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8"/>
  </p:notesMasterIdLst>
  <p:sldIdLst>
    <p:sldId id="264" r:id="rId2"/>
    <p:sldId id="307" r:id="rId3"/>
    <p:sldId id="296" r:id="rId4"/>
    <p:sldId id="273" r:id="rId5"/>
    <p:sldId id="274" r:id="rId6"/>
    <p:sldId id="275" r:id="rId7"/>
    <p:sldId id="305" r:id="rId8"/>
    <p:sldId id="280" r:id="rId9"/>
    <p:sldId id="304" r:id="rId10"/>
    <p:sldId id="277" r:id="rId11"/>
    <p:sldId id="306" r:id="rId12"/>
    <p:sldId id="288" r:id="rId13"/>
    <p:sldId id="297" r:id="rId14"/>
    <p:sldId id="295" r:id="rId15"/>
    <p:sldId id="298" r:id="rId16"/>
    <p:sldId id="299" r:id="rId17"/>
    <p:sldId id="300" r:id="rId18"/>
    <p:sldId id="302" r:id="rId19"/>
    <p:sldId id="284" r:id="rId20"/>
    <p:sldId id="303" r:id="rId21"/>
    <p:sldId id="287" r:id="rId22"/>
    <p:sldId id="291" r:id="rId23"/>
    <p:sldId id="289" r:id="rId24"/>
    <p:sldId id="276" r:id="rId25"/>
    <p:sldId id="283" r:id="rId26"/>
    <p:sldId id="28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47"/>
    <p:restoredTop sz="94737"/>
  </p:normalViewPr>
  <p:slideViewPr>
    <p:cSldViewPr snapToGrid="0" snapToObjects="1">
      <p:cViewPr>
        <p:scale>
          <a:sx n="90" d="100"/>
          <a:sy n="90" d="100"/>
        </p:scale>
        <p:origin x="10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4ECA4-00FD-9748-B946-C8717F9D9A0D}" type="datetimeFigureOut">
              <a:rPr lang="en-US" smtClean="0"/>
              <a:t>7/3/17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72D77-4D46-0343-9F55-6FA6785E7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0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17DD6-5294-0B4C-AEB7-D8FC1759A27F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6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714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texp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45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56B77-72BF-9D4A-87FA-781B15A958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82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9542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6383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2539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70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1323 total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rnaseq</a:t>
            </a:r>
            <a:r>
              <a:rPr lang="en-US" baseline="0" dirty="0" smtClean="0"/>
              <a:t>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76C0C-4E8B-B541-81BC-3CD1B35877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74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We</a:t>
            </a:r>
            <a:r>
              <a:rPr lang="zh-CN" altLang="en-US" dirty="0" smtClean="0"/>
              <a:t> </a:t>
            </a:r>
            <a:r>
              <a:rPr lang="en-US" altLang="zh-CN" dirty="0" smtClean="0"/>
              <a:t>have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good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number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(above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average?)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enhancers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for</a:t>
            </a:r>
            <a:r>
              <a:rPr lang="zh-CN" altLang="en-US" baseline="0" dirty="0" smtClean="0"/>
              <a:t> </a:t>
            </a:r>
            <a:r>
              <a:rPr lang="en-US" altLang="zh-CN" baseline="0" smtClean="0"/>
              <a:t>analysis?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39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5171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3F2D-1D8A-9E4D-A375-EAC05AAEF055}" type="datetime1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93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B1EB-5002-7D4F-ADAF-5CA7359B402E}" type="datetime1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71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1696B-8ADC-FE47-816E-41BC732C9615}" type="datetime1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06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707034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5DB6B-4991-F14A-8E86-4ACD2B4FC830}" type="datetime1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84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1365F-D010-CC49-ADAD-29A0662B94EE}" type="datetime1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42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7D1F-E272-1540-90BA-BE78D060B2C1}" type="datetime1">
              <a:rPr lang="en-US" smtClean="0"/>
              <a:t>7/3/17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88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989AA-B7D4-234C-B76F-72950D026889}" type="datetime1">
              <a:rPr lang="en-US" smtClean="0"/>
              <a:t>7/3/17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65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9E21D-282C-4E4E-8D1B-13C759229AF8}" type="datetime1">
              <a:rPr lang="en-US" smtClean="0"/>
              <a:t>7/3/17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64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D54E9-72EA-A241-BDB9-AA70E3DEE333}" type="datetime1">
              <a:rPr lang="en-US" smtClean="0"/>
              <a:t>7/3/17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79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F55AB-20CA-454F-93C6-8F8D0C87CD75}" type="datetime1">
              <a:rPr lang="en-US" smtClean="0"/>
              <a:t>7/3/17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55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B2DBB-87CC-894F-8C62-12D024CBF68E}" type="datetime1">
              <a:rPr lang="en-US" smtClean="0"/>
              <a:t>7/3/17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9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B6913-2127-7C4D-88DA-4C897EFC606E}" type="datetime1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emf"/><Relationship Id="rId5" Type="http://schemas.openxmlformats.org/officeDocument/2006/relationships/image" Target="../media/image16.png"/><Relationship Id="rId6" Type="http://schemas.openxmlformats.org/officeDocument/2006/relationships/image" Target="../media/image17.emf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hyperlink" Target="http://brainspan.org/" TargetMode="External"/><Relationship Id="rId6" Type="http://schemas.openxmlformats.org/officeDocument/2006/relationships/hyperlink" Target="http://psychencode.org/" TargetMode="External"/><Relationship Id="rId7" Type="http://schemas.openxmlformats.org/officeDocument/2006/relationships/image" Target="../media/image3.tiff"/><Relationship Id="rId8" Type="http://schemas.openxmlformats.org/officeDocument/2006/relationships/hyperlink" Target="http://www.roadmapepigenomics.org/" TargetMode="External"/><Relationship Id="rId9" Type="http://schemas.openxmlformats.org/officeDocument/2006/relationships/image" Target="../media/image4.tiff"/><Relationship Id="rId10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3950" y="1811338"/>
            <a:ext cx="10377488" cy="1790700"/>
          </a:xfrm>
        </p:spPr>
        <p:txBody>
          <a:bodyPr>
            <a:normAutofit fontScale="90000"/>
          </a:bodyPr>
          <a:lstStyle/>
          <a:p>
            <a:r>
              <a:rPr lang="en-US" sz="5300" dirty="0" err="1" smtClean="0"/>
              <a:t>PsychENCODE</a:t>
            </a:r>
            <a:r>
              <a:rPr lang="en-US" sz="5300" dirty="0" smtClean="0"/>
              <a:t> Capstone 4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sz="3100" i="1" dirty="0"/>
              <a:t>Integrative analysis </a:t>
            </a:r>
            <a:r>
              <a:rPr lang="en-US" sz="3100" i="1" dirty="0" smtClean="0"/>
              <a:t>with </a:t>
            </a:r>
            <a:r>
              <a:rPr lang="en-US" sz="3100" i="1" dirty="0" err="1"/>
              <a:t>CommonMind</a:t>
            </a:r>
            <a:r>
              <a:rPr lang="en-US" sz="3100" i="1" dirty="0"/>
              <a:t>, ENCODE, </a:t>
            </a:r>
            <a:r>
              <a:rPr lang="en-US" sz="3100" i="1" dirty="0" err="1"/>
              <a:t>GTEx</a:t>
            </a:r>
            <a:r>
              <a:rPr lang="en-US" sz="3100" i="1" dirty="0"/>
              <a:t>, and </a:t>
            </a:r>
            <a:r>
              <a:rPr lang="en-US" sz="3100" i="1" dirty="0" smtClean="0"/>
              <a:t>Roadmap</a:t>
            </a:r>
            <a:endParaRPr lang="en-US" sz="31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0694" y="4344988"/>
            <a:ext cx="9144000" cy="1655762"/>
          </a:xfrm>
        </p:spPr>
        <p:txBody>
          <a:bodyPr/>
          <a:lstStyle/>
          <a:p>
            <a:r>
              <a:rPr lang="en-US" dirty="0"/>
              <a:t>Capstone </a:t>
            </a:r>
            <a:r>
              <a:rPr lang="en-US" dirty="0" smtClean="0"/>
              <a:t>4 group</a:t>
            </a:r>
          </a:p>
          <a:p>
            <a:r>
              <a:rPr lang="en-US" dirty="0" smtClean="0"/>
              <a:t>06/23/2017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C58E-120A-E546-BD0A-B89A8AC536FB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C528-2F75-4183-827C-9B46D48975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95" y="1698821"/>
            <a:ext cx="5970932" cy="4069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4459" y="1091562"/>
            <a:ext cx="581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A. </a:t>
            </a:r>
            <a:r>
              <a:rPr lang="en-US" dirty="0" smtClean="0"/>
              <a:t>Co-expression modules/sub-modules across </a:t>
            </a:r>
            <a:r>
              <a:rPr lang="en-US" dirty="0" err="1" smtClean="0"/>
              <a:t>GTEx</a:t>
            </a:r>
            <a:r>
              <a:rPr lang="en-US" dirty="0" smtClean="0"/>
              <a:t> tissues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73013" y="18371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Resource for regulatory network analysis</a:t>
            </a:r>
            <a:endParaRPr lang="en-US" sz="3200" b="1" dirty="0"/>
          </a:p>
        </p:txBody>
      </p:sp>
      <p:sp>
        <p:nvSpPr>
          <p:cNvPr id="2" name="Right Brace 1"/>
          <p:cNvSpPr/>
          <p:nvPr/>
        </p:nvSpPr>
        <p:spPr>
          <a:xfrm>
            <a:off x="6719888" y="3987919"/>
            <a:ext cx="243840" cy="84296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63728" y="4086234"/>
            <a:ext cx="894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Brain </a:t>
            </a:r>
          </a:p>
          <a:p>
            <a:r>
              <a:rPr lang="en-US" dirty="0" smtClean="0"/>
              <a:t>regions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40954" y="1091562"/>
            <a:ext cx="371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B. Submodule relationships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8158163" y="1698821"/>
            <a:ext cx="2143125" cy="2015929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610600" y="1908372"/>
            <a:ext cx="576263" cy="606228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455944" y="2100557"/>
            <a:ext cx="576263" cy="606228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457010" y="2606772"/>
            <a:ext cx="429816" cy="407891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119948" y="2825053"/>
            <a:ext cx="754857" cy="703329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567738" y="3101874"/>
            <a:ext cx="429816" cy="407891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484644" y="1538784"/>
            <a:ext cx="1707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1: </a:t>
            </a:r>
          </a:p>
          <a:p>
            <a:r>
              <a:rPr lang="en-US" sz="1600" dirty="0" smtClean="0"/>
              <a:t>Metabolic genes</a:t>
            </a:r>
            <a:endParaRPr lang="en-US" sz="1600" dirty="0"/>
          </a:p>
        </p:txBody>
      </p:sp>
      <p:cxnSp>
        <p:nvCxnSpPr>
          <p:cNvPr id="17" name="Straight Connector 16"/>
          <p:cNvCxnSpPr>
            <a:stCxn id="6" idx="7"/>
            <a:endCxn id="7" idx="1"/>
          </p:cNvCxnSpPr>
          <p:nvPr/>
        </p:nvCxnSpPr>
        <p:spPr>
          <a:xfrm flipV="1">
            <a:off x="9987435" y="1831172"/>
            <a:ext cx="497209" cy="162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500122" y="2414397"/>
            <a:ext cx="1707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37: </a:t>
            </a:r>
          </a:p>
          <a:p>
            <a:r>
              <a:rPr lang="en-US" sz="1600" dirty="0" smtClean="0"/>
              <a:t>Testis enriched</a:t>
            </a:r>
            <a:endParaRPr lang="en-US" sz="1600" dirty="0"/>
          </a:p>
        </p:txBody>
      </p:sp>
      <p:cxnSp>
        <p:nvCxnSpPr>
          <p:cNvPr id="21" name="Straight Connector 20"/>
          <p:cNvCxnSpPr>
            <a:stCxn id="13" idx="6"/>
          </p:cNvCxnSpPr>
          <p:nvPr/>
        </p:nvCxnSpPr>
        <p:spPr>
          <a:xfrm flipV="1">
            <a:off x="8886826" y="2706785"/>
            <a:ext cx="1636390" cy="103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032207" y="3494881"/>
            <a:ext cx="1879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29: </a:t>
            </a:r>
          </a:p>
          <a:p>
            <a:r>
              <a:rPr lang="en-US" sz="1600" dirty="0" smtClean="0"/>
              <a:t>Cross brain enriched</a:t>
            </a:r>
            <a:endParaRPr lang="en-US" sz="1600" dirty="0"/>
          </a:p>
        </p:txBody>
      </p:sp>
      <p:cxnSp>
        <p:nvCxnSpPr>
          <p:cNvPr id="24" name="Straight Connector 23"/>
          <p:cNvCxnSpPr>
            <a:stCxn id="15" idx="5"/>
            <a:endCxn id="23" idx="1"/>
          </p:cNvCxnSpPr>
          <p:nvPr/>
        </p:nvCxnSpPr>
        <p:spPr>
          <a:xfrm>
            <a:off x="9764259" y="3425382"/>
            <a:ext cx="267948" cy="36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8473440" y="4635647"/>
            <a:ext cx="1601630" cy="1447215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9167812" y="4831548"/>
            <a:ext cx="576263" cy="606228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flipV="1">
            <a:off x="8690371" y="5288087"/>
            <a:ext cx="539354" cy="572867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0204129" y="4444869"/>
            <a:ext cx="198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4: </a:t>
            </a:r>
          </a:p>
          <a:p>
            <a:r>
              <a:rPr lang="en-US" sz="1600" dirty="0" smtClean="0"/>
              <a:t>Synaptic functions</a:t>
            </a:r>
          </a:p>
          <a:p>
            <a:r>
              <a:rPr lang="en-US" sz="1600" dirty="0" smtClean="0"/>
              <a:t>Cross brain enriched</a:t>
            </a:r>
            <a:endParaRPr lang="en-US" sz="1600" dirty="0"/>
          </a:p>
        </p:txBody>
      </p:sp>
      <p:cxnSp>
        <p:nvCxnSpPr>
          <p:cNvPr id="32" name="Straight Connector 31"/>
          <p:cNvCxnSpPr>
            <a:stCxn id="27" idx="7"/>
            <a:endCxn id="31" idx="1"/>
          </p:cNvCxnSpPr>
          <p:nvPr/>
        </p:nvCxnSpPr>
        <p:spPr>
          <a:xfrm>
            <a:off x="9840517" y="4847587"/>
            <a:ext cx="363612" cy="127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0204129" y="5301567"/>
            <a:ext cx="1946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40: </a:t>
            </a:r>
          </a:p>
          <a:p>
            <a:r>
              <a:rPr lang="en-US" sz="1600" dirty="0" smtClean="0"/>
              <a:t>Cerebellum enriched</a:t>
            </a:r>
            <a:endParaRPr lang="en-US" sz="1600" dirty="0"/>
          </a:p>
        </p:txBody>
      </p:sp>
      <p:cxnSp>
        <p:nvCxnSpPr>
          <p:cNvPr id="36" name="Straight Connector 35"/>
          <p:cNvCxnSpPr>
            <a:stCxn id="29" idx="5"/>
            <a:endCxn id="35" idx="1"/>
          </p:cNvCxnSpPr>
          <p:nvPr/>
        </p:nvCxnSpPr>
        <p:spPr>
          <a:xfrm>
            <a:off x="9659683" y="5348996"/>
            <a:ext cx="544446" cy="2449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7553839" y="5476634"/>
            <a:ext cx="576263" cy="606228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8022117" y="6247469"/>
            <a:ext cx="2291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26: </a:t>
            </a:r>
          </a:p>
          <a:p>
            <a:r>
              <a:rPr lang="en-US" sz="1600" dirty="0" smtClean="0"/>
              <a:t>Basal ganglia enriched</a:t>
            </a:r>
            <a:endParaRPr lang="en-US" sz="1600" dirty="0"/>
          </a:p>
        </p:txBody>
      </p:sp>
      <p:cxnSp>
        <p:nvCxnSpPr>
          <p:cNvPr id="41" name="Straight Connector 40"/>
          <p:cNvCxnSpPr>
            <a:stCxn id="39" idx="4"/>
            <a:endCxn id="40" idx="1"/>
          </p:cNvCxnSpPr>
          <p:nvPr/>
        </p:nvCxnSpPr>
        <p:spPr>
          <a:xfrm>
            <a:off x="7841971" y="6082862"/>
            <a:ext cx="180146" cy="456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774001" y="5863982"/>
            <a:ext cx="2484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38: </a:t>
            </a:r>
          </a:p>
          <a:p>
            <a:r>
              <a:rPr lang="en-US" sz="1600" dirty="0" smtClean="0"/>
              <a:t>Cerebellum + other tissues</a:t>
            </a:r>
            <a:endParaRPr lang="en-US" sz="1600" dirty="0"/>
          </a:p>
        </p:txBody>
      </p:sp>
      <p:cxnSp>
        <p:nvCxnSpPr>
          <p:cNvPr id="46" name="Straight Connector 45"/>
          <p:cNvCxnSpPr>
            <a:stCxn id="30" idx="7"/>
            <a:endCxn id="45" idx="1"/>
          </p:cNvCxnSpPr>
          <p:nvPr/>
        </p:nvCxnSpPr>
        <p:spPr>
          <a:xfrm>
            <a:off x="9150738" y="5777060"/>
            <a:ext cx="623263" cy="379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629900" y="-257175"/>
            <a:ext cx="2271713" cy="37856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What’s the point</a:t>
            </a:r>
          </a:p>
          <a:p>
            <a:endParaRPr lang="en-US" sz="4000" dirty="0"/>
          </a:p>
          <a:p>
            <a:r>
              <a:rPr lang="en-US" sz="4000" dirty="0" smtClean="0"/>
              <a:t>What’s schematic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9078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3750"/>
            <a:ext cx="10515600" cy="406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Resource for brain </a:t>
            </a:r>
            <a:r>
              <a:rPr lang="en-US" b="1" dirty="0" err="1"/>
              <a:t>eQTLS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10</a:t>
            </a:fld>
            <a:endParaRPr lang="en-US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8328662" y="2149564"/>
            <a:ext cx="3657600" cy="2643009"/>
            <a:chOff x="6267450" y="1069374"/>
            <a:chExt cx="5486400" cy="396451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7450" y="1069374"/>
              <a:ext cx="5486400" cy="396451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03618" y="4514532"/>
              <a:ext cx="1828802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mtClean="0"/>
                <a:t>(base pairs)</a:t>
              </a:r>
              <a:endParaRPr lang="en-US" sz="140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69581" y="1914062"/>
            <a:ext cx="3657600" cy="3411809"/>
            <a:chOff x="3014663" y="1969488"/>
            <a:chExt cx="3657600" cy="341180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4663" y="1969488"/>
              <a:ext cx="3657600" cy="341180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000750" y="2747105"/>
              <a:ext cx="571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?</a:t>
              </a:r>
              <a:endParaRPr lang="en-US" sz="2800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1388" b="1991"/>
          <a:stretch/>
        </p:blipFill>
        <p:spPr>
          <a:xfrm>
            <a:off x="411241" y="1952408"/>
            <a:ext cx="3332084" cy="30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Outline for Talk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Building the 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Resource </a:t>
            </a:r>
            <a:br>
              <a:rPr lang="en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- Brain 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eQTLs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  - E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nhancers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&amp; brain regulatory networks</a:t>
            </a:r>
            <a:endParaRPr lang="en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Analysis of how the brain compares to other organs </a:t>
            </a:r>
            <a:br>
              <a:rPr lang="en" dirty="0" smtClean="0"/>
            </a:br>
            <a:r>
              <a:rPr lang="en" dirty="0" smtClean="0"/>
              <a:t>&amp; how the resource is more powerful for just the brain</a:t>
            </a:r>
          </a:p>
          <a:p>
            <a:pPr>
              <a:spcBef>
                <a:spcPts val="0"/>
              </a:spcBef>
              <a:buNone/>
            </a:pP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Quantitative </a:t>
            </a: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models relating regulatory variation to gene output in brain 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impor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t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ant </a:t>
            </a: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genes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0395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PCA of GTEX, GVEX, </a:t>
            </a:r>
            <a:r>
              <a:rPr lang="en-US" dirty="0" err="1" smtClean="0"/>
              <a:t>Brainspan</a:t>
            </a:r>
            <a:r>
              <a:rPr lang="en-US" dirty="0" smtClean="0"/>
              <a:t>, CMC, ASD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675" y="1825625"/>
            <a:ext cx="4802650" cy="4351338"/>
          </a:xfrm>
        </p:spPr>
      </p:pic>
      <p:sp>
        <p:nvSpPr>
          <p:cNvPr id="5" name="TextBox 4"/>
          <p:cNvSpPr txBox="1"/>
          <p:nvPr/>
        </p:nvSpPr>
        <p:spPr>
          <a:xfrm>
            <a:off x="7950630" y="2479729"/>
            <a:ext cx="151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Brain samples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5305" y="5173852"/>
            <a:ext cx="294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Other tissue samples in </a:t>
            </a:r>
            <a:r>
              <a:rPr lang="en-US" b="1" dirty="0" err="1" smtClean="0">
                <a:solidFill>
                  <a:srgbClr val="0432FF"/>
                </a:solidFill>
              </a:rPr>
              <a:t>GTEx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67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61" y="336883"/>
            <a:ext cx="11705542" cy="10075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Brain sample clusters by </a:t>
            </a:r>
            <a:r>
              <a:rPr lang="en-US" dirty="0" err="1" smtClean="0"/>
              <a:t>tSNE</a:t>
            </a:r>
            <a:r>
              <a:rPr lang="en-US" dirty="0" smtClean="0"/>
              <a:t>, potentially driven by brain specific gene expression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C528-2F75-4183-827C-9B46D48975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765" y="2187997"/>
            <a:ext cx="4009832" cy="30840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71910" y="5310055"/>
            <a:ext cx="1424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Brainspan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8959778" y="2187997"/>
            <a:ext cx="2837962" cy="2640008"/>
            <a:chOff x="4664341" y="2855002"/>
            <a:chExt cx="4166458" cy="38758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9277" y="2855002"/>
              <a:ext cx="3491522" cy="368391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71" t="12302" r="44445" b="69709"/>
            <a:stretch/>
          </p:blipFill>
          <p:spPr>
            <a:xfrm>
              <a:off x="4664341" y="3026122"/>
              <a:ext cx="1253067" cy="370471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5512111" y="5315553"/>
            <a:ext cx="2185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GTEx+some</a:t>
            </a:r>
            <a:r>
              <a:rPr lang="en-US" sz="2400" dirty="0"/>
              <a:t> PEC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2187997"/>
            <a:ext cx="4359300" cy="3028566"/>
            <a:chOff x="-16934" y="1477107"/>
            <a:chExt cx="7239000" cy="50292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34" y="1477107"/>
              <a:ext cx="7239000" cy="5029200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194733" y="1477107"/>
              <a:ext cx="2277534" cy="3231835"/>
              <a:chOff x="194733" y="1477107"/>
              <a:chExt cx="1130300" cy="160390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19" t="12037" r="42328" b="67253"/>
              <a:stretch/>
            </p:blipFill>
            <p:spPr>
              <a:xfrm>
                <a:off x="194733" y="1477107"/>
                <a:ext cx="643467" cy="1325563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19" t="32746" r="43783" b="42196"/>
              <a:stretch/>
            </p:blipFill>
            <p:spPr>
              <a:xfrm>
                <a:off x="774700" y="1477107"/>
                <a:ext cx="550333" cy="1603903"/>
              </a:xfrm>
              <a:prstGeom prst="rect">
                <a:avLst/>
              </a:prstGeom>
            </p:spPr>
          </p:pic>
        </p:grpSp>
      </p:grpSp>
      <p:sp>
        <p:nvSpPr>
          <p:cNvPr id="19" name="TextBox 18"/>
          <p:cNvSpPr txBox="1"/>
          <p:nvPr/>
        </p:nvSpPr>
        <p:spPr>
          <a:xfrm>
            <a:off x="1929125" y="5310055"/>
            <a:ext cx="811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GTEx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46" y="3042902"/>
            <a:ext cx="875421" cy="12187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96597" y="3332948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Birth-&gt;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88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13680" y="84408"/>
            <a:ext cx="5234728" cy="2184538"/>
            <a:chOff x="277998" y="2945243"/>
            <a:chExt cx="5234728" cy="2184538"/>
          </a:xfrm>
        </p:grpSpPr>
        <p:grpSp>
          <p:nvGrpSpPr>
            <p:cNvPr id="112" name="Group 111"/>
            <p:cNvGrpSpPr/>
            <p:nvPr/>
          </p:nvGrpSpPr>
          <p:grpSpPr>
            <a:xfrm>
              <a:off x="277998" y="2954436"/>
              <a:ext cx="5234728" cy="2041434"/>
              <a:chOff x="2889371" y="2749600"/>
              <a:chExt cx="5234728" cy="2041434"/>
            </a:xfrm>
          </p:grpSpPr>
          <p:sp>
            <p:nvSpPr>
              <p:cNvPr id="67" name="Block Arc 66"/>
              <p:cNvSpPr/>
              <p:nvPr/>
            </p:nvSpPr>
            <p:spPr>
              <a:xfrm rot="16200000">
                <a:off x="2196336" y="3509457"/>
                <a:ext cx="1920099" cy="534030"/>
              </a:xfrm>
              <a:custGeom>
                <a:avLst/>
                <a:gdLst>
                  <a:gd name="connsiteX0" fmla="*/ 24 w 1920068"/>
                  <a:gd name="connsiteY0" fmla="*/ 473158 h 953117"/>
                  <a:gd name="connsiteX1" fmla="*/ 708118 w 1920068"/>
                  <a:gd name="connsiteY1" fmla="*/ 16699 h 953117"/>
                  <a:gd name="connsiteX2" fmla="*/ 1248172 w 1920068"/>
                  <a:gd name="connsiteY2" fmla="*/ 21970 h 953117"/>
                  <a:gd name="connsiteX3" fmla="*/ 1913061 w 1920068"/>
                  <a:gd name="connsiteY3" fmla="*/ 534030 h 953117"/>
                  <a:gd name="connsiteX4" fmla="*/ 1783440 w 1920068"/>
                  <a:gd name="connsiteY4" fmla="*/ 526213 h 953117"/>
                  <a:gd name="connsiteX5" fmla="*/ 1173485 w 1920068"/>
                  <a:gd name="connsiteY5" fmla="*/ 139802 h 953117"/>
                  <a:gd name="connsiteX6" fmla="*/ 773999 w 1920068"/>
                  <a:gd name="connsiteY6" fmla="*/ 136961 h 953117"/>
                  <a:gd name="connsiteX7" fmla="*/ 128166 w 1920068"/>
                  <a:gd name="connsiteY7" fmla="*/ 473611 h 953117"/>
                  <a:gd name="connsiteX8" fmla="*/ 24 w 1920068"/>
                  <a:gd name="connsiteY8" fmla="*/ 473158 h 953117"/>
                  <a:gd name="connsiteX0" fmla="*/ 0 w 1920099"/>
                  <a:gd name="connsiteY0" fmla="*/ 473158 h 534030"/>
                  <a:gd name="connsiteX1" fmla="*/ 708094 w 1920099"/>
                  <a:gd name="connsiteY1" fmla="*/ 16699 h 534030"/>
                  <a:gd name="connsiteX2" fmla="*/ 1248148 w 1920099"/>
                  <a:gd name="connsiteY2" fmla="*/ 21970 h 534030"/>
                  <a:gd name="connsiteX3" fmla="*/ 1913037 w 1920099"/>
                  <a:gd name="connsiteY3" fmla="*/ 534030 h 534030"/>
                  <a:gd name="connsiteX4" fmla="*/ 1783416 w 1920099"/>
                  <a:gd name="connsiteY4" fmla="*/ 526213 h 534030"/>
                  <a:gd name="connsiteX5" fmla="*/ 1173461 w 1920099"/>
                  <a:gd name="connsiteY5" fmla="*/ 139802 h 534030"/>
                  <a:gd name="connsiteX6" fmla="*/ 773975 w 1920099"/>
                  <a:gd name="connsiteY6" fmla="*/ 136961 h 534030"/>
                  <a:gd name="connsiteX7" fmla="*/ 123060 w 1920099"/>
                  <a:gd name="connsiteY7" fmla="*/ 476153 h 534030"/>
                  <a:gd name="connsiteX8" fmla="*/ 0 w 1920099"/>
                  <a:gd name="connsiteY8" fmla="*/ 473158 h 534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20099" h="534030">
                    <a:moveTo>
                      <a:pt x="0" y="473158"/>
                    </a:moveTo>
                    <a:cubicBezTo>
                      <a:pt x="3073" y="259390"/>
                      <a:pt x="292536" y="72794"/>
                      <a:pt x="708094" y="16699"/>
                    </a:cubicBezTo>
                    <a:cubicBezTo>
                      <a:pt x="885418" y="-7237"/>
                      <a:pt x="1072856" y="-5408"/>
                      <a:pt x="1248148" y="21970"/>
                    </a:cubicBezTo>
                    <a:cubicBezTo>
                      <a:pt x="1689318" y="90875"/>
                      <a:pt x="1968812" y="306126"/>
                      <a:pt x="1913037" y="534030"/>
                    </a:cubicBezTo>
                    <a:lnTo>
                      <a:pt x="1783416" y="526213"/>
                    </a:lnTo>
                    <a:cubicBezTo>
                      <a:pt x="1843563" y="351255"/>
                      <a:pt x="1581374" y="185156"/>
                      <a:pt x="1173461" y="139802"/>
                    </a:cubicBezTo>
                    <a:cubicBezTo>
                      <a:pt x="1042827" y="125277"/>
                      <a:pt x="905711" y="124302"/>
                      <a:pt x="773975" y="136961"/>
                    </a:cubicBezTo>
                    <a:cubicBezTo>
                      <a:pt x="398587" y="173034"/>
                      <a:pt x="126318" y="314851"/>
                      <a:pt x="123060" y="476153"/>
                    </a:cubicBezTo>
                    <a:cubicBezTo>
                      <a:pt x="80346" y="476002"/>
                      <a:pt x="42714" y="473309"/>
                      <a:pt x="0" y="473158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1" name="Group 110"/>
              <p:cNvGrpSpPr/>
              <p:nvPr/>
            </p:nvGrpSpPr>
            <p:grpSpPr>
              <a:xfrm>
                <a:off x="3355300" y="2749600"/>
                <a:ext cx="4768799" cy="2041434"/>
                <a:chOff x="3355300" y="2749600"/>
                <a:chExt cx="4768799" cy="2041434"/>
              </a:xfrm>
            </p:grpSpPr>
            <p:grpSp>
              <p:nvGrpSpPr>
                <p:cNvPr id="33" name="Group 32"/>
                <p:cNvGrpSpPr/>
                <p:nvPr/>
              </p:nvGrpSpPr>
              <p:grpSpPr>
                <a:xfrm>
                  <a:off x="3355300" y="2749600"/>
                  <a:ext cx="4768799" cy="2041434"/>
                  <a:chOff x="2590390" y="2464918"/>
                  <a:chExt cx="5398493" cy="2310993"/>
                </a:xfrm>
              </p:grpSpPr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2590390" y="2464918"/>
                    <a:ext cx="5288965" cy="2310993"/>
                    <a:chOff x="2089505" y="1789714"/>
                    <a:chExt cx="6393142" cy="2793459"/>
                  </a:xfrm>
                </p:grpSpPr>
                <p:grpSp>
                  <p:nvGrpSpPr>
                    <p:cNvPr id="14" name="Group 13"/>
                    <p:cNvGrpSpPr/>
                    <p:nvPr/>
                  </p:nvGrpSpPr>
                  <p:grpSpPr>
                    <a:xfrm>
                      <a:off x="2089505" y="1789714"/>
                      <a:ext cx="6393142" cy="2793459"/>
                      <a:chOff x="1828248" y="1304522"/>
                      <a:chExt cx="6393142" cy="2793459"/>
                    </a:xfrm>
                  </p:grpSpPr>
                  <p:grpSp>
                    <p:nvGrpSpPr>
                      <p:cNvPr id="13" name="Group 12"/>
                      <p:cNvGrpSpPr/>
                      <p:nvPr/>
                    </p:nvGrpSpPr>
                    <p:grpSpPr>
                      <a:xfrm>
                        <a:off x="1828248" y="1304522"/>
                        <a:ext cx="6393142" cy="2720022"/>
                        <a:chOff x="1828248" y="1304522"/>
                        <a:chExt cx="6393142" cy="2720022"/>
                      </a:xfrm>
                    </p:grpSpPr>
                    <p:sp>
                      <p:nvSpPr>
                        <p:cNvPr id="8" name="Rectangle 7"/>
                        <p:cNvSpPr/>
                        <p:nvPr/>
                      </p:nvSpPr>
                      <p:spPr>
                        <a:xfrm>
                          <a:off x="1828248" y="3851353"/>
                          <a:ext cx="6393142" cy="173191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b="1" dirty="0"/>
                        </a:p>
                      </p:txBody>
                    </p:sp>
                    <p:grpSp>
                      <p:nvGrpSpPr>
                        <p:cNvPr id="12" name="Group 11"/>
                        <p:cNvGrpSpPr/>
                        <p:nvPr/>
                      </p:nvGrpSpPr>
                      <p:grpSpPr>
                        <a:xfrm>
                          <a:off x="1842794" y="1304522"/>
                          <a:ext cx="5538760" cy="332938"/>
                          <a:chOff x="1842794" y="1304522"/>
                          <a:chExt cx="5538760" cy="332938"/>
                        </a:xfrm>
                      </p:grpSpPr>
                      <p:sp>
                        <p:nvSpPr>
                          <p:cNvPr id="7" name="Rectangle 6"/>
                          <p:cNvSpPr/>
                          <p:nvPr/>
                        </p:nvSpPr>
                        <p:spPr>
                          <a:xfrm>
                            <a:off x="1842794" y="1396036"/>
                            <a:ext cx="5538760" cy="1766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65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11" name="Rounded Rectangle 10"/>
                          <p:cNvSpPr/>
                          <p:nvPr/>
                        </p:nvSpPr>
                        <p:spPr>
                          <a:xfrm>
                            <a:off x="1905674" y="1304522"/>
                            <a:ext cx="1595804" cy="332938"/>
                          </a:xfrm>
                          <a:prstGeom prst="roundRect">
                            <a:avLst/>
                          </a:prstGeom>
                        </p:spPr>
                        <p:style>
                          <a:lnRef idx="3">
                            <a:schemeClr val="lt1"/>
                          </a:lnRef>
                          <a:fillRef idx="1">
                            <a:schemeClr val="accent2"/>
                          </a:fillRef>
                          <a:effectRef idx="1">
                            <a:schemeClr val="accent2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sz="1600" dirty="0" smtClean="0"/>
                              <a:t>Enhancer 1</a:t>
                            </a:r>
                            <a:endParaRPr lang="en-US" dirty="0"/>
                          </a:p>
                        </p:txBody>
                      </p:sp>
                    </p:grpSp>
                  </p:grpSp>
                  <p:sp>
                    <p:nvSpPr>
                      <p:cNvPr id="9" name="Rounded Rectangle 8"/>
                      <p:cNvSpPr/>
                      <p:nvPr/>
                    </p:nvSpPr>
                    <p:spPr>
                      <a:xfrm>
                        <a:off x="3103391" y="3758973"/>
                        <a:ext cx="1584530" cy="339008"/>
                      </a:xfrm>
                      <a:prstGeom prst="round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6">
                          <a:shade val="50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dirty="0" smtClean="0"/>
                          <a:t>Promoter</a:t>
                        </a:r>
                        <a:endParaRPr lang="en-US" sz="1600" dirty="0"/>
                      </a:p>
                    </p:txBody>
                  </p:sp>
                </p:grpSp>
                <p:sp>
                  <p:nvSpPr>
                    <p:cNvPr id="16" name="Rounded Rectangle 15"/>
                    <p:cNvSpPr/>
                    <p:nvPr/>
                  </p:nvSpPr>
                  <p:spPr>
                    <a:xfrm>
                      <a:off x="5077613" y="4253653"/>
                      <a:ext cx="2249378" cy="320044"/>
                    </a:xfrm>
                    <a:prstGeom prst="roundRect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001">
                      <a:schemeClr val="dk2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600" dirty="0" smtClean="0"/>
                        <a:t>Brain gene</a:t>
                      </a:r>
                      <a:endParaRPr lang="en-US" sz="1600" dirty="0"/>
                    </a:p>
                  </p:txBody>
                </p:sp>
              </p:grpSp>
              <p:sp>
                <p:nvSpPr>
                  <p:cNvPr id="22" name="Right Arrow 21"/>
                  <p:cNvSpPr/>
                  <p:nvPr/>
                </p:nvSpPr>
                <p:spPr>
                  <a:xfrm>
                    <a:off x="7316581" y="4516201"/>
                    <a:ext cx="672302" cy="238972"/>
                  </a:xfrm>
                  <a:prstGeom prst="rightArrow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0" name="Group 109"/>
                <p:cNvGrpSpPr/>
                <p:nvPr/>
              </p:nvGrpSpPr>
              <p:grpSpPr>
                <a:xfrm>
                  <a:off x="4263037" y="2890455"/>
                  <a:ext cx="1452528" cy="1754794"/>
                  <a:chOff x="4263037" y="2890455"/>
                  <a:chExt cx="1452528" cy="1754794"/>
                </a:xfrm>
              </p:grpSpPr>
              <p:sp>
                <p:nvSpPr>
                  <p:cNvPr id="108" name="Cloud 107"/>
                  <p:cNvSpPr/>
                  <p:nvPr/>
                </p:nvSpPr>
                <p:spPr>
                  <a:xfrm rot="4996254">
                    <a:off x="4655726" y="3815998"/>
                    <a:ext cx="984212" cy="661252"/>
                  </a:xfrm>
                  <a:prstGeom prst="cloud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Cloud 108"/>
                  <p:cNvSpPr/>
                  <p:nvPr/>
                </p:nvSpPr>
                <p:spPr>
                  <a:xfrm rot="7408563">
                    <a:off x="4932072" y="3050056"/>
                    <a:ext cx="920413" cy="601211"/>
                  </a:xfrm>
                  <a:prstGeom prst="cloud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48" name="Group 47"/>
                  <p:cNvGrpSpPr/>
                  <p:nvPr/>
                </p:nvGrpSpPr>
                <p:grpSpPr>
                  <a:xfrm>
                    <a:off x="5536095" y="4366814"/>
                    <a:ext cx="179470" cy="278435"/>
                    <a:chOff x="4347694" y="4335418"/>
                    <a:chExt cx="179470" cy="278435"/>
                  </a:xfrm>
                </p:grpSpPr>
                <p:cxnSp>
                  <p:nvCxnSpPr>
                    <p:cNvPr id="38" name="Straight Arrow Connector 37"/>
                    <p:cNvCxnSpPr/>
                    <p:nvPr/>
                  </p:nvCxnSpPr>
                  <p:spPr>
                    <a:xfrm>
                      <a:off x="4353571" y="4337567"/>
                      <a:ext cx="173593" cy="13721"/>
                    </a:xfrm>
                    <a:prstGeom prst="straightConnector1">
                      <a:avLst/>
                    </a:prstGeom>
                    <a:ln w="12700"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/>
                    <p:cNvCxnSpPr/>
                    <p:nvPr/>
                  </p:nvCxnSpPr>
                  <p:spPr>
                    <a:xfrm>
                      <a:off x="4347694" y="4335418"/>
                      <a:ext cx="1" cy="278435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7" name="Cloud 106"/>
                  <p:cNvSpPr/>
                  <p:nvPr/>
                </p:nvSpPr>
                <p:spPr>
                  <a:xfrm rot="4146271">
                    <a:off x="4092581" y="3148589"/>
                    <a:ext cx="984212" cy="643300"/>
                  </a:xfrm>
                  <a:prstGeom prst="cloud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63" name="Rounded Rectangle 162"/>
            <p:cNvSpPr/>
            <p:nvPr/>
          </p:nvSpPr>
          <p:spPr>
            <a:xfrm>
              <a:off x="2108805" y="2958567"/>
              <a:ext cx="1166198" cy="2377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Enhancer 2</a:t>
              </a:r>
              <a:endParaRPr lang="en-US" dirty="0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324426" y="5001934"/>
              <a:ext cx="131903" cy="1278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743927" y="4607951"/>
              <a:ext cx="131903" cy="18066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ounded Rectangle 189"/>
            <p:cNvSpPr/>
            <p:nvPr/>
          </p:nvSpPr>
          <p:spPr>
            <a:xfrm>
              <a:off x="3418085" y="2945243"/>
              <a:ext cx="1166198" cy="2377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Enhancer 3</a:t>
              </a:r>
              <a:endParaRPr lang="en-US" dirty="0"/>
            </a:p>
          </p:txBody>
        </p:sp>
        <p:sp>
          <p:nvSpPr>
            <p:cNvPr id="88" name="Cloud 87"/>
            <p:cNvSpPr/>
            <p:nvPr/>
          </p:nvSpPr>
          <p:spPr>
            <a:xfrm rot="7966041">
              <a:off x="2597610" y="3462880"/>
              <a:ext cx="1340262" cy="55630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89761" y="495884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TF 1</a:t>
            </a:r>
            <a:endParaRPr lang="en-US" dirty="0"/>
          </a:p>
        </p:txBody>
      </p:sp>
      <p:sp>
        <p:nvSpPr>
          <p:cNvPr id="113" name="TextBox 112"/>
          <p:cNvSpPr txBox="1"/>
          <p:nvPr/>
        </p:nvSpPr>
        <p:spPr>
          <a:xfrm>
            <a:off x="2378289" y="441217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2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3010261" y="586480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3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2257894" y="1432207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4</a:t>
            </a:r>
            <a:endParaRPr lang="en-US" dirty="0"/>
          </a:p>
        </p:txBody>
      </p:sp>
      <p:sp>
        <p:nvSpPr>
          <p:cNvPr id="10" name="5-Point Star 9"/>
          <p:cNvSpPr/>
          <p:nvPr/>
        </p:nvSpPr>
        <p:spPr>
          <a:xfrm>
            <a:off x="2500209" y="1800781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5-Point Star 117"/>
          <p:cNvSpPr/>
          <p:nvPr/>
        </p:nvSpPr>
        <p:spPr>
          <a:xfrm>
            <a:off x="1678121" y="307435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5-Point Star 119"/>
          <p:cNvSpPr/>
          <p:nvPr/>
        </p:nvSpPr>
        <p:spPr>
          <a:xfrm>
            <a:off x="2698524" y="292326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5-Point Star 124"/>
          <p:cNvSpPr/>
          <p:nvPr/>
        </p:nvSpPr>
        <p:spPr>
          <a:xfrm>
            <a:off x="3429945" y="292831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5883737" y="49554"/>
            <a:ext cx="6349303" cy="1661962"/>
            <a:chOff x="242640" y="2619841"/>
            <a:chExt cx="6349303" cy="1661962"/>
          </a:xfrm>
        </p:grpSpPr>
        <p:sp>
          <p:nvSpPr>
            <p:cNvPr id="126" name="5-Point Star 125"/>
            <p:cNvSpPr/>
            <p:nvPr/>
          </p:nvSpPr>
          <p:spPr>
            <a:xfrm>
              <a:off x="361115" y="2744611"/>
              <a:ext cx="182880" cy="182880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6077" y="2619841"/>
              <a:ext cx="58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eQTLs</a:t>
              </a:r>
              <a:r>
                <a:rPr lang="en-US" dirty="0" smtClean="0"/>
                <a:t> for brain gene (</a:t>
              </a:r>
              <a:r>
                <a:rPr lang="en-US" i="1" dirty="0" err="1"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r>
                <a:rPr lang="en-US" i="1" baseline="-25000" dirty="0" err="1">
                  <a:latin typeface="Times New Roman" charset="0"/>
                  <a:ea typeface="Times New Roman" charset="0"/>
                  <a:cs typeface="Times New Roman" charset="0"/>
                </a:rPr>
                <a:t>l,i</a:t>
              </a:r>
              <a:r>
                <a:rPr lang="en-US" dirty="0"/>
                <a:t> is </a:t>
              </a:r>
              <a:r>
                <a:rPr lang="en-US" i="1" dirty="0"/>
                <a:t>l</a:t>
              </a:r>
              <a:r>
                <a:rPr lang="en-US" baseline="30000" dirty="0" smtClean="0"/>
                <a:t>th</a:t>
              </a:r>
              <a:r>
                <a:rPr lang="en-US" dirty="0" smtClean="0"/>
                <a:t> </a:t>
              </a:r>
              <a:r>
                <a:rPr lang="en-US" dirty="0" err="1"/>
                <a:t>eQTL’s</a:t>
              </a:r>
              <a:r>
                <a:rPr lang="en-US" dirty="0"/>
                <a:t> genotype at </a:t>
              </a:r>
              <a:r>
                <a:rPr lang="en-US" i="1" dirty="0" err="1"/>
                <a:t>i</a:t>
              </a:r>
              <a:r>
                <a:rPr lang="en-US" baseline="30000" dirty="0" err="1"/>
                <a:t>th</a:t>
              </a:r>
              <a:r>
                <a:rPr lang="en-US" dirty="0"/>
                <a:t> </a:t>
              </a:r>
              <a:r>
                <a:rPr lang="en-US" dirty="0" smtClean="0"/>
                <a:t>sample)</a:t>
              </a:r>
              <a:endParaRPr lang="en-US" dirty="0"/>
            </a:p>
          </p:txBody>
        </p:sp>
        <p:sp>
          <p:nvSpPr>
            <p:cNvPr id="127" name="Rounded Rectangle 126"/>
            <p:cNvSpPr/>
            <p:nvPr/>
          </p:nvSpPr>
          <p:spPr>
            <a:xfrm>
              <a:off x="282872" y="3029023"/>
              <a:ext cx="372474" cy="2377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4641" y="2963253"/>
              <a:ext cx="31714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Enhancers linking to brain gene </a:t>
              </a:r>
              <a:endParaRPr lang="en-US" dirty="0"/>
            </a:p>
          </p:txBody>
        </p:sp>
        <p:sp>
          <p:nvSpPr>
            <p:cNvPr id="128" name="Rounded Rectangle 127"/>
            <p:cNvSpPr/>
            <p:nvPr/>
          </p:nvSpPr>
          <p:spPr>
            <a:xfrm>
              <a:off x="279653" y="3332585"/>
              <a:ext cx="375693" cy="226013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50143" y="3266815"/>
              <a:ext cx="2132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Brain gene promoter</a:t>
              </a:r>
              <a:endParaRPr lang="en-US" dirty="0"/>
            </a:p>
          </p:txBody>
        </p:sp>
        <p:sp>
          <p:nvSpPr>
            <p:cNvPr id="140" name="Cloud 139"/>
            <p:cNvSpPr/>
            <p:nvPr/>
          </p:nvSpPr>
          <p:spPr>
            <a:xfrm rot="5400000">
              <a:off x="279383" y="3709698"/>
              <a:ext cx="383526" cy="45701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6077" y="3635472"/>
              <a:ext cx="52124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Transcription Factors (TFs) with TFBSs (</a:t>
              </a:r>
              <a:r>
                <a:rPr lang="en-US" i="1" dirty="0" err="1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i="1" baseline="-250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k,i</a:t>
              </a:r>
              <a:r>
                <a:rPr lang="en-US" dirty="0" smtClean="0"/>
                <a:t> is </a:t>
              </a:r>
              <a:r>
                <a:rPr lang="en-US" i="1" dirty="0" smtClean="0"/>
                <a:t>k</a:t>
              </a:r>
              <a:r>
                <a:rPr lang="en-US" baseline="30000" dirty="0" smtClean="0"/>
                <a:t>th</a:t>
              </a:r>
              <a:r>
                <a:rPr lang="en-US" dirty="0" smtClean="0"/>
                <a:t> TF expression at </a:t>
              </a:r>
              <a:r>
                <a:rPr lang="en-US" i="1" dirty="0" err="1" smtClean="0"/>
                <a:t>i</a:t>
              </a:r>
              <a:r>
                <a:rPr lang="en-US" baseline="30000" dirty="0" err="1" smtClean="0"/>
                <a:t>th</a:t>
              </a:r>
              <a:r>
                <a:rPr lang="en-US" dirty="0" smtClean="0"/>
                <a:t> sample)</a:t>
              </a:r>
              <a:endParaRPr lang="en-US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210685" y="1236514"/>
            <a:ext cx="277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G</a:t>
            </a:r>
            <a:r>
              <a:rPr lang="en-US" i="1" baseline="-25000" dirty="0" err="1" smtClean="0"/>
              <a:t>i</a:t>
            </a:r>
            <a:r>
              <a:rPr lang="en-US" dirty="0" smtClean="0"/>
              <a:t> is the brain gene expression at </a:t>
            </a:r>
            <a:r>
              <a:rPr lang="en-US" i="1" dirty="0" err="1"/>
              <a:t>i</a:t>
            </a:r>
            <a:r>
              <a:rPr lang="en-US" baseline="30000" dirty="0" err="1"/>
              <a:t>th</a:t>
            </a:r>
            <a:r>
              <a:rPr lang="en-US" dirty="0" smtClean="0"/>
              <a:t> sample</a:t>
            </a:r>
            <a:endParaRPr lang="en-US" dirty="0"/>
          </a:p>
        </p:txBody>
      </p:sp>
      <p:sp>
        <p:nvSpPr>
          <p:cNvPr id="2" name="Right Arrow 1"/>
          <p:cNvSpPr/>
          <p:nvPr/>
        </p:nvSpPr>
        <p:spPr>
          <a:xfrm>
            <a:off x="5747153" y="2268258"/>
            <a:ext cx="1551601" cy="13461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Regulatory network</a:t>
            </a:r>
            <a:endParaRPr lang="en-US" dirty="0"/>
          </a:p>
        </p:txBody>
      </p:sp>
      <p:sp>
        <p:nvSpPr>
          <p:cNvPr id="17" name="Down Arrow 16"/>
          <p:cNvSpPr/>
          <p:nvPr/>
        </p:nvSpPr>
        <p:spPr>
          <a:xfrm>
            <a:off x="1706666" y="2282911"/>
            <a:ext cx="2458628" cy="1035310"/>
          </a:xfrm>
          <a:prstGeom prst="downArrow">
            <a:avLst>
              <a:gd name="adj1" fmla="val 50000"/>
              <a:gd name="adj2" fmla="val 520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Integrative modeling</a:t>
            </a:r>
            <a:endParaRPr lang="en-US" dirty="0"/>
          </a:p>
        </p:txBody>
      </p:sp>
      <p:grpSp>
        <p:nvGrpSpPr>
          <p:cNvPr id="62" name="Group 61"/>
          <p:cNvGrpSpPr/>
          <p:nvPr/>
        </p:nvGrpSpPr>
        <p:grpSpPr>
          <a:xfrm>
            <a:off x="7568612" y="2068633"/>
            <a:ext cx="4538665" cy="1973727"/>
            <a:chOff x="7982643" y="4190235"/>
            <a:chExt cx="4538665" cy="1973727"/>
          </a:xfrm>
        </p:grpSpPr>
        <p:grpSp>
          <p:nvGrpSpPr>
            <p:cNvPr id="98" name="Group 97"/>
            <p:cNvGrpSpPr/>
            <p:nvPr/>
          </p:nvGrpSpPr>
          <p:grpSpPr>
            <a:xfrm>
              <a:off x="7982643" y="4190235"/>
              <a:ext cx="2796784" cy="1973727"/>
              <a:chOff x="545851" y="681997"/>
              <a:chExt cx="2796784" cy="1973727"/>
            </a:xfrm>
          </p:grpSpPr>
          <p:sp>
            <p:nvSpPr>
              <p:cNvPr id="99" name="Oval 98"/>
              <p:cNvSpPr/>
              <p:nvPr/>
            </p:nvSpPr>
            <p:spPr bwMode="auto">
              <a:xfrm>
                <a:off x="545851" y="1293232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 bwMode="auto">
              <a:xfrm>
                <a:off x="545851" y="1855495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 bwMode="auto">
              <a:xfrm>
                <a:off x="977067" y="1614536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 bwMode="auto">
              <a:xfrm>
                <a:off x="1005922" y="1029995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 bwMode="auto">
              <a:xfrm>
                <a:off x="570667" y="856817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104" name="Straight Arrow Connector 103"/>
              <p:cNvCxnSpPr/>
              <p:nvPr/>
            </p:nvCxnSpPr>
            <p:spPr bwMode="auto">
              <a:xfrm flipH="1" flipV="1">
                <a:off x="799267" y="971117"/>
                <a:ext cx="240133" cy="9235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5" name="Straight Arrow Connector 104"/>
              <p:cNvCxnSpPr>
                <a:stCxn id="102" idx="3"/>
                <a:endCxn id="100" idx="7"/>
              </p:cNvCxnSpPr>
              <p:nvPr/>
            </p:nvCxnSpPr>
            <p:spPr bwMode="auto">
              <a:xfrm flipH="1">
                <a:off x="740973" y="1225117"/>
                <a:ext cx="298427" cy="66385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6" name="Straight Arrow Connector 105"/>
              <p:cNvCxnSpPr>
                <a:endCxn id="100" idx="7"/>
              </p:cNvCxnSpPr>
              <p:nvPr/>
            </p:nvCxnSpPr>
            <p:spPr bwMode="auto">
              <a:xfrm>
                <a:off x="660151" y="1521832"/>
                <a:ext cx="80822" cy="367141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5" name="Straight Arrow Connector 114"/>
              <p:cNvCxnSpPr>
                <a:stCxn id="103" idx="5"/>
              </p:cNvCxnSpPr>
              <p:nvPr/>
            </p:nvCxnSpPr>
            <p:spPr bwMode="auto">
              <a:xfrm>
                <a:off x="765789" y="1051939"/>
                <a:ext cx="325578" cy="562597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16" name="Oval 115"/>
              <p:cNvSpPr/>
              <p:nvPr/>
            </p:nvSpPr>
            <p:spPr bwMode="auto">
              <a:xfrm>
                <a:off x="1234522" y="859975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 bwMode="auto">
              <a:xfrm>
                <a:off x="1545741" y="1265195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21" name="Oval 120"/>
              <p:cNvSpPr/>
              <p:nvPr/>
            </p:nvSpPr>
            <p:spPr bwMode="auto">
              <a:xfrm>
                <a:off x="2452889" y="1728836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22" name="Oval 121"/>
              <p:cNvSpPr/>
              <p:nvPr/>
            </p:nvSpPr>
            <p:spPr bwMode="auto">
              <a:xfrm>
                <a:off x="2181577" y="681997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 bwMode="auto">
              <a:xfrm>
                <a:off x="1633124" y="780617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124" name="Straight Arrow Connector 123"/>
              <p:cNvCxnSpPr/>
              <p:nvPr/>
            </p:nvCxnSpPr>
            <p:spPr bwMode="auto">
              <a:xfrm flipH="1">
                <a:off x="1861724" y="877119"/>
                <a:ext cx="353331" cy="17798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9" name="Straight Arrow Connector 128"/>
              <p:cNvCxnSpPr/>
              <p:nvPr/>
            </p:nvCxnSpPr>
            <p:spPr bwMode="auto">
              <a:xfrm flipH="1">
                <a:off x="1774341" y="877119"/>
                <a:ext cx="440714" cy="50237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0" name="Straight Arrow Connector 129"/>
              <p:cNvCxnSpPr/>
              <p:nvPr/>
            </p:nvCxnSpPr>
            <p:spPr bwMode="auto">
              <a:xfrm>
                <a:off x="1429644" y="1055097"/>
                <a:ext cx="149575" cy="24357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1" name="Straight Arrow Connector 130"/>
              <p:cNvCxnSpPr>
                <a:stCxn id="123" idx="5"/>
                <a:endCxn id="121" idx="0"/>
              </p:cNvCxnSpPr>
              <p:nvPr/>
            </p:nvCxnSpPr>
            <p:spPr bwMode="auto">
              <a:xfrm>
                <a:off x="1828246" y="975739"/>
                <a:ext cx="738943" cy="753097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32" name="Oval 131"/>
              <p:cNvSpPr/>
              <p:nvPr/>
            </p:nvSpPr>
            <p:spPr bwMode="auto">
              <a:xfrm>
                <a:off x="862767" y="2050617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3" name="Oval 132"/>
              <p:cNvSpPr/>
              <p:nvPr/>
            </p:nvSpPr>
            <p:spPr bwMode="auto">
              <a:xfrm>
                <a:off x="1314128" y="2427124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 bwMode="auto">
              <a:xfrm>
                <a:off x="2022675" y="1816530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5" name="Oval 134"/>
              <p:cNvSpPr/>
              <p:nvPr/>
            </p:nvSpPr>
            <p:spPr bwMode="auto">
              <a:xfrm>
                <a:off x="2126977" y="2084095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6" name="Oval 135"/>
              <p:cNvSpPr/>
              <p:nvPr/>
            </p:nvSpPr>
            <p:spPr bwMode="auto">
              <a:xfrm>
                <a:off x="1556123" y="1698786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137" name="Straight Arrow Connector 136"/>
              <p:cNvCxnSpPr/>
              <p:nvPr/>
            </p:nvCxnSpPr>
            <p:spPr bwMode="auto">
              <a:xfrm>
                <a:off x="1660041" y="1493795"/>
                <a:ext cx="10382" cy="204991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8" name="Straight Arrow Connector 137"/>
              <p:cNvCxnSpPr/>
              <p:nvPr/>
            </p:nvCxnSpPr>
            <p:spPr bwMode="auto">
              <a:xfrm flipH="1">
                <a:off x="1542728" y="2279217"/>
                <a:ext cx="617727" cy="262207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9" name="Straight Arrow Connector 138"/>
              <p:cNvCxnSpPr/>
              <p:nvPr/>
            </p:nvCxnSpPr>
            <p:spPr bwMode="auto">
              <a:xfrm>
                <a:off x="1057889" y="2245739"/>
                <a:ext cx="289717" cy="214863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42" name="Straight Arrow Connector 141"/>
              <p:cNvCxnSpPr/>
              <p:nvPr/>
            </p:nvCxnSpPr>
            <p:spPr bwMode="auto">
              <a:xfrm>
                <a:off x="1784723" y="1813086"/>
                <a:ext cx="237952" cy="117744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43" name="Oval 142"/>
              <p:cNvSpPr/>
              <p:nvPr/>
            </p:nvSpPr>
            <p:spPr bwMode="auto">
              <a:xfrm>
                <a:off x="2442333" y="1026539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6" name="Oval 145"/>
              <p:cNvSpPr/>
              <p:nvPr/>
            </p:nvSpPr>
            <p:spPr bwMode="auto">
              <a:xfrm>
                <a:off x="2770190" y="2029014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 bwMode="auto">
              <a:xfrm>
                <a:off x="2803668" y="1339417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8" name="Oval 147"/>
              <p:cNvSpPr/>
              <p:nvPr/>
            </p:nvSpPr>
            <p:spPr bwMode="auto">
              <a:xfrm>
                <a:off x="3114035" y="1330173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9" name="Oval 148"/>
              <p:cNvSpPr/>
              <p:nvPr/>
            </p:nvSpPr>
            <p:spPr bwMode="auto">
              <a:xfrm>
                <a:off x="2655890" y="714503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150" name="Straight Arrow Connector 149"/>
              <p:cNvCxnSpPr>
                <a:endCxn id="149" idx="5"/>
              </p:cNvCxnSpPr>
              <p:nvPr/>
            </p:nvCxnSpPr>
            <p:spPr bwMode="auto">
              <a:xfrm flipH="1" flipV="1">
                <a:off x="2851012" y="909625"/>
                <a:ext cx="296502" cy="45402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1" name="Straight Arrow Connector 150"/>
              <p:cNvCxnSpPr>
                <a:stCxn id="148" idx="4"/>
                <a:endCxn id="146" idx="7"/>
              </p:cNvCxnSpPr>
              <p:nvPr/>
            </p:nvCxnSpPr>
            <p:spPr bwMode="auto">
              <a:xfrm flipH="1">
                <a:off x="2965312" y="1558773"/>
                <a:ext cx="263023" cy="503719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2" name="Straight Arrow Connector 151"/>
              <p:cNvCxnSpPr>
                <a:stCxn id="143" idx="5"/>
                <a:endCxn id="146" idx="0"/>
              </p:cNvCxnSpPr>
              <p:nvPr/>
            </p:nvCxnSpPr>
            <p:spPr bwMode="auto">
              <a:xfrm>
                <a:off x="2637455" y="1221661"/>
                <a:ext cx="247035" cy="807353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3" name="Straight Arrow Connector 152"/>
              <p:cNvCxnSpPr>
                <a:stCxn id="149" idx="5"/>
              </p:cNvCxnSpPr>
              <p:nvPr/>
            </p:nvCxnSpPr>
            <p:spPr bwMode="auto">
              <a:xfrm>
                <a:off x="2851012" y="909625"/>
                <a:ext cx="66956" cy="429792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62" name="Straight Arrow Connector 161"/>
              <p:cNvCxnSpPr>
                <a:endCxn id="132" idx="7"/>
              </p:cNvCxnSpPr>
              <p:nvPr/>
            </p:nvCxnSpPr>
            <p:spPr bwMode="auto">
              <a:xfrm flipH="1">
                <a:off x="1057889" y="1843136"/>
                <a:ext cx="33478" cy="240959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66" name="Straight Arrow Connector 165"/>
              <p:cNvCxnSpPr/>
              <p:nvPr/>
            </p:nvCxnSpPr>
            <p:spPr bwMode="auto">
              <a:xfrm>
                <a:off x="2376699" y="877119"/>
                <a:ext cx="179934" cy="149420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81" name="Straight Arrow Connector 180"/>
              <p:cNvCxnSpPr/>
              <p:nvPr/>
            </p:nvCxnSpPr>
            <p:spPr bwMode="auto">
              <a:xfrm flipH="1">
                <a:off x="2355577" y="1957436"/>
                <a:ext cx="211612" cy="240959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188" name="Straight Arrow Connector 187"/>
            <p:cNvCxnSpPr>
              <a:stCxn id="136" idx="4"/>
              <a:endCxn id="133" idx="7"/>
            </p:cNvCxnSpPr>
            <p:nvPr/>
          </p:nvCxnSpPr>
          <p:spPr bwMode="auto">
            <a:xfrm flipH="1">
              <a:off x="8946042" y="5435624"/>
              <a:ext cx="161173" cy="533216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3" name="Straight Arrow Connector 192"/>
            <p:cNvCxnSpPr>
              <a:stCxn id="121" idx="5"/>
              <a:endCxn id="146" idx="1"/>
            </p:cNvCxnSpPr>
            <p:nvPr/>
          </p:nvCxnSpPr>
          <p:spPr bwMode="auto">
            <a:xfrm>
              <a:off x="10084803" y="5432196"/>
              <a:ext cx="155657" cy="138534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4" name="Straight Arrow Connector 193"/>
            <p:cNvCxnSpPr/>
            <p:nvPr/>
          </p:nvCxnSpPr>
          <p:spPr bwMode="auto">
            <a:xfrm flipH="1">
              <a:off x="10665127" y="4402718"/>
              <a:ext cx="448620" cy="0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11040176" y="4201324"/>
              <a:ext cx="14811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TFBS affected by </a:t>
              </a:r>
              <a:r>
                <a:rPr lang="en-US" dirty="0" err="1" smtClean="0"/>
                <a:t>eQTLs</a:t>
              </a:r>
              <a:endParaRPr lang="en-US" dirty="0"/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11591007" y="5450733"/>
            <a:ext cx="273315" cy="1422326"/>
            <a:chOff x="1711146" y="5030929"/>
            <a:chExt cx="273315" cy="1422326"/>
          </a:xfrm>
        </p:grpSpPr>
        <p:grpSp>
          <p:nvGrpSpPr>
            <p:cNvPr id="203" name="Group 202"/>
            <p:cNvGrpSpPr/>
            <p:nvPr/>
          </p:nvGrpSpPr>
          <p:grpSpPr>
            <a:xfrm>
              <a:off x="1711146" y="5030929"/>
              <a:ext cx="273315" cy="1422326"/>
              <a:chOff x="1736355" y="2242986"/>
              <a:chExt cx="273315" cy="1422326"/>
            </a:xfrm>
          </p:grpSpPr>
          <p:sp>
            <p:nvSpPr>
              <p:cNvPr id="207" name="Oval 206"/>
              <p:cNvSpPr/>
              <p:nvPr/>
            </p:nvSpPr>
            <p:spPr>
              <a:xfrm>
                <a:off x="1736355" y="2242986"/>
                <a:ext cx="273315" cy="27432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1736355" y="2836926"/>
                <a:ext cx="273315" cy="27432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1736355" y="3390992"/>
                <a:ext cx="273315" cy="27432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98" name="Elbow Connector 197"/>
            <p:cNvCxnSpPr/>
            <p:nvPr/>
          </p:nvCxnSpPr>
          <p:spPr>
            <a:xfrm rot="10800000" flipV="1">
              <a:off x="1711146" y="5168089"/>
              <a:ext cx="12700" cy="1148006"/>
            </a:xfrm>
            <a:prstGeom prst="bentConnector3">
              <a:avLst>
                <a:gd name="adj1" fmla="val 1800000"/>
              </a:avLst>
            </a:prstGeom>
            <a:ln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>
              <a:off x="1847804" y="5305249"/>
              <a:ext cx="0" cy="31962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 flipH="1">
              <a:off x="1765208" y="5617752"/>
              <a:ext cx="167263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>
              <a:off x="1847804" y="5899189"/>
              <a:ext cx="0" cy="279746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 flipH="1">
              <a:off x="1765208" y="6169357"/>
              <a:ext cx="167263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/>
        </p:nvGrpSpPr>
        <p:grpSpPr>
          <a:xfrm>
            <a:off x="9689751" y="5995090"/>
            <a:ext cx="1633930" cy="647805"/>
            <a:chOff x="9213448" y="6110302"/>
            <a:chExt cx="1633930" cy="647805"/>
          </a:xfrm>
        </p:grpSpPr>
        <p:cxnSp>
          <p:nvCxnSpPr>
            <p:cNvPr id="211" name="Straight Arrow Connector 210"/>
            <p:cNvCxnSpPr/>
            <p:nvPr/>
          </p:nvCxnSpPr>
          <p:spPr>
            <a:xfrm>
              <a:off x="9213448" y="6291660"/>
              <a:ext cx="41668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TextBox 211"/>
            <p:cNvSpPr txBox="1"/>
            <p:nvPr/>
          </p:nvSpPr>
          <p:spPr>
            <a:xfrm>
              <a:off x="9679686" y="6110302"/>
              <a:ext cx="11059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activation</a:t>
              </a:r>
              <a:endParaRPr lang="en-US"/>
            </a:p>
          </p:txBody>
        </p:sp>
        <p:cxnSp>
          <p:nvCxnSpPr>
            <p:cNvPr id="213" name="Straight Connector 212"/>
            <p:cNvCxnSpPr/>
            <p:nvPr/>
          </p:nvCxnSpPr>
          <p:spPr>
            <a:xfrm>
              <a:off x="9213448" y="6580842"/>
              <a:ext cx="41668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flipH="1">
              <a:off x="9630140" y="6467020"/>
              <a:ext cx="0" cy="2347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TextBox 214"/>
            <p:cNvSpPr txBox="1"/>
            <p:nvPr/>
          </p:nvSpPr>
          <p:spPr>
            <a:xfrm>
              <a:off x="9679686" y="6388775"/>
              <a:ext cx="11676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repression</a:t>
              </a:r>
              <a:endParaRPr lang="en-US" dirty="0"/>
            </a:p>
          </p:txBody>
        </p:sp>
      </p:grpSp>
      <p:grpSp>
        <p:nvGrpSpPr>
          <p:cNvPr id="63" name="Group 62"/>
          <p:cNvGrpSpPr/>
          <p:nvPr/>
        </p:nvGrpSpPr>
        <p:grpSpPr>
          <a:xfrm rot="16200000">
            <a:off x="7894134" y="5389432"/>
            <a:ext cx="705202" cy="1806006"/>
            <a:chOff x="8233543" y="4968275"/>
            <a:chExt cx="705202" cy="1806006"/>
          </a:xfrm>
        </p:grpSpPr>
        <p:grpSp>
          <p:nvGrpSpPr>
            <p:cNvPr id="216" name="Group 215"/>
            <p:cNvGrpSpPr/>
            <p:nvPr/>
          </p:nvGrpSpPr>
          <p:grpSpPr>
            <a:xfrm rot="5400000" flipV="1">
              <a:off x="7906954" y="5570454"/>
              <a:ext cx="1348245" cy="695068"/>
              <a:chOff x="7391400" y="4114800"/>
              <a:chExt cx="762000" cy="392838"/>
            </a:xfrm>
          </p:grpSpPr>
          <p:sp>
            <p:nvSpPr>
              <p:cNvPr id="217" name="Moon 216"/>
              <p:cNvSpPr/>
              <p:nvPr/>
            </p:nvSpPr>
            <p:spPr>
              <a:xfrm rot="10800000">
                <a:off x="7620000" y="4114800"/>
                <a:ext cx="369290" cy="392838"/>
              </a:xfrm>
              <a:prstGeom prst="moon">
                <a:avLst>
                  <a:gd name="adj" fmla="val 87500"/>
                </a:avLst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18" name="Straight Connector 217"/>
              <p:cNvCxnSpPr/>
              <p:nvPr/>
            </p:nvCxnSpPr>
            <p:spPr>
              <a:xfrm>
                <a:off x="7989290" y="4311219"/>
                <a:ext cx="16411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V="1">
                <a:off x="7391400" y="4419600"/>
                <a:ext cx="23774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7391400" y="4191000"/>
                <a:ext cx="23774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1" name="Oval 220"/>
            <p:cNvSpPr/>
            <p:nvPr/>
          </p:nvSpPr>
          <p:spPr>
            <a:xfrm>
              <a:off x="8251464" y="4968275"/>
              <a:ext cx="273315" cy="274320"/>
            </a:xfrm>
            <a:prstGeom prst="ellipse">
              <a:avLst/>
            </a:prstGeom>
            <a:solidFill>
              <a:srgbClr val="FCE6D6"/>
            </a:solidFill>
            <a:ln w="9525" cap="flat" cmpd="sng" algn="ctr">
              <a:solidFill>
                <a:srgbClr val="EE7F3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Oval 221"/>
            <p:cNvSpPr/>
            <p:nvPr/>
          </p:nvSpPr>
          <p:spPr>
            <a:xfrm>
              <a:off x="8665430" y="4983775"/>
              <a:ext cx="273315" cy="274320"/>
            </a:xfrm>
            <a:prstGeom prst="ellipse">
              <a:avLst/>
            </a:prstGeom>
            <a:solidFill>
              <a:srgbClr val="E2F0D9"/>
            </a:solidFill>
            <a:ln w="9525" cap="flat" cmpd="sng" algn="ctr">
              <a:solidFill>
                <a:srgbClr val="70AD4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Oval 222"/>
            <p:cNvSpPr/>
            <p:nvPr/>
          </p:nvSpPr>
          <p:spPr>
            <a:xfrm>
              <a:off x="8467538" y="6499961"/>
              <a:ext cx="273315" cy="274320"/>
            </a:xfrm>
            <a:prstGeom prst="ellipse">
              <a:avLst/>
            </a:prstGeom>
            <a:solidFill>
              <a:srgbClr val="43546A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226" name="Table 225"/>
          <p:cNvGraphicFramePr>
            <a:graphicFrameLocks noGrp="1"/>
          </p:cNvGraphicFramePr>
          <p:nvPr>
            <p:extLst/>
          </p:nvPr>
        </p:nvGraphicFramePr>
        <p:xfrm>
          <a:off x="5276058" y="5837170"/>
          <a:ext cx="1996538" cy="8850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6998"/>
                <a:gridCol w="762956"/>
                <a:gridCol w="161646"/>
                <a:gridCol w="161646"/>
                <a:gridCol w="161646"/>
                <a:gridCol w="161646"/>
              </a:tblGrid>
              <a:tr h="24335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Input type </a:t>
                      </a:r>
                    </a:p>
                  </a:txBody>
                  <a:tcPr marL="68123" marR="68123" marT="34061" marB="3406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TF1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8315">
                <a:tc vMerge="1">
                  <a:txBody>
                    <a:bodyPr/>
                    <a:lstStyle/>
                    <a:p>
                      <a:pPr algn="ctr"/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TF4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0325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Output</a:t>
                      </a:r>
                    </a:p>
                  </a:txBody>
                  <a:tcPr marL="68123" marR="68123" marT="34061" marB="3406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Brain</a:t>
                      </a:r>
                      <a:r>
                        <a:rPr lang="en-US" sz="1100" b="0" baseline="0" dirty="0" smtClean="0">
                          <a:latin typeface="Helvetica"/>
                          <a:cs typeface="Helvetica"/>
                        </a:rPr>
                        <a:t> gene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0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6" name="Oval 245"/>
          <p:cNvSpPr/>
          <p:nvPr/>
        </p:nvSpPr>
        <p:spPr>
          <a:xfrm>
            <a:off x="3768192" y="3624352"/>
            <a:ext cx="457200" cy="457200"/>
          </a:xfrm>
          <a:prstGeom prst="ellipse">
            <a:avLst/>
          </a:prstGeom>
          <a:solidFill>
            <a:srgbClr val="E2F0D9"/>
          </a:solidFill>
          <a:ln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2110380" y="3620847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110350" y="3653880"/>
            <a:ext cx="4590932" cy="2717632"/>
            <a:chOff x="6144014" y="379612"/>
            <a:chExt cx="4590932" cy="2717632"/>
          </a:xfrm>
        </p:grpSpPr>
        <p:sp>
          <p:nvSpPr>
            <p:cNvPr id="36" name="Oval 35"/>
            <p:cNvSpPr/>
            <p:nvPr/>
          </p:nvSpPr>
          <p:spPr>
            <a:xfrm>
              <a:off x="8751673" y="1374028"/>
              <a:ext cx="457200" cy="457200"/>
            </a:xfrm>
            <a:prstGeom prst="ellipse">
              <a:avLst/>
            </a:prstGeom>
            <a:solidFill>
              <a:srgbClr val="43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985402" y="37961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mtClean="0"/>
                <a:t>…</a:t>
              </a:r>
              <a:endParaRPr lang="en-US" dirty="0"/>
            </a:p>
          </p:txBody>
        </p:sp>
        <p:cxnSp>
          <p:nvCxnSpPr>
            <p:cNvPr id="40" name="Straight Arrow Connector 39"/>
            <p:cNvCxnSpPr>
              <a:stCxn id="245" idx="4"/>
              <a:endCxn id="36" idx="1"/>
            </p:cNvCxnSpPr>
            <p:nvPr/>
          </p:nvCxnSpPr>
          <p:spPr>
            <a:xfrm>
              <a:off x="8372644" y="803779"/>
              <a:ext cx="445984" cy="63720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>
              <a:stCxn id="246" idx="3"/>
              <a:endCxn id="36" idx="7"/>
            </p:cNvCxnSpPr>
            <p:nvPr/>
          </p:nvCxnSpPr>
          <p:spPr>
            <a:xfrm flipH="1">
              <a:off x="9141918" y="740329"/>
              <a:ext cx="726893" cy="70065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/>
            <p:cNvSpPr txBox="1"/>
            <p:nvPr/>
          </p:nvSpPr>
          <p:spPr>
            <a:xfrm>
              <a:off x="8111107" y="402545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TF 1</a:t>
              </a:r>
              <a:endParaRPr lang="en-US" dirty="0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9771045" y="399816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TF 4</a:t>
              </a:r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175588" y="1431384"/>
              <a:ext cx="12959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Brain gene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144014" y="2450913"/>
              <a:ext cx="45909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Contributions of TFs,   </a:t>
              </a:r>
              <a:r>
                <a:rPr lang="en-US" dirty="0" err="1" smtClean="0"/>
                <a:t>eQTLs</a:t>
              </a:r>
              <a:r>
                <a:rPr lang="en-US" dirty="0" smtClean="0"/>
                <a:t>,     interactions </a:t>
              </a:r>
            </a:p>
            <a:p>
              <a:pPr algn="r"/>
              <a:r>
                <a:rPr lang="en-US" dirty="0" smtClean="0"/>
                <a:t>of TFs and </a:t>
              </a:r>
              <a:r>
                <a:rPr lang="en-US" dirty="0" err="1" smtClean="0"/>
                <a:t>eQTLs</a:t>
              </a:r>
              <a:r>
                <a:rPr lang="en-US" dirty="0" smtClean="0"/>
                <a:t>        </a:t>
              </a:r>
              <a:endParaRPr lang="en-US" dirty="0"/>
            </a:p>
          </p:txBody>
        </p:sp>
        <p:sp>
          <p:nvSpPr>
            <p:cNvPr id="5" name="Left Brace 4"/>
            <p:cNvSpPr/>
            <p:nvPr/>
          </p:nvSpPr>
          <p:spPr>
            <a:xfrm rot="5400000" flipH="1" flipV="1">
              <a:off x="7300240" y="1903396"/>
              <a:ext cx="288551" cy="83469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Left Brace 93"/>
            <p:cNvSpPr/>
            <p:nvPr/>
          </p:nvSpPr>
          <p:spPr>
            <a:xfrm rot="5400000" flipH="1" flipV="1">
              <a:off x="8425121" y="1897281"/>
              <a:ext cx="288551" cy="83469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2597" b="40464"/>
          <a:stretch/>
        </p:blipFill>
        <p:spPr>
          <a:xfrm>
            <a:off x="248770" y="5137822"/>
            <a:ext cx="4445000" cy="386597"/>
          </a:xfrm>
          <a:prstGeom prst="rect">
            <a:avLst/>
          </a:prstGeom>
        </p:spPr>
      </p:pic>
      <p:sp>
        <p:nvSpPr>
          <p:cNvPr id="144" name="Left Brace 143"/>
          <p:cNvSpPr/>
          <p:nvPr/>
        </p:nvSpPr>
        <p:spPr>
          <a:xfrm rot="5400000" flipH="1" flipV="1">
            <a:off x="3882227" y="4963639"/>
            <a:ext cx="256274" cy="121461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Down Arrow 144"/>
          <p:cNvSpPr/>
          <p:nvPr/>
        </p:nvSpPr>
        <p:spPr>
          <a:xfrm>
            <a:off x="6340749" y="4713890"/>
            <a:ext cx="2374978" cy="1035310"/>
          </a:xfrm>
          <a:prstGeom prst="downArrow">
            <a:avLst>
              <a:gd name="adj1" fmla="val 50000"/>
              <a:gd name="adj2" fmla="val 520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Regulatory logic</a:t>
            </a:r>
            <a:endParaRPr lang="en-US" dirty="0"/>
          </a:p>
        </p:txBody>
      </p:sp>
      <p:sp>
        <p:nvSpPr>
          <p:cNvPr id="158" name="Down Arrow 157"/>
          <p:cNvSpPr/>
          <p:nvPr/>
        </p:nvSpPr>
        <p:spPr>
          <a:xfrm>
            <a:off x="9274036" y="4711544"/>
            <a:ext cx="2374978" cy="1035310"/>
          </a:xfrm>
          <a:prstGeom prst="downArrow">
            <a:avLst>
              <a:gd name="adj1" fmla="val 50000"/>
              <a:gd name="adj2" fmla="val 520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Regulatory circuit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422311" y="4137459"/>
            <a:ext cx="268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Network structure analysis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355" y="3983141"/>
            <a:ext cx="1587500" cy="520700"/>
          </a:xfrm>
          <a:prstGeom prst="rect">
            <a:avLst/>
          </a:prstGeom>
        </p:spPr>
      </p:pic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8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/>
        </p:nvSpPr>
        <p:spPr>
          <a:xfrm>
            <a:off x="949275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860648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772021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683394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594767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571" y="-5095"/>
            <a:ext cx="993312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enhancer regulatory network for CDNF (Cerebral Dopamine Neurotrophic </a:t>
            </a:r>
            <a:r>
              <a:rPr lang="en-US" dirty="0" smtClean="0"/>
              <a:t>Factor)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766021" y="4190391"/>
            <a:ext cx="457200" cy="457200"/>
          </a:xfrm>
          <a:prstGeom prst="ellipse">
            <a:avLst/>
          </a:prstGeom>
          <a:solidFill>
            <a:srgbClr val="43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27" idx="5"/>
            <a:endCxn id="7" idx="1"/>
          </p:cNvCxnSpPr>
          <p:nvPr/>
        </p:nvCxnSpPr>
        <p:spPr>
          <a:xfrm>
            <a:off x="1339520" y="2992434"/>
            <a:ext cx="1493456" cy="12649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8" idx="4"/>
            <a:endCxn id="7" idx="1"/>
          </p:cNvCxnSpPr>
          <p:nvPr/>
        </p:nvCxnSpPr>
        <p:spPr>
          <a:xfrm>
            <a:off x="2089248" y="3059389"/>
            <a:ext cx="743728" cy="11979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465958" y="2249768"/>
            <a:ext cx="76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MAFG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703024" y="4257346"/>
            <a:ext cx="977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G=CDNF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548357" y="2417523"/>
            <a:ext cx="510636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SPIB     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</a:t>
            </a:r>
            <a:r>
              <a:rPr lang="nb-NO" sz="2400" dirty="0" smtClean="0">
                <a:latin typeface="Arial" charset="0"/>
                <a:ea typeface="Arial" charset="0"/>
                <a:cs typeface="Arial" charset="0"/>
              </a:rPr>
              <a:t>0.18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BRCA1 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is-IS" sz="2400" dirty="0" smtClean="0">
                <a:latin typeface="Arial" charset="0"/>
                <a:ea typeface="Arial" charset="0"/>
                <a:cs typeface="Arial" charset="0"/>
              </a:rPr>
              <a:t>0.053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SOX5    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is-IS" sz="2400" dirty="0" smtClean="0">
                <a:latin typeface="Arial" charset="0"/>
                <a:ea typeface="Arial" charset="0"/>
                <a:cs typeface="Arial" charset="0"/>
              </a:rPr>
              <a:t>-0.072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NFE2L1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is-IS" sz="2400" dirty="0" smtClean="0">
                <a:latin typeface="Arial" charset="0"/>
                <a:ea typeface="Arial" charset="0"/>
                <a:cs typeface="Arial" charset="0"/>
              </a:rPr>
              <a:t>0.051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MAFG   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mr-IN" sz="2400" dirty="0" smtClean="0">
                <a:latin typeface="Arial" charset="0"/>
                <a:ea typeface="Arial" charset="0"/>
                <a:cs typeface="Arial" charset="0"/>
              </a:rPr>
              <a:t>-0.389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rs72782895   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is-IS" sz="2400" dirty="0" smtClean="0">
                <a:latin typeface="Arial" charset="0"/>
                <a:ea typeface="Arial" charset="0"/>
                <a:cs typeface="Arial" charset="0"/>
              </a:rPr>
              <a:t>0.066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rs67337311   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fi-FI" sz="2400" dirty="0" smtClean="0">
                <a:latin typeface="Arial" charset="0"/>
                <a:ea typeface="Arial" charset="0"/>
                <a:cs typeface="Arial" charset="0"/>
              </a:rPr>
              <a:t>-0.025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rs35342583   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mr-IN" sz="24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mr-IN" sz="2400" dirty="0" smtClean="0">
                <a:latin typeface="Arial" charset="0"/>
                <a:ea typeface="Arial" charset="0"/>
                <a:cs typeface="Arial" charset="0"/>
              </a:rPr>
              <a:t>0.03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2</a:t>
            </a:r>
          </a:p>
          <a:p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using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CMC SCZ &amp; CTRL gene expression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and genotype data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7" name="Straight Arrow Connector 36"/>
          <p:cNvCxnSpPr>
            <a:stCxn id="29" idx="4"/>
            <a:endCxn id="7" idx="0"/>
          </p:cNvCxnSpPr>
          <p:nvPr/>
        </p:nvCxnSpPr>
        <p:spPr>
          <a:xfrm flipH="1">
            <a:off x="2994621" y="3059389"/>
            <a:ext cx="6000" cy="113100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0" idx="4"/>
            <a:endCxn id="7" idx="7"/>
          </p:cNvCxnSpPr>
          <p:nvPr/>
        </p:nvCxnSpPr>
        <p:spPr>
          <a:xfrm flipH="1">
            <a:off x="3156266" y="3059389"/>
            <a:ext cx="755728" cy="11979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1" idx="4"/>
            <a:endCxn id="7" idx="7"/>
          </p:cNvCxnSpPr>
          <p:nvPr/>
        </p:nvCxnSpPr>
        <p:spPr>
          <a:xfrm flipH="1">
            <a:off x="3156266" y="3059389"/>
            <a:ext cx="1667101" cy="11979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486420" y="2232857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NFE2L1</a:t>
            </a:r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652663" y="2249768"/>
            <a:ext cx="672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SOX5</a:t>
            </a:r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1601599" y="2249768"/>
            <a:ext cx="80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BRCA1</a:t>
            </a:r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842571" y="2249768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SPIB</a:t>
            </a:r>
            <a:endParaRPr lang="en-US"/>
          </a:p>
        </p:txBody>
      </p:sp>
      <p:sp>
        <p:nvSpPr>
          <p:cNvPr id="57" name="5-Point Star 56"/>
          <p:cNvSpPr/>
          <p:nvPr/>
        </p:nvSpPr>
        <p:spPr>
          <a:xfrm>
            <a:off x="1287982" y="5488296"/>
            <a:ext cx="457200" cy="4572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5-Point Star 57"/>
          <p:cNvSpPr/>
          <p:nvPr/>
        </p:nvSpPr>
        <p:spPr>
          <a:xfrm>
            <a:off x="2848707" y="5488296"/>
            <a:ext cx="457200" cy="4572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5-Point Star 58"/>
          <p:cNvSpPr/>
          <p:nvPr/>
        </p:nvSpPr>
        <p:spPr>
          <a:xfrm>
            <a:off x="4394997" y="5488296"/>
            <a:ext cx="457200" cy="4572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4006952" y="5945496"/>
            <a:ext cx="1286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rs72782895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2376737" y="5945496"/>
            <a:ext cx="1339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/>
              <a:t>rs67337311 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99421" y="5945496"/>
            <a:ext cx="1286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rs35342583</a:t>
            </a:r>
            <a:endParaRPr lang="en-US" dirty="0"/>
          </a:p>
        </p:txBody>
      </p:sp>
      <p:cxnSp>
        <p:nvCxnSpPr>
          <p:cNvPr id="72" name="Straight Arrow Connector 71"/>
          <p:cNvCxnSpPr>
            <a:stCxn id="57" idx="0"/>
            <a:endCxn id="7" idx="3"/>
          </p:cNvCxnSpPr>
          <p:nvPr/>
        </p:nvCxnSpPr>
        <p:spPr>
          <a:xfrm flipV="1">
            <a:off x="1516582" y="4580636"/>
            <a:ext cx="1316394" cy="9076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58" idx="0"/>
            <a:endCxn id="7" idx="4"/>
          </p:cNvCxnSpPr>
          <p:nvPr/>
        </p:nvCxnSpPr>
        <p:spPr>
          <a:xfrm flipH="1" flipV="1">
            <a:off x="2994621" y="4647591"/>
            <a:ext cx="82686" cy="84070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59" idx="0"/>
            <a:endCxn id="7" idx="5"/>
          </p:cNvCxnSpPr>
          <p:nvPr/>
        </p:nvCxnSpPr>
        <p:spPr>
          <a:xfrm flipH="1" flipV="1">
            <a:off x="3156266" y="4580636"/>
            <a:ext cx="1467331" cy="9076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Left Brace 80"/>
          <p:cNvSpPr/>
          <p:nvPr/>
        </p:nvSpPr>
        <p:spPr>
          <a:xfrm rot="5400000" flipH="1" flipV="1">
            <a:off x="2968230" y="4764159"/>
            <a:ext cx="321309" cy="338896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2052470" y="6504576"/>
            <a:ext cx="2207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eQTLs</a:t>
            </a:r>
            <a:r>
              <a:rPr lang="en-US" dirty="0" smtClean="0"/>
              <a:t> breaking TFBSs</a:t>
            </a:r>
            <a:endParaRPr lang="en-US" dirty="0"/>
          </a:p>
        </p:txBody>
      </p:sp>
      <p:sp>
        <p:nvSpPr>
          <p:cNvPr id="83" name="Left Brace 82"/>
          <p:cNvSpPr/>
          <p:nvPr/>
        </p:nvSpPr>
        <p:spPr>
          <a:xfrm rot="16200000" flipH="1">
            <a:off x="2832218" y="223587"/>
            <a:ext cx="300979" cy="373898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8136" y="1549068"/>
            <a:ext cx="4282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TFs having </a:t>
            </a:r>
            <a:r>
              <a:rPr lang="en-US" smtClean="0"/>
              <a:t>binding sites on CDNF enhancers</a:t>
            </a:r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/>
          <a:srcRect t="32597" b="40464"/>
          <a:stretch/>
        </p:blipFill>
        <p:spPr>
          <a:xfrm>
            <a:off x="5930644" y="1845601"/>
            <a:ext cx="5690838" cy="494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549" y="3075014"/>
            <a:ext cx="2959100" cy="86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785" y="4613550"/>
            <a:ext cx="2654300" cy="698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27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782" y="3299919"/>
            <a:ext cx="4041820" cy="35580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59" y="3270186"/>
            <a:ext cx="4022850" cy="3541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4095" y="2652805"/>
            <a:ext cx="3298035" cy="48002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CMC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71367" y="2744335"/>
            <a:ext cx="1373671" cy="388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/>
              <a:t>GVEX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205321" y="115540"/>
            <a:ext cx="6373047" cy="1376364"/>
            <a:chOff x="267315" y="-44836"/>
            <a:chExt cx="6373047" cy="13763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93485" y="355729"/>
              <a:ext cx="983886" cy="40167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8769" y="63700"/>
              <a:ext cx="1189042" cy="418962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4040834" y="63700"/>
              <a:ext cx="22472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mtClean="0"/>
                <a:t>16 neuronal </a:t>
              </a:r>
              <a:r>
                <a:rPr lang="en-US" dirty="0" smtClean="0"/>
                <a:t>cell types</a:t>
              </a:r>
              <a:endParaRPr lang="en-US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97" y="31371"/>
              <a:ext cx="1175121" cy="101713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12024" y="-17911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X</a:t>
              </a:r>
              <a:endParaRPr lang="en-US" sz="3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274357" y="-44836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/>
                <a:t>Y</a:t>
              </a:r>
              <a:endParaRPr lang="en-US" sz="32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5446" y="962196"/>
              <a:ext cx="395013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18</a:t>
              </a:r>
              <a:r>
                <a:rPr lang="en-US" altLang="zh-CN" dirty="0" smtClean="0"/>
                <a:t>2</a:t>
              </a:r>
              <a:r>
                <a:rPr lang="en-US" dirty="0" smtClean="0"/>
                <a:t> biomarker genes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-30684" y="315352"/>
              <a:ext cx="96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Samples</a:t>
              </a:r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85267" y="-43100"/>
              <a:ext cx="11464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= W *</a:t>
              </a:r>
              <a:endParaRPr lang="en-US" sz="32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728050" y="401016"/>
              <a:ext cx="39123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18</a:t>
              </a:r>
              <a:r>
                <a:rPr lang="en-US" altLang="zh-CN" dirty="0" smtClean="0"/>
                <a:t>2</a:t>
              </a:r>
              <a:r>
                <a:rPr lang="en-US" dirty="0" smtClean="0"/>
                <a:t> biomarker genes</a:t>
              </a:r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 rot="16200000">
            <a:off x="-1417793" y="4717712"/>
            <a:ext cx="3481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Single cell contribution </a:t>
            </a:r>
            <a:r>
              <a:rPr lang="en-US" dirty="0" err="1" smtClean="0"/>
              <a:t>coeffs</a:t>
            </a:r>
            <a:r>
              <a:rPr lang="en-US" dirty="0" smtClean="0"/>
              <a:t> for SCZ, BP, CTL brain cortex tissues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19"/>
          <a:stretch/>
        </p:blipFill>
        <p:spPr>
          <a:xfrm>
            <a:off x="5026745" y="3512545"/>
            <a:ext cx="1551623" cy="31328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57"/>
          <a:stretch/>
        </p:blipFill>
        <p:spPr>
          <a:xfrm>
            <a:off x="6500159" y="3512545"/>
            <a:ext cx="1551623" cy="30273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20990" y="6488668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</a:t>
            </a:r>
            <a:r>
              <a:rPr lang="en-US" dirty="0" smtClean="0"/>
              <a:t>&lt;2e-8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476990" y="648866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p</a:t>
            </a:r>
            <a:r>
              <a:rPr lang="en-US" smtClean="0"/>
              <a:t>&lt;6e-3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002870" y="3163247"/>
            <a:ext cx="3048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Excitatory</a:t>
            </a:r>
            <a:r>
              <a:rPr lang="en-US" dirty="0"/>
              <a:t> </a:t>
            </a:r>
            <a:r>
              <a:rPr lang="en-US" dirty="0" smtClean="0"/>
              <a:t>(Ex</a:t>
            </a:r>
            <a:r>
              <a:rPr lang="en-US" dirty="0"/>
              <a:t>) </a:t>
            </a:r>
            <a:r>
              <a:rPr lang="en-US"/>
              <a:t>neuronal </a:t>
            </a:r>
            <a:r>
              <a:rPr lang="en-US" smtClean="0"/>
              <a:t>type 2</a:t>
            </a:r>
            <a:endParaRPr lang="en-US" dirty="0"/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5970" y="41540"/>
            <a:ext cx="2867782" cy="233468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143752" y="235334"/>
            <a:ext cx="19498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" charset="0"/>
              </a:rPr>
              <a:t>Inhibitory </a:t>
            </a:r>
            <a:r>
              <a:rPr lang="en-US" dirty="0">
                <a:latin typeface="Times" charset="0"/>
              </a:rPr>
              <a:t>(In) </a:t>
            </a:r>
            <a:r>
              <a:rPr lang="en-US" dirty="0" smtClean="0">
                <a:latin typeface="Times" charset="0"/>
              </a:rPr>
              <a:t>and Excitatory (Ex</a:t>
            </a:r>
            <a:r>
              <a:rPr lang="en-US" dirty="0">
                <a:latin typeface="Times" charset="0"/>
              </a:rPr>
              <a:t>) neuronal </a:t>
            </a:r>
            <a:r>
              <a:rPr lang="en-US" dirty="0" smtClean="0">
                <a:latin typeface="Times" charset="0"/>
              </a:rPr>
              <a:t>single cell types, Lake et. al, </a:t>
            </a:r>
            <a:r>
              <a:rPr lang="pl-PL" dirty="0" smtClean="0">
                <a:latin typeface="Times" charset="0"/>
              </a:rPr>
              <a:t>Science</a:t>
            </a:r>
            <a:r>
              <a:rPr lang="pl-PL" dirty="0">
                <a:latin typeface="Times" charset="0"/>
              </a:rPr>
              <a:t>. </a:t>
            </a:r>
            <a:r>
              <a:rPr lang="pl-PL" dirty="0" smtClean="0">
                <a:latin typeface="Times" charset="0"/>
              </a:rPr>
              <a:t>2016</a:t>
            </a:r>
            <a:endParaRPr lang="en-US" dirty="0">
              <a:effectLst/>
              <a:latin typeface="Times" charset="0"/>
            </a:endParaRPr>
          </a:p>
        </p:txBody>
      </p:sp>
      <p:cxnSp>
        <p:nvCxnSpPr>
          <p:cNvPr id="29" name="Curved Connector 28"/>
          <p:cNvCxnSpPr>
            <a:endCxn id="12" idx="1"/>
          </p:cNvCxnSpPr>
          <p:nvPr/>
        </p:nvCxnSpPr>
        <p:spPr>
          <a:xfrm>
            <a:off x="1471367" y="4262034"/>
            <a:ext cx="3555378" cy="816925"/>
          </a:xfrm>
          <a:prstGeom prst="curvedConnector3">
            <a:avLst>
              <a:gd name="adj1" fmla="val 9024"/>
            </a:avLst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/>
          <p:nvPr/>
        </p:nvCxnSpPr>
        <p:spPr>
          <a:xfrm rot="10800000" flipV="1">
            <a:off x="7811322" y="4262034"/>
            <a:ext cx="592775" cy="542444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5454" y="1420274"/>
            <a:ext cx="7353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</a:t>
            </a:r>
            <a:r>
              <a:rPr lang="mr-IN" dirty="0" smtClean="0"/>
              <a:t>–</a:t>
            </a:r>
            <a:r>
              <a:rPr lang="en-US" dirty="0" smtClean="0"/>
              <a:t> gene expression matrix of 182 neuronal cell type biomarker genes across brain cortex tissue; Y </a:t>
            </a:r>
            <a:r>
              <a:rPr lang="mr-IN" dirty="0" smtClean="0"/>
              <a:t>–</a:t>
            </a:r>
            <a:r>
              <a:rPr lang="en-US" dirty="0" smtClean="0"/>
              <a:t> avg. gene expression matrix of 182 biomarker genes across 16 neuronal cell types; W </a:t>
            </a:r>
            <a:r>
              <a:rPr lang="mr-IN" dirty="0" smtClean="0"/>
              <a:t>–</a:t>
            </a:r>
            <a:r>
              <a:rPr lang="en-US" dirty="0" smtClean="0"/>
              <a:t> neuronal cell type contribution coefficient matrix by deconvolution using non-negative least square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39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RCA (</a:t>
            </a:r>
            <a:r>
              <a:rPr lang="en-US" b="1" dirty="0" smtClean="0"/>
              <a:t>R</a:t>
            </a:r>
            <a:r>
              <a:rPr lang="en-US" dirty="0" smtClean="0"/>
              <a:t>eference </a:t>
            </a:r>
            <a:r>
              <a:rPr lang="en-US" b="1" dirty="0" smtClean="0"/>
              <a:t>C</a:t>
            </a:r>
            <a:r>
              <a:rPr lang="en-US" dirty="0" smtClean="0"/>
              <a:t>omponent </a:t>
            </a:r>
            <a:r>
              <a:rPr lang="en-US" b="1" dirty="0" smtClean="0"/>
              <a:t>A</a:t>
            </a:r>
            <a:r>
              <a:rPr lang="en-US" dirty="0" smtClean="0"/>
              <a:t>nalysis)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47850"/>
            <a:ext cx="117348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We create a reference expression panel by:</a:t>
            </a:r>
          </a:p>
          <a:p>
            <a:pPr lvl="1"/>
            <a:r>
              <a:rPr lang="en-US" dirty="0" smtClean="0"/>
              <a:t>Selecting genes with tissue specific expression (1,400 genes)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Calculating the median expression of all reference genes for all reference tissues</a:t>
            </a:r>
          </a:p>
          <a:p>
            <a:pPr lvl="1"/>
            <a:endParaRPr lang="en-US" dirty="0"/>
          </a:p>
          <a:p>
            <a:r>
              <a:rPr lang="en-US" dirty="0" smtClean="0"/>
              <a:t>For each RNA-seq sample, we project the gene expression values to the reference panel</a:t>
            </a:r>
          </a:p>
          <a:p>
            <a:endParaRPr lang="en-US" dirty="0"/>
          </a:p>
          <a:p>
            <a:r>
              <a:rPr lang="en-US" dirty="0" smtClean="0"/>
              <a:t>Finally we perform a PCA analysis using the projected values to cluster samples in a two dimensional space.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C58E-120A-E546-BD0A-B89A8AC536FB}" type="slidenum">
              <a:rPr lang="en-US" smtClean="0"/>
              <a:t>18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8600"/>
            <a:ext cx="6400800" cy="64008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443591" y="3832698"/>
            <a:ext cx="1478605" cy="1128408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43591" y="4926533"/>
            <a:ext cx="208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Cerebellum samples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2056088">
            <a:off x="3588679" y="1097667"/>
            <a:ext cx="2214346" cy="3144465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484998" y="918498"/>
            <a:ext cx="1488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Brain samples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19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883" y="120906"/>
            <a:ext cx="7886700" cy="88197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Acknowledgement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6912" y="1034179"/>
            <a:ext cx="4392925" cy="3594287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Mark Gerstein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Shuang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Liu</a:t>
            </a:r>
          </a:p>
          <a:p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Daifeng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Wang 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Fabio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Navarro 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Declan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Clarke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Jonathan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Warrell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Prashant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Emani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Mengting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Gu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Aparna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Nathan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53C3-218E-3E4F-95E6-35CED330952F}" type="slidenum">
              <a:rPr lang="en-US" smtClean="0"/>
              <a:t>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047" y="4948594"/>
            <a:ext cx="1038859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875" y="6174582"/>
            <a:ext cx="2980505" cy="3868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67030" y="6597702"/>
            <a:ext cx="2187574" cy="215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98" dirty="0">
                <a:hlinkClick r:id="rId5"/>
              </a:rPr>
              <a:t>http://brainspan.org/</a:t>
            </a:r>
            <a:r>
              <a:rPr lang="en-US" sz="798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713836" y="5730739"/>
            <a:ext cx="14750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6"/>
              </a:rPr>
              <a:t>http://psychencode.org/</a:t>
            </a:r>
            <a:endParaRPr lang="en-US" sz="1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701" y="6109403"/>
            <a:ext cx="2380828" cy="457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62702" y="6566604"/>
            <a:ext cx="3025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8"/>
              </a:rPr>
              <a:t>http://www.roadmapepigenomics.org/</a:t>
            </a:r>
            <a:r>
              <a:rPr lang="en-US" sz="1000" dirty="0"/>
              <a:t> 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9065" y="5177194"/>
            <a:ext cx="3039340" cy="4572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313400" y="5711225"/>
            <a:ext cx="15536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u="sng" dirty="0">
                <a:solidFill>
                  <a:schemeClr val="accent1">
                    <a:lumMod val="75000"/>
                  </a:schemeClr>
                </a:solidFill>
              </a:rPr>
              <a:t>http://</a:t>
            </a:r>
            <a:r>
              <a:rPr lang="en-US" sz="1000" u="sng" dirty="0" err="1">
                <a:solidFill>
                  <a:schemeClr val="accent1">
                    <a:lumMod val="75000"/>
                  </a:schemeClr>
                </a:solidFill>
              </a:rPr>
              <a:t>commonmind.org</a:t>
            </a:r>
            <a:r>
              <a:rPr lang="en-US" sz="1000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874383" y="1105095"/>
            <a:ext cx="3472433" cy="765465"/>
          </a:xfrm>
          <a:prstGeom prst="rect">
            <a:avLst/>
          </a:prstGeom>
        </p:spPr>
        <p:txBody>
          <a:bodyPr vert="horz" lIns="60840" tIns="30420" rIns="60840" bIns="304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>
                <a:latin typeface="Arial" charset="0"/>
                <a:ea typeface="Arial" charset="0"/>
                <a:cs typeface="Arial" charset="0"/>
              </a:rPr>
              <a:t>All </a:t>
            </a:r>
            <a:r>
              <a:rPr lang="en-US" sz="1700" dirty="0" err="1">
                <a:latin typeface="Arial" charset="0"/>
                <a:ea typeface="Arial" charset="0"/>
                <a:cs typeface="Arial" charset="0"/>
              </a:rPr>
              <a:t>PsychENCODE</a:t>
            </a:r>
            <a:r>
              <a:rPr lang="en-US" sz="1700" dirty="0">
                <a:latin typeface="Arial" charset="0"/>
                <a:ea typeface="Arial" charset="0"/>
                <a:cs typeface="Arial" charset="0"/>
              </a:rPr>
              <a:t> Consortium members</a:t>
            </a:r>
            <a:endParaRPr lang="en-US" sz="1700" i="1" dirty="0">
              <a:latin typeface="Arial" charset="0"/>
              <a:ea typeface="Arial" charset="0"/>
              <a:cs typeface="Arial" charset="0"/>
            </a:endParaRPr>
          </a:p>
          <a:p>
            <a:pPr marL="304221" lvl="1" indent="0">
              <a:buNone/>
            </a:pPr>
            <a:r>
              <a:rPr lang="en-US" sz="21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marL="304221" lvl="1" indent="0">
              <a:buNone/>
            </a:pPr>
            <a:endParaRPr lang="en-US" sz="1597" dirty="0"/>
          </a:p>
          <a:p>
            <a:pPr marL="304221" lvl="1" indent="0">
              <a:buNone/>
            </a:pPr>
            <a:endParaRPr lang="en-US" sz="1597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882380" y="1032004"/>
            <a:ext cx="4392925" cy="3594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James Knowles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Pamela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Sklar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Hoffman,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Gabriel</a:t>
            </a: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Andrew Jaffe 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Suhn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Kyong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Rhie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Peggy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Farnham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3549" y="5835912"/>
            <a:ext cx="1360734" cy="7901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137926" y="6585582"/>
            <a:ext cx="156485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www.encodeproject.org</a:t>
            </a:r>
            <a:r>
              <a:rPr lang="en-US" sz="8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0791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ranscriptome divers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Transcriptome diversity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19</a:t>
            </a:fld>
            <a:endParaRPr lang="uk-U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00" y="2030773"/>
            <a:ext cx="6179396" cy="4325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295" y="1865716"/>
            <a:ext cx="6415191" cy="449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313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227" y="283296"/>
            <a:ext cx="11029545" cy="1325563"/>
          </a:xfrm>
        </p:spPr>
        <p:txBody>
          <a:bodyPr/>
          <a:lstStyle/>
          <a:p>
            <a:r>
              <a:rPr lang="en-US" smtClean="0"/>
              <a:t>Repetitive element activity </a:t>
            </a:r>
            <a:r>
              <a:rPr lang="en-US" dirty="0"/>
              <a:t>in the human brain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679084"/>
          </a:xfrm>
        </p:spPr>
        <p:txBody>
          <a:bodyPr>
            <a:normAutofit/>
          </a:bodyPr>
          <a:lstStyle/>
          <a:p>
            <a:r>
              <a:rPr lang="en-US" dirty="0" smtClean="0"/>
              <a:t>LINE-1 has been shown to be active in the human brain</a:t>
            </a:r>
          </a:p>
          <a:p>
            <a:pPr lvl="1"/>
            <a:r>
              <a:rPr lang="en-US" dirty="0" smtClean="0"/>
              <a:t>Creating somatic mosaicism across neurons (</a:t>
            </a:r>
            <a:r>
              <a:rPr lang="en-US" dirty="0" err="1" smtClean="0"/>
              <a:t>Muotri</a:t>
            </a:r>
            <a:r>
              <a:rPr lang="en-US" dirty="0" smtClean="0"/>
              <a:t> et. al.)</a:t>
            </a:r>
          </a:p>
          <a:p>
            <a:pPr lvl="1"/>
            <a:r>
              <a:rPr lang="en-US" dirty="0" smtClean="0"/>
              <a:t>Suggesting that LINE-1 might contribute to neuronal plasticity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We used </a:t>
            </a:r>
            <a:r>
              <a:rPr lang="en-US" b="1" dirty="0" smtClean="0"/>
              <a:t>RNA-seq</a:t>
            </a:r>
            <a:r>
              <a:rPr lang="en-US" dirty="0" smtClean="0"/>
              <a:t> data to uncover the activity of LINE-1 elements in </a:t>
            </a:r>
            <a:r>
              <a:rPr lang="en-US" b="1" dirty="0" smtClean="0"/>
              <a:t>brain</a:t>
            </a:r>
            <a:r>
              <a:rPr lang="en-US" dirty="0" smtClean="0"/>
              <a:t> regions</a:t>
            </a:r>
          </a:p>
          <a:p>
            <a:endParaRPr lang="en-US" dirty="0" smtClean="0"/>
          </a:p>
          <a:p>
            <a:r>
              <a:rPr lang="en-US" dirty="0" smtClean="0"/>
              <a:t>However, approximately 30% of the human genome is derived from LINE-1 elements.</a:t>
            </a:r>
          </a:p>
          <a:p>
            <a:pPr lvl="1"/>
            <a:r>
              <a:rPr lang="en-US" dirty="0" smtClean="0"/>
              <a:t>We developed Methods to </a:t>
            </a:r>
            <a:r>
              <a:rPr lang="en-US" b="1" dirty="0" smtClean="0"/>
              <a:t>decouple</a:t>
            </a:r>
            <a:r>
              <a:rPr lang="en-US" dirty="0" smtClean="0"/>
              <a:t> </a:t>
            </a:r>
            <a:r>
              <a:rPr lang="en-US" b="1" dirty="0" smtClean="0"/>
              <a:t>pervasive</a:t>
            </a:r>
            <a:r>
              <a:rPr lang="en-US" dirty="0" smtClean="0"/>
              <a:t> transcription from </a:t>
            </a:r>
            <a:r>
              <a:rPr lang="en-US" b="1" dirty="0" smtClean="0"/>
              <a:t>autonomous</a:t>
            </a:r>
            <a:r>
              <a:rPr lang="en-US" dirty="0" smtClean="0"/>
              <a:t> LINE-1 transcription.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42895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Brain"/>
          <p:cNvSpPr txBox="1"/>
          <p:nvPr/>
        </p:nvSpPr>
        <p:spPr>
          <a:xfrm rot="16200000">
            <a:off x="2804399" y="5644032"/>
            <a:ext cx="613631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000" dirty="0"/>
              <a:t>Brain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21</a:t>
            </a:fld>
            <a:endParaRPr lang="uk-UA"/>
          </a:p>
        </p:txBody>
      </p:sp>
      <p:pic>
        <p:nvPicPr>
          <p:cNvPr id="151" name="figure3.png" descr="figure3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-1" t="7141" r="70669" b="5902"/>
          <a:stretch/>
        </p:blipFill>
        <p:spPr>
          <a:xfrm>
            <a:off x="3385584" y="1755229"/>
            <a:ext cx="1583981" cy="4646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figure3.png" descr="figure3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38633"/>
          <a:stretch/>
        </p:blipFill>
        <p:spPr>
          <a:xfrm>
            <a:off x="4705531" y="1370019"/>
            <a:ext cx="3326641" cy="5343069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Rectangle"/>
          <p:cNvSpPr/>
          <p:nvPr/>
        </p:nvSpPr>
        <p:spPr>
          <a:xfrm>
            <a:off x="3216758" y="5266606"/>
            <a:ext cx="5758485" cy="1134767"/>
          </a:xfrm>
          <a:prstGeom prst="rect">
            <a:avLst/>
          </a:prstGeom>
          <a:ln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0" y="3257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LINE-1 activity in the human brain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7555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Outline for Talk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Building the 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Resource </a:t>
            </a:r>
            <a:br>
              <a:rPr lang="en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- Brain 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eQTLs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  - E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nhancers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&amp; brain regulatory networks</a:t>
            </a:r>
            <a:endParaRPr lang="en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Analysis of how the brain compares to other organs </a:t>
            </a:r>
            <a:br>
              <a:rPr lang="en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&amp; how the resource is more powerful for just the brain</a:t>
            </a:r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Quantitative </a:t>
            </a:r>
            <a:r>
              <a:rPr lang="en" dirty="0"/>
              <a:t>models relating regulatory variation to gene output in brain </a:t>
            </a:r>
            <a:r>
              <a:rPr lang="en" dirty="0" err="1" smtClean="0"/>
              <a:t>impor</a:t>
            </a:r>
            <a:r>
              <a:rPr lang="en-US" dirty="0" smtClean="0"/>
              <a:t>t</a:t>
            </a:r>
            <a:r>
              <a:rPr lang="en" dirty="0" smtClean="0"/>
              <a:t>ant </a:t>
            </a:r>
            <a:r>
              <a:rPr lang="en" dirty="0"/>
              <a:t>genes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74104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Question</a:t>
            </a:r>
          </a:p>
          <a:p>
            <a:r>
              <a:rPr lang="en-US" dirty="0" smtClean="0"/>
              <a:t>Resource (SL,JW)</a:t>
            </a:r>
          </a:p>
          <a:p>
            <a:r>
              <a:rPr lang="en-US" dirty="0"/>
              <a:t>PCA,T-SNE and RCA genes </a:t>
            </a:r>
            <a:r>
              <a:rPr lang="en-US" dirty="0" err="1"/>
              <a:t>exp</a:t>
            </a:r>
            <a:r>
              <a:rPr lang="en-US" dirty="0"/>
              <a:t> (DW,FN)</a:t>
            </a:r>
            <a:endParaRPr lang="en-US" dirty="0" smtClean="0"/>
          </a:p>
          <a:p>
            <a:r>
              <a:rPr lang="en-US" dirty="0"/>
              <a:t> 2 slides </a:t>
            </a:r>
            <a:r>
              <a:rPr lang="en-US" dirty="0" err="1"/>
              <a:t>unnanotated</a:t>
            </a:r>
            <a:r>
              <a:rPr lang="en-US" dirty="0"/>
              <a:t> regions (FN)</a:t>
            </a:r>
          </a:p>
          <a:p>
            <a:r>
              <a:rPr lang="en-US" dirty="0"/>
              <a:t> 2 slides building </a:t>
            </a:r>
            <a:r>
              <a:rPr lang="en-US" dirty="0" err="1"/>
              <a:t>reg</a:t>
            </a:r>
            <a:r>
              <a:rPr lang="en-US" dirty="0"/>
              <a:t> net (PE,MTG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 </a:t>
            </a:r>
            <a:r>
              <a:rPr lang="en-US" dirty="0" smtClean="0"/>
              <a:t>WGCNA(JW)</a:t>
            </a:r>
          </a:p>
          <a:p>
            <a:r>
              <a:rPr lang="en-US" dirty="0" smtClean="0"/>
              <a:t> Single cell deconvolution (DW, TG) </a:t>
            </a:r>
          </a:p>
          <a:p>
            <a:r>
              <a:rPr lang="en-US" dirty="0"/>
              <a:t>2 slides model (</a:t>
            </a:r>
            <a:r>
              <a:rPr lang="en-US" dirty="0" smtClean="0"/>
              <a:t>DW)</a:t>
            </a:r>
            <a:endParaRPr lang="en-US" dirty="0"/>
          </a:p>
          <a:p>
            <a:r>
              <a:rPr lang="en-US" dirty="0"/>
              <a:t> FMRI (MTG)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C58E-120A-E546-BD0A-B89A8AC536FB}" type="slidenum">
              <a:rPr lang="en-US" smtClean="0"/>
              <a:t>24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RCA (</a:t>
            </a:r>
            <a:r>
              <a:rPr lang="en-US" b="1" dirty="0" smtClean="0"/>
              <a:t>R</a:t>
            </a:r>
            <a:r>
              <a:rPr lang="en-US" dirty="0" smtClean="0"/>
              <a:t>eference </a:t>
            </a:r>
            <a:r>
              <a:rPr lang="en-US" b="1" dirty="0" smtClean="0"/>
              <a:t>C</a:t>
            </a:r>
            <a:r>
              <a:rPr lang="en-US" dirty="0" smtClean="0"/>
              <a:t>omponent </a:t>
            </a:r>
            <a:r>
              <a:rPr lang="en-US" b="1" dirty="0" smtClean="0"/>
              <a:t>A</a:t>
            </a:r>
            <a:r>
              <a:rPr lang="en-US" dirty="0" smtClean="0"/>
              <a:t>nalysis)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38200" y="1647661"/>
            <a:ext cx="4354055" cy="4782230"/>
            <a:chOff x="427495" y="1647661"/>
            <a:chExt cx="4354055" cy="47822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31111" r="60151" b="10556"/>
            <a:stretch/>
          </p:blipFill>
          <p:spPr>
            <a:xfrm>
              <a:off x="427495" y="2133600"/>
              <a:ext cx="4354055" cy="40005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348013" y="1647661"/>
              <a:ext cx="2513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Reference Panel</a:t>
              </a:r>
              <a:endParaRPr lang="en-US" sz="2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94884" y="6060559"/>
              <a:ext cx="1819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Reference tissues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-297475" y="3949184"/>
              <a:ext cx="1819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Reference Genes</a:t>
              </a: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627946" y="1649740"/>
            <a:ext cx="4362447" cy="4780151"/>
            <a:chOff x="7124703" y="1649740"/>
            <a:chExt cx="4362447" cy="47801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62514" t="31111" r="1047" b="10556"/>
            <a:stretch/>
          </p:blipFill>
          <p:spPr>
            <a:xfrm>
              <a:off x="7505700" y="2133600"/>
              <a:ext cx="3981450" cy="40005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639174" y="6060559"/>
              <a:ext cx="1819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Reference tissues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6822283" y="3943350"/>
              <a:ext cx="985837" cy="38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Samples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193814" y="1649740"/>
              <a:ext cx="27099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/>
                <a:t>Projection Matrix</a:t>
              </a:r>
              <a:endParaRPr lang="en-US" sz="28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0629900" y="-257175"/>
            <a:ext cx="227171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Cut?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248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ircle"/>
          <p:cNvSpPr/>
          <p:nvPr/>
        </p:nvSpPr>
        <p:spPr>
          <a:xfrm>
            <a:off x="4633129" y="2653975"/>
            <a:ext cx="1957764" cy="1957765"/>
          </a:xfrm>
          <a:prstGeom prst="ellipse">
            <a:avLst/>
          </a:prstGeom>
          <a:solidFill>
            <a:srgbClr val="70BF41">
              <a:alpha val="5014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29" name="Circle"/>
          <p:cNvSpPr/>
          <p:nvPr/>
        </p:nvSpPr>
        <p:spPr>
          <a:xfrm>
            <a:off x="5436801" y="2653975"/>
            <a:ext cx="1957764" cy="1957765"/>
          </a:xfrm>
          <a:prstGeom prst="ellipse">
            <a:avLst/>
          </a:prstGeom>
          <a:solidFill>
            <a:srgbClr val="F5D328">
              <a:alpha val="5014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30" name="55"/>
          <p:cNvSpPr txBox="1"/>
          <p:nvPr/>
        </p:nvSpPr>
        <p:spPr>
          <a:xfrm>
            <a:off x="6741474" y="3223463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55</a:t>
            </a:r>
          </a:p>
        </p:txBody>
      </p:sp>
      <p:sp>
        <p:nvSpPr>
          <p:cNvPr id="131" name="15"/>
          <p:cNvSpPr txBox="1"/>
          <p:nvPr/>
        </p:nvSpPr>
        <p:spPr>
          <a:xfrm>
            <a:off x="4848380" y="3223463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15</a:t>
            </a:r>
          </a:p>
        </p:txBody>
      </p:sp>
      <p:sp>
        <p:nvSpPr>
          <p:cNvPr id="132" name="Circle"/>
          <p:cNvSpPr/>
          <p:nvPr/>
        </p:nvSpPr>
        <p:spPr>
          <a:xfrm>
            <a:off x="5034965" y="3555874"/>
            <a:ext cx="1957764" cy="1957765"/>
          </a:xfrm>
          <a:prstGeom prst="ellipse">
            <a:avLst/>
          </a:prstGeom>
          <a:solidFill>
            <a:srgbClr val="51A7F9">
              <a:alpha val="5014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33" name="14"/>
          <p:cNvSpPr txBox="1"/>
          <p:nvPr/>
        </p:nvSpPr>
        <p:spPr>
          <a:xfrm>
            <a:off x="5794927" y="3794963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14</a:t>
            </a:r>
          </a:p>
        </p:txBody>
      </p:sp>
      <p:sp>
        <p:nvSpPr>
          <p:cNvPr id="134" name="5"/>
          <p:cNvSpPr txBox="1"/>
          <p:nvPr/>
        </p:nvSpPr>
        <p:spPr>
          <a:xfrm>
            <a:off x="5884295" y="2973432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5</a:t>
            </a:r>
          </a:p>
        </p:txBody>
      </p:sp>
      <p:sp>
        <p:nvSpPr>
          <p:cNvPr id="135" name="11"/>
          <p:cNvSpPr txBox="1"/>
          <p:nvPr/>
        </p:nvSpPr>
        <p:spPr>
          <a:xfrm>
            <a:off x="5169849" y="4027135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11</a:t>
            </a:r>
          </a:p>
        </p:txBody>
      </p:sp>
      <p:sp>
        <p:nvSpPr>
          <p:cNvPr id="136" name="1"/>
          <p:cNvSpPr txBox="1"/>
          <p:nvPr/>
        </p:nvSpPr>
        <p:spPr>
          <a:xfrm>
            <a:off x="6509373" y="4027135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</a:t>
            </a:r>
          </a:p>
        </p:txBody>
      </p:sp>
      <p:sp>
        <p:nvSpPr>
          <p:cNvPr id="137" name="0"/>
          <p:cNvSpPr txBox="1"/>
          <p:nvPr/>
        </p:nvSpPr>
        <p:spPr>
          <a:xfrm>
            <a:off x="5884295" y="4699635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0</a:t>
            </a:r>
          </a:p>
        </p:txBody>
      </p:sp>
      <p:sp>
        <p:nvSpPr>
          <p:cNvPr id="140" name="Cortex"/>
          <p:cNvSpPr txBox="1"/>
          <p:nvPr/>
        </p:nvSpPr>
        <p:spPr>
          <a:xfrm>
            <a:off x="4683038" y="2416592"/>
            <a:ext cx="575479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336"/>
              <a:t>Cortex</a:t>
            </a:r>
          </a:p>
        </p:txBody>
      </p:sp>
      <p:sp>
        <p:nvSpPr>
          <p:cNvPr id="141" name="Cerebellum"/>
          <p:cNvSpPr txBox="1"/>
          <p:nvPr/>
        </p:nvSpPr>
        <p:spPr>
          <a:xfrm>
            <a:off x="6390688" y="2416592"/>
            <a:ext cx="955391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336"/>
              <a:t>Cerebellum</a:t>
            </a:r>
          </a:p>
        </p:txBody>
      </p:sp>
      <p:sp>
        <p:nvSpPr>
          <p:cNvPr id="142" name="Brain"/>
          <p:cNvSpPr txBox="1"/>
          <p:nvPr/>
        </p:nvSpPr>
        <p:spPr>
          <a:xfrm>
            <a:off x="5233475" y="5550988"/>
            <a:ext cx="1554914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n-US" sz="1336" smtClean="0"/>
              <a:t>Other brain regions</a:t>
            </a:r>
            <a:endParaRPr sz="1336"/>
          </a:p>
        </p:txBody>
      </p:sp>
      <p:sp>
        <p:nvSpPr>
          <p:cNvPr id="143" name="Enhanced Transcription"/>
          <p:cNvSpPr txBox="1"/>
          <p:nvPr/>
        </p:nvSpPr>
        <p:spPr>
          <a:xfrm>
            <a:off x="4237762" y="1830586"/>
            <a:ext cx="3613170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531" b="1">
                <a:latin typeface="Helvetica"/>
                <a:ea typeface="Helvetica"/>
                <a:cs typeface="Helvetica"/>
                <a:sym typeface="Helvetica"/>
              </a:rPr>
              <a:t>Enhanced</a:t>
            </a:r>
            <a:r>
              <a:rPr sz="2531"/>
              <a:t> Transcription</a:t>
            </a:r>
          </a:p>
        </p:txBody>
      </p:sp>
      <p:sp>
        <p:nvSpPr>
          <p:cNvPr id="144" name="Brain specific ncRNA"/>
          <p:cNvSpPr txBox="1"/>
          <p:nvPr/>
        </p:nvSpPr>
        <p:spPr>
          <a:xfrm>
            <a:off x="2193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8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5625"/>
              <a:t>Brain specific ncRNA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3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709" y="3925"/>
            <a:ext cx="10925014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Integrative modeling and analysis reveal brain gene regulatory </a:t>
            </a:r>
            <a:r>
              <a:rPr lang="en-US" dirty="0"/>
              <a:t>networks </a:t>
            </a:r>
            <a:r>
              <a:rPr lang="en-US" dirty="0" smtClean="0"/>
              <a:t>for psychiatry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0709" y="1298498"/>
            <a:ext cx="2589124" cy="10896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Genotypes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err="1" smtClean="0"/>
              <a:t>eQTLs</a:t>
            </a:r>
            <a:r>
              <a:rPr lang="en-US" sz="2000" dirty="0" smtClean="0"/>
              <a:t>, </a:t>
            </a:r>
            <a:r>
              <a:rPr lang="en-US" sz="2000" dirty="0" err="1" smtClean="0"/>
              <a:t>cQTLs</a:t>
            </a:r>
            <a:r>
              <a:rPr lang="en-US" sz="2000" dirty="0" smtClean="0"/>
              <a:t>, </a:t>
            </a:r>
            <a:r>
              <a:rPr lang="mr-IN" sz="2000" dirty="0" smtClean="0"/>
              <a:t>…</a:t>
            </a:r>
            <a:endParaRPr lang="en-US" sz="20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SNPS, CNVs, </a:t>
            </a:r>
            <a:r>
              <a:rPr lang="en-US" sz="2000" dirty="0" err="1" smtClean="0"/>
              <a:t>Indels</a:t>
            </a:r>
            <a:endParaRPr lang="en-US" sz="2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4357225" y="1298498"/>
            <a:ext cx="2771996" cy="10896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Regulatory elements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enhancers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promoters</a:t>
            </a:r>
            <a:endParaRPr lang="en-US" sz="24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2260886" y="4485000"/>
            <a:ext cx="3556215" cy="991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Brain gene expression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Tissue biomarkers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Disease biomarkers</a:t>
            </a:r>
            <a:endParaRPr lang="en-US" sz="24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2260886" y="2840559"/>
            <a:ext cx="3556215" cy="1317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Gene regulatory network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Integrative modeling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Regulatory logics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Regulatory circuits</a:t>
            </a:r>
            <a:endParaRPr lang="en-US" sz="24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8161594" y="2955484"/>
            <a:ext cx="3028182" cy="1792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Comparative analysis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Brain regions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Psychiatric disorders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Sex, Age, ...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History, Smoking,</a:t>
            </a:r>
            <a:r>
              <a:rPr lang="mr-IN" sz="2000" dirty="0" smtClean="0"/>
              <a:t>…</a:t>
            </a:r>
            <a:endParaRPr lang="en-US" sz="2000" dirty="0" smtClean="0"/>
          </a:p>
        </p:txBody>
      </p:sp>
      <p:cxnSp>
        <p:nvCxnSpPr>
          <p:cNvPr id="13" name="Elbow Connector 12"/>
          <p:cNvCxnSpPr>
            <a:stCxn id="4" idx="2"/>
            <a:endCxn id="8" idx="0"/>
          </p:cNvCxnSpPr>
          <p:nvPr/>
        </p:nvCxnSpPr>
        <p:spPr>
          <a:xfrm rot="16200000" flipH="1">
            <a:off x="2820911" y="1622476"/>
            <a:ext cx="452442" cy="1983723"/>
          </a:xfrm>
          <a:prstGeom prst="bentConnector3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5" idx="2"/>
            <a:endCxn id="8" idx="0"/>
          </p:cNvCxnSpPr>
          <p:nvPr/>
        </p:nvCxnSpPr>
        <p:spPr>
          <a:xfrm rot="5400000">
            <a:off x="4664887" y="1762223"/>
            <a:ext cx="452444" cy="1704229"/>
          </a:xfrm>
          <a:prstGeom prst="bentConnector3">
            <a:avLst>
              <a:gd name="adj1" fmla="val 50000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97423" y="1221002"/>
            <a:ext cx="6493790" cy="55285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7299702" y="3719593"/>
            <a:ext cx="743918" cy="477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260887" y="5777816"/>
            <a:ext cx="3556214" cy="909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Brain phenotype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Single cell contributions to tissues</a:t>
            </a:r>
            <a:endParaRPr lang="en-US" sz="2400" dirty="0" smtClean="0"/>
          </a:p>
        </p:txBody>
      </p:sp>
      <p:cxnSp>
        <p:nvCxnSpPr>
          <p:cNvPr id="35" name="Straight Arrow Connector 34"/>
          <p:cNvCxnSpPr>
            <a:stCxn id="8" idx="2"/>
            <a:endCxn id="6" idx="0"/>
          </p:cNvCxnSpPr>
          <p:nvPr/>
        </p:nvCxnSpPr>
        <p:spPr>
          <a:xfrm>
            <a:off x="4038994" y="4157915"/>
            <a:ext cx="0" cy="32708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6" idx="2"/>
          </p:cNvCxnSpPr>
          <p:nvPr/>
        </p:nvCxnSpPr>
        <p:spPr>
          <a:xfrm>
            <a:off x="4038994" y="5476932"/>
            <a:ext cx="0" cy="30088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30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15600" y="2885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39285"/>
            </a:pPr>
            <a:r>
              <a:rPr lang="en" dirty="0"/>
              <a:t>Background to creation of a Brain Specific Resource 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* Development of Generic Resources to </a:t>
            </a:r>
            <a:r>
              <a:rPr lang="en-US" dirty="0" smtClean="0"/>
              <a:t>a</a:t>
            </a:r>
            <a:r>
              <a:rPr lang="en" dirty="0" err="1" smtClean="0"/>
              <a:t>nnotate</a:t>
            </a:r>
            <a:r>
              <a:rPr lang="en" dirty="0" smtClean="0"/>
              <a:t> </a:t>
            </a:r>
            <a:r>
              <a:rPr lang="en" dirty="0"/>
              <a:t>the Whole Human Genome</a:t>
            </a:r>
            <a:br>
              <a:rPr lang="en" dirty="0"/>
            </a:br>
            <a:r>
              <a:rPr lang="en" dirty="0"/>
              <a:t>- ENCODE, Roadmap, </a:t>
            </a:r>
            <a:r>
              <a:rPr lang="en" dirty="0" err="1"/>
              <a:t>GTEx</a:t>
            </a:r>
            <a:r>
              <a:rPr lang="en" dirty="0"/>
              <a:t>, 1000 Genomes</a:t>
            </a:r>
            <a:br>
              <a:rPr lang="en" dirty="0"/>
            </a:br>
            <a:r>
              <a:rPr lang="en" dirty="0"/>
              <a:t>- </a:t>
            </a:r>
            <a:r>
              <a:rPr lang="en" dirty="0" smtClean="0"/>
              <a:t>No</a:t>
            </a:r>
            <a:r>
              <a:rPr lang="en-US" dirty="0" smtClean="0"/>
              <a:t>t</a:t>
            </a:r>
            <a:r>
              <a:rPr lang="en" dirty="0" smtClean="0"/>
              <a:t> focused </a:t>
            </a:r>
            <a:r>
              <a:rPr lang="en" dirty="0"/>
              <a:t>on the brain 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* Desire to provide a specific resource for the brain and diseases that afflict it</a:t>
            </a:r>
            <a:br>
              <a:rPr lang="en" dirty="0"/>
            </a:br>
            <a:r>
              <a:rPr lang="en" dirty="0"/>
              <a:t>- Brain enhancers, specific splice forms, regulatory networks, and </a:t>
            </a:r>
            <a:r>
              <a:rPr lang="en" dirty="0" err="1"/>
              <a:t>eQTLs</a:t>
            </a:r>
            <a:endParaRPr lang="en" dirty="0"/>
          </a:p>
          <a:p>
            <a:pPr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6563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39285"/>
            </a:pPr>
            <a:r>
              <a:rPr lang="en"/>
              <a:t>Question posed by this resource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61111"/>
              <a:buNone/>
            </a:pPr>
            <a:r>
              <a:rPr lang="en" dirty="0"/>
              <a:t>On a large-scale, are gene regulation, transcription and other aspects of the functioning of the genome similar in the brain to other tissues (</a:t>
            </a:r>
            <a:r>
              <a:rPr lang="en" dirty="0" err="1" smtClean="0"/>
              <a:t>ie</a:t>
            </a:r>
            <a:r>
              <a:rPr lang="en" dirty="0" smtClean="0"/>
              <a:t> the </a:t>
            </a:r>
            <a:r>
              <a:rPr lang="en" dirty="0"/>
              <a:t>liver)? Or are they different?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91592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Outline for Talk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Building the </a:t>
            </a:r>
            <a:r>
              <a:rPr lang="en" dirty="0" smtClean="0"/>
              <a:t>Resource </a:t>
            </a:r>
            <a:br>
              <a:rPr lang="en" dirty="0" smtClean="0"/>
            </a:br>
            <a:r>
              <a:rPr lang="en" dirty="0" smtClean="0"/>
              <a:t>- Brain </a:t>
            </a:r>
            <a:r>
              <a:rPr lang="en" dirty="0" err="1" smtClean="0"/>
              <a:t>eQTLs</a:t>
            </a:r>
            <a:r>
              <a:rPr lang="en" dirty="0" smtClean="0"/>
              <a:t> </a:t>
            </a:r>
            <a:endParaRPr lang="en-US" dirty="0" smtClean="0"/>
          </a:p>
          <a:p>
            <a:pPr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- E</a:t>
            </a:r>
            <a:r>
              <a:rPr lang="en" dirty="0" err="1" smtClean="0"/>
              <a:t>nhancers</a:t>
            </a:r>
            <a:r>
              <a:rPr lang="en" dirty="0" smtClean="0"/>
              <a:t> </a:t>
            </a:r>
            <a:r>
              <a:rPr lang="en" dirty="0"/>
              <a:t>&amp; brain regulatory networks</a:t>
            </a:r>
            <a:endParaRPr lang="en" dirty="0" smtClean="0"/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Analysis of how the brain compares to other organs </a:t>
            </a:r>
            <a:br>
              <a:rPr lang="en" dirty="0" smtClean="0"/>
            </a:br>
            <a:r>
              <a:rPr lang="en" dirty="0" smtClean="0"/>
              <a:t>&amp; how the resource is more powerful for just the brain</a:t>
            </a:r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Quantitative </a:t>
            </a:r>
            <a:r>
              <a:rPr lang="en" dirty="0"/>
              <a:t>models relating regulatory variation to gene output in brain </a:t>
            </a:r>
            <a:r>
              <a:rPr lang="en" dirty="0" err="1" smtClean="0"/>
              <a:t>impor</a:t>
            </a:r>
            <a:r>
              <a:rPr lang="en-US" dirty="0" smtClean="0"/>
              <a:t>t</a:t>
            </a:r>
            <a:r>
              <a:rPr lang="en" dirty="0" smtClean="0"/>
              <a:t>ant </a:t>
            </a:r>
            <a:r>
              <a:rPr lang="en" dirty="0"/>
              <a:t>genes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12456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828799" y="764044"/>
          <a:ext cx="8972551" cy="5980459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592397"/>
                <a:gridCol w="2162197"/>
                <a:gridCol w="1087004"/>
                <a:gridCol w="2345016"/>
                <a:gridCol w="1785937"/>
              </a:tblGrid>
              <a:tr h="335834"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effectLst/>
                          <a:latin typeface="+mn-lt"/>
                        </a:rPr>
                        <a:t>Datasets</a:t>
                      </a: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>
                        <a:effectLst/>
                        <a:latin typeface="+mn-lt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effectLst/>
                          <a:latin typeface="+mn-lt"/>
                        </a:rPr>
                        <a:t>Disease status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  <a:latin typeface="+mn-lt"/>
                        </a:rPr>
                        <a:t># </a:t>
                      </a:r>
                      <a:r>
                        <a:rPr lang="en-US" sz="1600" b="1" dirty="0" smtClean="0">
                          <a:effectLst/>
                          <a:latin typeface="+mn-lt"/>
                        </a:rPr>
                        <a:t>samples</a:t>
                      </a: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effectLst/>
                          <a:latin typeface="+mn-lt"/>
                        </a:rPr>
                        <a:t>Brain region</a:t>
                      </a: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effectLst/>
                          <a:latin typeface="+mn-lt"/>
                        </a:rPr>
                        <a:t>Data</a:t>
                      </a:r>
                      <a:r>
                        <a:rPr lang="en-US" sz="1600" b="1" baseline="0" dirty="0" smtClean="0">
                          <a:effectLst/>
                          <a:latin typeface="+mn-lt"/>
                        </a:rPr>
                        <a:t> Type</a:t>
                      </a: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ENCODE/Roadmap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s-I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Multiple regions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643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  <a:latin typeface="+mn-lt"/>
                        </a:rPr>
                        <a:t>BrainSpan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CTL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  <a:latin typeface="+mn-lt"/>
                        </a:rPr>
                        <a:t>606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16 regions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  <a:p>
                      <a:pPr algn="ctr"/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effectLst/>
                          <a:latin typeface="+mn-lt"/>
                        </a:rPr>
                        <a:t>CommonMind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SCZ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, BD, 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  <a:latin typeface="+mn-lt"/>
                        </a:rPr>
                        <a:t>613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</a:t>
                      </a:r>
                      <a:endParaRPr lang="mr-IN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effectLst/>
                          <a:latin typeface="+mn-lt"/>
                        </a:rPr>
                        <a:t>GTEx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 smtClean="0">
                          <a:effectLst/>
                          <a:latin typeface="+mn-lt"/>
                        </a:rPr>
                        <a:t>92</a:t>
                      </a:r>
                      <a:endParaRPr lang="is-I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  <a:latin typeface="+mn-lt"/>
                        </a:rPr>
                        <a:t>BrainGVEX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SCZ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, BD,C 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  <a:latin typeface="+mn-lt"/>
                        </a:rPr>
                        <a:t>429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UCLA-ASD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ASD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, 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  <a:latin typeface="+mn-lt"/>
                        </a:rPr>
                        <a:t>253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DFC,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 CBC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Yale-ASD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ASD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, 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, TC, V1, CBL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  <a:p>
                      <a:pPr algn="ctr"/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CNON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SCZ, 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63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Olfactory </a:t>
                      </a:r>
                      <a:r>
                        <a:rPr lang="en-US" sz="1200" dirty="0" err="1" smtClean="0">
                          <a:effectLst/>
                          <a:latin typeface="+mn-lt"/>
                        </a:rPr>
                        <a:t>Neuroepithelium</a:t>
                      </a:r>
                      <a:endParaRPr lang="mr-IN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  <a:latin typeface="+mn-lt"/>
                        </a:rPr>
                        <a:t>EpiGABA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CTL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200" dirty="0">
                          <a:effectLst/>
                          <a:latin typeface="+mn-lt"/>
                        </a:rPr>
                        <a:t>OFC (BA11)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genotype, ERRBS, Methylation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iPSC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+mn-lt"/>
                        </a:rPr>
                        <a:t>CTL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iPSC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WGS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61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b="1" dirty="0" smtClean="0">
                          <a:effectLst/>
                          <a:latin typeface="+mn-lt"/>
                        </a:rPr>
                        <a:t>~2156</a:t>
                      </a:r>
                      <a:endParaRPr lang="is-IS" sz="12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208985" y="1756687"/>
            <a:ext cx="138564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x-none" altLang="x-none" sz="1350">
                <a:latin typeface="Arial" charset="0"/>
              </a:rPr>
              <a:t/>
            </a:r>
            <a:br>
              <a:rPr lang="x-none" altLang="x-none" sz="1350">
                <a:latin typeface="Arial" charset="0"/>
              </a:rPr>
            </a:br>
            <a:endParaRPr lang="x-none" altLang="x-none" sz="1350">
              <a:latin typeface="Arial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828801" y="85720"/>
            <a:ext cx="81359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9pPr>
          </a:lstStyle>
          <a:p>
            <a:r>
              <a:rPr lang="en-US" sz="3200" kern="0" dirty="0" smtClean="0">
                <a:solidFill>
                  <a:schemeClr val="tx1"/>
                </a:solidFill>
              </a:rPr>
              <a:t>Datasets</a:t>
            </a:r>
            <a:endParaRPr lang="en-US" sz="3200" kern="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310634" y="4784681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PsychENCODE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0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2739" y="343383"/>
            <a:ext cx="6562724" cy="407587"/>
          </a:xfrm>
        </p:spPr>
        <p:txBody>
          <a:bodyPr>
            <a:noAutofit/>
          </a:bodyPr>
          <a:lstStyle/>
          <a:p>
            <a:pPr algn="ctr"/>
            <a:r>
              <a:rPr lang="en-US" sz="2800" b="1" smtClean="0">
                <a:latin typeface="Arial" charset="0"/>
                <a:ea typeface="Arial" charset="0"/>
                <a:cs typeface="Arial" charset="0"/>
              </a:rPr>
              <a:t>Characteristic 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Statistics for the Brain 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0568" y="6356350"/>
            <a:ext cx="2743200" cy="365125"/>
          </a:xfrm>
        </p:spPr>
        <p:txBody>
          <a:bodyPr/>
          <a:lstStyle/>
          <a:p>
            <a:fld id="{13C2F3CF-8F7F-7644-8458-FD281C8BA59B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227024"/>
              </p:ext>
            </p:extLst>
          </p:nvPr>
        </p:nvGraphicFramePr>
        <p:xfrm>
          <a:off x="5272207" y="853032"/>
          <a:ext cx="3943224" cy="505170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71612"/>
                <a:gridCol w="1971612"/>
              </a:tblGrid>
              <a:tr h="92984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Active</a:t>
                      </a:r>
                      <a:r>
                        <a:rPr lang="en-US" sz="2000" baseline="0" dirty="0" smtClean="0"/>
                        <a:t> in Brain regions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Brain Specific</a:t>
                      </a:r>
                      <a:endParaRPr lang="en-US" sz="2000" dirty="0"/>
                    </a:p>
                  </a:txBody>
                  <a:tcPr/>
                </a:tc>
              </a:tr>
              <a:tr h="58503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332.5K (14.5%)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130.2K (5.7%)</a:t>
                      </a:r>
                      <a:endParaRPr lang="en-US" sz="2000" dirty="0"/>
                    </a:p>
                  </a:txBody>
                  <a:tcPr/>
                </a:tc>
              </a:tr>
              <a:tr h="58503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17.6K</a:t>
                      </a:r>
                      <a:r>
                        <a:rPr lang="en-US" sz="2000" baseline="0" dirty="0" smtClean="0"/>
                        <a:t> (76.4%)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386 (1.6%)</a:t>
                      </a:r>
                      <a:endParaRPr lang="en-US" sz="2000" dirty="0"/>
                    </a:p>
                  </a:txBody>
                  <a:tcPr/>
                </a:tc>
              </a:tr>
              <a:tr h="6903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14K</a:t>
                      </a:r>
                      <a:r>
                        <a:rPr lang="en-US" sz="2000" baseline="0" dirty="0" smtClean="0"/>
                        <a:t> (42.2%)</a:t>
                      </a:r>
                      <a:endParaRPr lang="en-US" sz="2000" dirty="0" smtClean="0"/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814 (2.4%)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</a:tr>
              <a:tr h="63227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3.25M (12.3%)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1.02M (3.9%)</a:t>
                      </a:r>
                      <a:endParaRPr lang="en-US" sz="20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59 (50.4%)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 (5.1%)</a:t>
                      </a:r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420 (16.4%)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29032" y="6075144"/>
            <a:ext cx="8757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[1] Roadmap </a:t>
            </a:r>
            <a:r>
              <a:rPr lang="en-US" sz="1200" dirty="0" err="1" smtClean="0"/>
              <a:t>Epigenomics</a:t>
            </a:r>
            <a:r>
              <a:rPr lang="en-US" sz="1200" dirty="0" smtClean="0"/>
              <a:t> Consortium. Integrative analysis of 111 reference human epigenomes. </a:t>
            </a:r>
            <a:r>
              <a:rPr lang="en-US" sz="1200" i="1" dirty="0" smtClean="0"/>
              <a:t>Nature</a:t>
            </a:r>
            <a:r>
              <a:rPr lang="en-US" sz="1200" dirty="0"/>
              <a:t>,</a:t>
            </a:r>
            <a:r>
              <a:rPr lang="en-US" sz="1200" dirty="0" smtClean="0"/>
              <a:t> 2015.</a:t>
            </a:r>
          </a:p>
          <a:p>
            <a:r>
              <a:rPr lang="en-US" sz="1200" dirty="0" smtClean="0"/>
              <a:t>[2] The </a:t>
            </a:r>
            <a:r>
              <a:rPr lang="en-US" sz="1200" dirty="0" err="1" smtClean="0"/>
              <a:t>GTEx</a:t>
            </a:r>
            <a:r>
              <a:rPr lang="en-US" sz="1200" dirty="0" smtClean="0"/>
              <a:t> Consortium. The Genotype-Tissue Expression (</a:t>
            </a:r>
            <a:r>
              <a:rPr lang="en-US" sz="1200" dirty="0" err="1" smtClean="0"/>
              <a:t>GTEx</a:t>
            </a:r>
            <a:r>
              <a:rPr lang="en-US" sz="1200" dirty="0" smtClean="0"/>
              <a:t>) pilot analysis: </a:t>
            </a:r>
            <a:r>
              <a:rPr lang="en-US" sz="1200" dirty="0" err="1" smtClean="0"/>
              <a:t>Multitissue</a:t>
            </a:r>
            <a:r>
              <a:rPr lang="en-US" sz="1200" dirty="0" smtClean="0"/>
              <a:t> gene regulation in humans. </a:t>
            </a:r>
            <a:r>
              <a:rPr lang="en-US" sz="1200" i="1" dirty="0" smtClean="0"/>
              <a:t>Science</a:t>
            </a:r>
            <a:r>
              <a:rPr lang="en-US" sz="1200" dirty="0" smtClean="0"/>
              <a:t>, 2015.</a:t>
            </a:r>
          </a:p>
          <a:p>
            <a:r>
              <a:rPr lang="en-US" sz="1200" dirty="0" smtClean="0"/>
              <a:t>[3] </a:t>
            </a:r>
            <a:r>
              <a:rPr lang="en-US" sz="1200" dirty="0" err="1" smtClean="0"/>
              <a:t>Melé</a:t>
            </a:r>
            <a:r>
              <a:rPr lang="en-US" sz="1200" dirty="0" smtClean="0"/>
              <a:t> </a:t>
            </a:r>
            <a:r>
              <a:rPr lang="en-US" sz="1200" i="1" dirty="0" err="1" smtClean="0"/>
              <a:t>et.al</a:t>
            </a:r>
            <a:r>
              <a:rPr lang="en-US" sz="1200" i="1" dirty="0" smtClean="0"/>
              <a:t>. </a:t>
            </a:r>
            <a:r>
              <a:rPr lang="en-US" sz="1200" dirty="0" smtClean="0"/>
              <a:t>The human transcriptome across tissues and individuals. </a:t>
            </a:r>
            <a:r>
              <a:rPr lang="en-US" sz="1200" i="1" dirty="0" smtClean="0"/>
              <a:t>Science</a:t>
            </a:r>
            <a:r>
              <a:rPr lang="en-US" sz="1200" dirty="0" smtClean="0"/>
              <a:t>, 2015. </a:t>
            </a:r>
            <a:endParaRPr lang="en-US" sz="12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156344"/>
              </p:ext>
            </p:extLst>
          </p:nvPr>
        </p:nvGraphicFramePr>
        <p:xfrm>
          <a:off x="9215431" y="853032"/>
          <a:ext cx="2071604" cy="5051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604"/>
              </a:tblGrid>
              <a:tr h="92986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Other tissue specific</a:t>
                      </a:r>
                      <a:r>
                        <a:rPr lang="en-US" sz="2000" baseline="0" dirty="0" smtClean="0"/>
                        <a:t> (mean)</a:t>
                      </a:r>
                      <a:endParaRPr lang="en-US" sz="2000" dirty="0"/>
                    </a:p>
                  </a:txBody>
                  <a:tcPr/>
                </a:tc>
              </a:tr>
              <a:tr h="585046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5850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25.9</a:t>
                      </a:r>
                      <a:r>
                        <a:rPr lang="en-US" sz="2000" baseline="0" dirty="0" smtClean="0"/>
                        <a:t> (0.1%)</a:t>
                      </a:r>
                      <a:endParaRPr lang="en-US" sz="2000" dirty="0"/>
                    </a:p>
                  </a:txBody>
                  <a:tcPr/>
                </a:tc>
              </a:tr>
              <a:tr h="71508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136.7 (0.4%)</a:t>
                      </a:r>
                      <a:endParaRPr lang="en-US" sz="2000" dirty="0"/>
                    </a:p>
                  </a:txBody>
                  <a:tcPr/>
                </a:tc>
              </a:tr>
              <a:tr h="63563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599K</a:t>
                      </a:r>
                      <a:r>
                        <a:rPr lang="en-US" sz="2000" baseline="0" dirty="0" smtClean="0"/>
                        <a:t> (2.3%)</a:t>
                      </a:r>
                      <a:endParaRPr lang="en-US" sz="2000" dirty="0"/>
                    </a:p>
                  </a:txBody>
                  <a:tcPr/>
                </a:tc>
              </a:tr>
              <a:tr h="896938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142 (5.5%)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721054"/>
              </p:ext>
            </p:extLst>
          </p:nvPr>
        </p:nvGraphicFramePr>
        <p:xfrm>
          <a:off x="1328983" y="853032"/>
          <a:ext cx="3943224" cy="5053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12"/>
                <a:gridCol w="1971612"/>
              </a:tblGrid>
              <a:tr h="932688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Total</a:t>
                      </a:r>
                      <a:endParaRPr lang="en-US" sz="2000" dirty="0"/>
                    </a:p>
                  </a:txBody>
                  <a:tcPr/>
                </a:tc>
              </a:tr>
              <a:tr h="58521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Enhancers</a:t>
                      </a:r>
                      <a:r>
                        <a:rPr lang="en-US" sz="2000" baseline="30000" dirty="0" smtClean="0"/>
                        <a:t>[1]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2.3M</a:t>
                      </a:r>
                      <a:endParaRPr lang="en-US" sz="2000" dirty="0"/>
                    </a:p>
                  </a:txBody>
                  <a:tcPr/>
                </a:tc>
              </a:tr>
              <a:tr h="57607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23K</a:t>
                      </a:r>
                      <a:endParaRPr lang="en-US" sz="2000" dirty="0"/>
                    </a:p>
                  </a:txBody>
                  <a:tcPr/>
                </a:tc>
              </a:tr>
              <a:tr h="7009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lncRNAs</a:t>
                      </a:r>
                      <a:r>
                        <a:rPr lang="en-US" sz="2000" baseline="0" dirty="0" smtClean="0"/>
                        <a:t> and pseudogenes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33.2K</a:t>
                      </a:r>
                      <a:endParaRPr lang="en-US" sz="20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cis-</a:t>
                      </a:r>
                      <a:r>
                        <a:rPr lang="en-US" sz="2000" dirty="0" err="1" smtClean="0"/>
                        <a:t>eQTLs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26.4M</a:t>
                      </a:r>
                      <a:endParaRPr lang="en-US" sz="20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Gene</a:t>
                      </a:r>
                      <a:r>
                        <a:rPr lang="en-US" sz="2000" baseline="0" dirty="0" smtClean="0"/>
                        <a:t> expression modules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117</a:t>
                      </a:r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Differentially</a:t>
                      </a:r>
                      <a:r>
                        <a:rPr lang="en-US" sz="2000" baseline="0" dirty="0" smtClean="0"/>
                        <a:t> includ</a:t>
                      </a:r>
                      <a:r>
                        <a:rPr lang="en-US" sz="2000" dirty="0" smtClean="0"/>
                        <a:t>ed</a:t>
                      </a:r>
                      <a:r>
                        <a:rPr lang="en-US" sz="2000" baseline="0" dirty="0" smtClean="0"/>
                        <a:t> exons</a:t>
                      </a:r>
                      <a:r>
                        <a:rPr lang="en-US" sz="2000" baseline="30000" dirty="0" smtClean="0"/>
                        <a:t>[3]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2.5K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629900" y="-257175"/>
            <a:ext cx="2271713" cy="50167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is final column</a:t>
            </a:r>
          </a:p>
          <a:p>
            <a:r>
              <a:rPr lang="en-US" sz="4000" dirty="0" smtClean="0"/>
              <a:t>Why no enhancers?</a:t>
            </a:r>
          </a:p>
          <a:p>
            <a:r>
              <a:rPr lang="en-US" sz="4000" dirty="0" smtClean="0"/>
              <a:t>Active other?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0053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0" t="32846" b="37730"/>
          <a:stretch/>
        </p:blipFill>
        <p:spPr>
          <a:xfrm>
            <a:off x="9972674" y="2057399"/>
            <a:ext cx="1514476" cy="4166607"/>
          </a:xfrm>
          <a:prstGeom prst="rect">
            <a:avLst/>
          </a:prstGeom>
        </p:spPr>
      </p:pic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0" t="32846" b="37730"/>
          <a:stretch/>
        </p:blipFill>
        <p:spPr>
          <a:xfrm>
            <a:off x="9972674" y="2057399"/>
            <a:ext cx="1514476" cy="416660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73013" y="18371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Resource for brain enhancers</a:t>
            </a:r>
            <a:endParaRPr lang="en-US" sz="3200" b="1" dirty="0"/>
          </a:p>
        </p:txBody>
      </p:sp>
      <p:sp>
        <p:nvSpPr>
          <p:cNvPr id="11" name="Slide Number Placeholder 25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1D9BC0-8D44-BD4B-BC44-66068C8B044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82217" y="640887"/>
            <a:ext cx="1938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Brain enhancers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" r="5468" b="11038"/>
          <a:stretch/>
        </p:blipFill>
        <p:spPr>
          <a:xfrm>
            <a:off x="1425091" y="1147993"/>
            <a:ext cx="8561875" cy="50760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23405" y="57824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2746" y="4860993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50000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77652" y="3939495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100000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55728" y="3017997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150000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55727" y="2055530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200000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55727" y="1147992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250000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-1102231" y="3458414"/>
            <a:ext cx="2898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Number of Enhancers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4948465" y="6259810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Tissues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28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</TotalTime>
  <Words>1207</Words>
  <Application>Microsoft Macintosh PowerPoint</Application>
  <PresentationFormat>Widescreen</PresentationFormat>
  <Paragraphs>383</Paragraphs>
  <Slides>26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Calibri</vt:lpstr>
      <vt:lpstr>Calibri Light</vt:lpstr>
      <vt:lpstr>DengXian</vt:lpstr>
      <vt:lpstr>Helvetica</vt:lpstr>
      <vt:lpstr>Helvetica Light</vt:lpstr>
      <vt:lpstr>Helvetica Neue Medium</vt:lpstr>
      <vt:lpstr>Mangal</vt:lpstr>
      <vt:lpstr>Times</vt:lpstr>
      <vt:lpstr>Times New Roman</vt:lpstr>
      <vt:lpstr>Arial</vt:lpstr>
      <vt:lpstr>Office Theme</vt:lpstr>
      <vt:lpstr>PsychENCODE Capstone 4   Integrative analysis with CommonMind, ENCODE, GTEx, and Roadmap</vt:lpstr>
      <vt:lpstr>Acknowledgement</vt:lpstr>
      <vt:lpstr>Integrative modeling and analysis reveal brain gene regulatory networks for psychiatry</vt:lpstr>
      <vt:lpstr>Background to creation of a Brain Specific Resource </vt:lpstr>
      <vt:lpstr>Question posed by this resource</vt:lpstr>
      <vt:lpstr>Outline for Talk</vt:lpstr>
      <vt:lpstr>PowerPoint Presentation</vt:lpstr>
      <vt:lpstr>Characteristic Statistics for the Brain </vt:lpstr>
      <vt:lpstr>Resource for brain enhancers</vt:lpstr>
      <vt:lpstr>Resource for regulatory network analysis</vt:lpstr>
      <vt:lpstr>Resource for brain eQTLS</vt:lpstr>
      <vt:lpstr>Outline for Talk</vt:lpstr>
      <vt:lpstr>PCA of GTEX, GVEX, Brainspan, CMC, ASD</vt:lpstr>
      <vt:lpstr>Brain sample clusters by tSNE, potentially driven by brain specific gene expression</vt:lpstr>
      <vt:lpstr>PowerPoint Presentation</vt:lpstr>
      <vt:lpstr>Example: enhancer regulatory network for CDNF (Cerebral Dopamine Neurotrophic Factor)</vt:lpstr>
      <vt:lpstr>CMC</vt:lpstr>
      <vt:lpstr>RCA (Reference Component Analysis)</vt:lpstr>
      <vt:lpstr>PowerPoint Presentation</vt:lpstr>
      <vt:lpstr>Transcriptome diversity</vt:lpstr>
      <vt:lpstr>Repetitive element activity in the human brain</vt:lpstr>
      <vt:lpstr>PowerPoint Presentation</vt:lpstr>
      <vt:lpstr>Outline for Talk</vt:lpstr>
      <vt:lpstr>Outline</vt:lpstr>
      <vt:lpstr>RCA (Reference Component Analysis)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Capstone 4</dc:title>
  <dc:creator>Microsoft Office User</dc:creator>
  <cp:lastModifiedBy>Microsoft Office User</cp:lastModifiedBy>
  <cp:revision>60</cp:revision>
  <cp:lastPrinted>2017-06-23T18:12:08Z</cp:lastPrinted>
  <dcterms:created xsi:type="dcterms:W3CDTF">2017-06-22T00:10:26Z</dcterms:created>
  <dcterms:modified xsi:type="dcterms:W3CDTF">2017-07-04T01:46:57Z</dcterms:modified>
</cp:coreProperties>
</file>