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7"/>
  </p:notesMasterIdLst>
  <p:sldIdLst>
    <p:sldId id="264" r:id="rId2"/>
    <p:sldId id="296" r:id="rId3"/>
    <p:sldId id="273" r:id="rId4"/>
    <p:sldId id="274" r:id="rId5"/>
    <p:sldId id="275" r:id="rId6"/>
    <p:sldId id="278" r:id="rId7"/>
    <p:sldId id="280" r:id="rId8"/>
    <p:sldId id="281" r:id="rId9"/>
    <p:sldId id="277" r:id="rId10"/>
    <p:sldId id="265" r:id="rId11"/>
    <p:sldId id="288" r:id="rId12"/>
    <p:sldId id="263" r:id="rId13"/>
    <p:sldId id="295" r:id="rId14"/>
    <p:sldId id="282" r:id="rId15"/>
    <p:sldId id="284" r:id="rId16"/>
    <p:sldId id="285" r:id="rId17"/>
    <p:sldId id="287" r:id="rId18"/>
    <p:sldId id="291" r:id="rId19"/>
    <p:sldId id="289" r:id="rId20"/>
    <p:sldId id="292" r:id="rId21"/>
    <p:sldId id="293" r:id="rId22"/>
    <p:sldId id="294" r:id="rId23"/>
    <p:sldId id="276" r:id="rId24"/>
    <p:sldId id="28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7"/>
    <p:restoredTop sz="94751"/>
  </p:normalViewPr>
  <p:slideViewPr>
    <p:cSldViewPr snapToGrid="0" snapToObjects="1">
      <p:cViewPr>
        <p:scale>
          <a:sx n="90" d="100"/>
          <a:sy n="90" d="100"/>
        </p:scale>
        <p:origin x="10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7/2/17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7/2/17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em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47" y="1464488"/>
            <a:ext cx="5504773" cy="460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53532" y="1087055"/>
            <a:ext cx="4628286" cy="3527385"/>
            <a:chOff x="7563714" y="335652"/>
            <a:chExt cx="4628286" cy="35273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714" y="335652"/>
              <a:ext cx="4628286" cy="35273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91091" y="3499953"/>
              <a:ext cx="12447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Distance to TSS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4088" y="499990"/>
              <a:ext cx="2818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eQTL</a:t>
              </a:r>
              <a:r>
                <a:rPr lang="en-US" sz="1200" dirty="0" smtClean="0"/>
                <a:t> counts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</a:t>
            </a:r>
            <a:r>
              <a:rPr lang="en-US" sz="3200" b="1" dirty="0" err="1" smtClean="0"/>
              <a:t>eQTLS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2355" y="902389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4239" y="902389"/>
            <a:ext cx="30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</a:t>
            </a:r>
            <a:r>
              <a:rPr lang="en-US" dirty="0"/>
              <a:t>Brain </a:t>
            </a:r>
            <a:r>
              <a:rPr lang="en-US" dirty="0" err="1" smtClean="0"/>
              <a:t>eQTL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Don’t we want to show boost from restricting to brain enhancers v just number of samples?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Brain sample clusters by </a:t>
            </a:r>
            <a:r>
              <a:rPr lang="en-US" dirty="0" err="1" smtClean="0"/>
              <a:t>tSNE</a:t>
            </a:r>
            <a:r>
              <a:rPr lang="en-US" dirty="0" smtClean="0"/>
              <a:t>, potentially driven by brain specific gene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138119" y="2161031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18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GTEx+some</a:t>
            </a:r>
            <a:r>
              <a:rPr lang="en-US" sz="2400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0385" y="3296369"/>
            <a:ext cx="64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Birth</a:t>
            </a:r>
            <a:endParaRPr lang="en-US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9221908" y="3481035"/>
            <a:ext cx="207842" cy="5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</a:t>
            </a:r>
            <a:r>
              <a:rPr lang="en-US" dirty="0" err="1" smtClean="0"/>
              <a:t>enrriched</a:t>
            </a:r>
            <a:r>
              <a:rPr lang="en-US" dirty="0" smtClean="0"/>
              <a:t> tissue expression (1,400 genes</a:t>
            </a:r>
            <a:r>
              <a:rPr lang="en-US" sz="5200" b="1" dirty="0" smtClean="0">
                <a:solidFill>
                  <a:srgbClr val="FF0000"/>
                </a:solidFill>
              </a:rPr>
              <a:t>)[[enriched in what???]]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569"/>
            <a:ext cx="5875401" cy="4112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1" y="2195080"/>
            <a:ext cx="5943600" cy="416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Type size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3041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09" y="3925"/>
            <a:ext cx="1092501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Integrative modeling and analysis reveal brain gene regulatory </a:t>
            </a:r>
            <a:r>
              <a:rPr lang="en-US" dirty="0"/>
              <a:t>networks </a:t>
            </a:r>
            <a:r>
              <a:rPr lang="en-US" dirty="0" smtClean="0"/>
              <a:t>for psychiatry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0709" y="1298498"/>
            <a:ext cx="2589124" cy="108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Genotypes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err="1" smtClean="0"/>
              <a:t>eQTLs</a:t>
            </a:r>
            <a:r>
              <a:rPr lang="en-US" sz="2000" dirty="0" smtClean="0"/>
              <a:t>, </a:t>
            </a:r>
            <a:r>
              <a:rPr lang="en-US" sz="2000" dirty="0" err="1" smtClean="0"/>
              <a:t>cQTLs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SNPS, CNVs, </a:t>
            </a:r>
            <a:r>
              <a:rPr lang="en-US" sz="2000" dirty="0" err="1" smtClean="0"/>
              <a:t>Indels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357225" y="1298498"/>
            <a:ext cx="2771996" cy="108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Regulatory elements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enhancers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promoters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60886" y="4485000"/>
            <a:ext cx="3556215" cy="991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gene expression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Tissue biomarkers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Disease biomarkers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60886" y="2840559"/>
            <a:ext cx="3556215" cy="131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Gene regulatory network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Integrative modeling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logics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circuits</a:t>
            </a:r>
            <a:endParaRPr lang="en-US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8161594" y="2955484"/>
            <a:ext cx="3028182" cy="1792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Comparative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Brain regions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Psychiatric disorders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Sex, Age, 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History, Smoking,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p:cxnSp>
        <p:nvCxnSpPr>
          <p:cNvPr id="13" name="Elbow Connector 12"/>
          <p:cNvCxnSpPr>
            <a:stCxn id="4" idx="2"/>
            <a:endCxn id="8" idx="0"/>
          </p:cNvCxnSpPr>
          <p:nvPr/>
        </p:nvCxnSpPr>
        <p:spPr>
          <a:xfrm rot="16200000" flipH="1">
            <a:off x="2820911" y="1622476"/>
            <a:ext cx="452442" cy="1983723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5" idx="2"/>
            <a:endCxn id="8" idx="0"/>
          </p:cNvCxnSpPr>
          <p:nvPr/>
        </p:nvCxnSpPr>
        <p:spPr>
          <a:xfrm rot="5400000">
            <a:off x="4664887" y="1762223"/>
            <a:ext cx="452444" cy="1704229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7423" y="1221002"/>
            <a:ext cx="6493790" cy="5528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299702" y="3719593"/>
            <a:ext cx="743918" cy="47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260887" y="5777816"/>
            <a:ext cx="3556214" cy="90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phenotype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Single cell contributions to tissues</a:t>
            </a:r>
            <a:endParaRPr lang="en-US" sz="2400" dirty="0" smtClean="0"/>
          </a:p>
        </p:txBody>
      </p:sp>
      <p:cxnSp>
        <p:nvCxnSpPr>
          <p:cNvPr id="35" name="Straight Arrow Connector 34"/>
          <p:cNvCxnSpPr>
            <a:stCxn id="8" idx="2"/>
            <a:endCxn id="6" idx="0"/>
          </p:cNvCxnSpPr>
          <p:nvPr/>
        </p:nvCxnSpPr>
        <p:spPr>
          <a:xfrm>
            <a:off x="4038994" y="4157915"/>
            <a:ext cx="0" cy="3270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</p:cNvCxnSpPr>
          <p:nvPr/>
        </p:nvCxnSpPr>
        <p:spPr>
          <a:xfrm>
            <a:off x="4038994" y="5476932"/>
            <a:ext cx="0" cy="3008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43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72640" y="604432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48721" y="101590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37249" y="96124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969221" y="110650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16854" y="195223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459169" y="232080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37081" y="827459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57484" y="81235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388905" y="81285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42697" y="569578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69645" y="1756538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06113" y="2788282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665626" y="2802935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27572" y="2588657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421938" y="4804164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538354" y="6081726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06187" y="4899525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4" name="Right Arrow 223"/>
          <p:cNvSpPr/>
          <p:nvPr/>
        </p:nvSpPr>
        <p:spPr>
          <a:xfrm>
            <a:off x="5719705" y="4515037"/>
            <a:ext cx="1549174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Regulatory logic </a:t>
            </a:r>
            <a:endParaRPr lang="en-US" dirty="0"/>
          </a:p>
        </p:txBody>
      </p:sp>
      <p:sp>
        <p:nvSpPr>
          <p:cNvPr id="225" name="Right Arrow 224"/>
          <p:cNvSpPr/>
          <p:nvPr/>
        </p:nvSpPr>
        <p:spPr>
          <a:xfrm>
            <a:off x="9108698" y="4596320"/>
            <a:ext cx="1549174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Regulatory circuit </a:t>
            </a:r>
            <a:endParaRPr lang="en-US" dirty="0"/>
          </a:p>
        </p:txBody>
      </p:sp>
      <p:graphicFrame>
        <p:nvGraphicFramePr>
          <p:cNvPr id="226" name="Table 2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875525"/>
              </p:ext>
            </p:extLst>
          </p:nvPr>
        </p:nvGraphicFramePr>
        <p:xfrm>
          <a:off x="4869721" y="6036340"/>
          <a:ext cx="2664534" cy="761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8527"/>
                <a:gridCol w="983091"/>
                <a:gridCol w="215729"/>
                <a:gridCol w="215729"/>
                <a:gridCol w="215729"/>
                <a:gridCol w="215729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2939" y="4140871"/>
            <a:ext cx="3393909" cy="2489304"/>
            <a:chOff x="894694" y="3390762"/>
            <a:chExt cx="3393909" cy="2489304"/>
          </a:xfrm>
        </p:grpSpPr>
        <p:sp>
          <p:nvSpPr>
            <p:cNvPr id="246" name="Oval 245"/>
            <p:cNvSpPr/>
            <p:nvPr/>
          </p:nvSpPr>
          <p:spPr>
            <a:xfrm>
              <a:off x="3618907" y="3394267"/>
              <a:ext cx="457200" cy="457200"/>
            </a:xfrm>
            <a:prstGeom prst="ellipse">
              <a:avLst/>
            </a:prstGeom>
            <a:solidFill>
              <a:srgbClr val="E2F0D9"/>
            </a:solidFill>
            <a:ln>
              <a:solidFill>
                <a:srgbClr val="70AD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1961095" y="3390762"/>
              <a:ext cx="457200" cy="457200"/>
            </a:xfrm>
            <a:prstGeom prst="ellipse">
              <a:avLst/>
            </a:prstGeom>
            <a:solidFill>
              <a:srgbClr val="FCE6D6"/>
            </a:solidFill>
            <a:ln>
              <a:solidFill>
                <a:srgbClr val="EE7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894694" y="3423795"/>
              <a:ext cx="3393909" cy="2456271"/>
              <a:chOff x="106086" y="3547065"/>
              <a:chExt cx="3393909" cy="245627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06086" y="3547065"/>
                <a:ext cx="3393909" cy="2456271"/>
                <a:chOff x="7077643" y="379612"/>
                <a:chExt cx="3393909" cy="2456271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8751673" y="1374028"/>
                  <a:ext cx="457200" cy="457200"/>
                </a:xfrm>
                <a:prstGeom prst="ellipse">
                  <a:avLst/>
                </a:prstGeom>
                <a:solidFill>
                  <a:srgbClr val="4354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985402" y="379612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mtClean="0"/>
                    <a:t>…</a:t>
                  </a:r>
                  <a:endParaRPr lang="en-US" dirty="0"/>
                </a:p>
              </p:txBody>
            </p:sp>
            <p:cxnSp>
              <p:nvCxnSpPr>
                <p:cNvPr id="40" name="Straight Arrow Connector 39"/>
                <p:cNvCxnSpPr>
                  <a:stCxn id="245" idx="4"/>
                  <a:endCxn id="36" idx="1"/>
                </p:cNvCxnSpPr>
                <p:nvPr/>
              </p:nvCxnSpPr>
              <p:spPr>
                <a:xfrm>
                  <a:off x="8372644" y="803779"/>
                  <a:ext cx="445984" cy="63720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/>
                <p:cNvCxnSpPr>
                  <a:stCxn id="246" idx="3"/>
                  <a:endCxn id="36" idx="7"/>
                </p:cNvCxnSpPr>
                <p:nvPr/>
              </p:nvCxnSpPr>
              <p:spPr>
                <a:xfrm flipH="1">
                  <a:off x="9141918" y="740329"/>
                  <a:ext cx="726893" cy="70065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8504934" y="726066"/>
                      <a:ext cx="492507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5" name="Rectangle 4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04934" y="726066"/>
                      <a:ext cx="492507" cy="369332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5" name="TextBox 154"/>
                <p:cNvSpPr txBox="1"/>
                <p:nvPr/>
              </p:nvSpPr>
              <p:spPr>
                <a:xfrm>
                  <a:off x="8111107" y="402545"/>
                  <a:ext cx="5725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TF 1</a:t>
                  </a:r>
                  <a:endParaRPr lang="en-US" dirty="0"/>
                </a:p>
              </p:txBody>
            </p:sp>
            <p:sp>
              <p:nvSpPr>
                <p:cNvPr id="156" name="TextBox 155"/>
                <p:cNvSpPr txBox="1"/>
                <p:nvPr/>
              </p:nvSpPr>
              <p:spPr>
                <a:xfrm>
                  <a:off x="9771045" y="399816"/>
                  <a:ext cx="5725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TF 4</a:t>
                  </a:r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" name="Rectangle 156"/>
                    <p:cNvSpPr/>
                    <p:nvPr/>
                  </p:nvSpPr>
                  <p:spPr>
                    <a:xfrm>
                      <a:off x="9607812" y="883711"/>
                      <a:ext cx="492507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7" name="Rectangle 15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607812" y="883711"/>
                      <a:ext cx="492507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6" name="TextBox 45"/>
                <p:cNvSpPr txBox="1"/>
                <p:nvPr/>
              </p:nvSpPr>
              <p:spPr>
                <a:xfrm>
                  <a:off x="9175588" y="1431384"/>
                  <a:ext cx="12959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Brain gene</a:t>
                  </a:r>
                  <a:endParaRPr lang="en-US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7077643" y="2469300"/>
                  <a:ext cx="3223734" cy="366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Contributions of TFS,      </a:t>
                  </a:r>
                  <a:r>
                    <a:rPr lang="en-US" dirty="0" err="1" smtClean="0"/>
                    <a:t>eQTLs</a:t>
                  </a:r>
                  <a:r>
                    <a:rPr lang="en-US" dirty="0" smtClean="0"/>
                    <a:t>        </a:t>
                  </a:r>
                  <a:endParaRPr lang="en-US" dirty="0"/>
                </a:p>
              </p:txBody>
            </p:sp>
            <p:sp>
              <p:nvSpPr>
                <p:cNvPr id="5" name="Left Brace 4"/>
                <p:cNvSpPr/>
                <p:nvPr/>
              </p:nvSpPr>
              <p:spPr>
                <a:xfrm rot="5400000" flipH="1" flipV="1">
                  <a:off x="8491709" y="1980730"/>
                  <a:ext cx="288551" cy="834690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Left Brace 93"/>
                <p:cNvSpPr/>
                <p:nvPr/>
              </p:nvSpPr>
              <p:spPr>
                <a:xfrm rot="5400000" flipH="1" flipV="1">
                  <a:off x="9633991" y="1959764"/>
                  <a:ext cx="288551" cy="834690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4"/>
              <a:srcRect t="31648" b="39491"/>
              <a:stretch/>
            </p:blipFill>
            <p:spPr>
              <a:xfrm>
                <a:off x="510604" y="5040710"/>
                <a:ext cx="2857500" cy="414177"/>
              </a:xfrm>
              <a:prstGeom prst="rect">
                <a:avLst/>
              </a:prstGeom>
            </p:spPr>
          </p:pic>
        </p:grpSp>
      </p:grpSp>
      <p:sp>
        <p:nvSpPr>
          <p:cNvPr id="141" name="Title 1"/>
          <p:cNvSpPr txBox="1">
            <a:spLocks/>
          </p:cNvSpPr>
          <p:nvPr/>
        </p:nvSpPr>
        <p:spPr>
          <a:xfrm>
            <a:off x="1861349" y="-87973"/>
            <a:ext cx="7573261" cy="7430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the regulatory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46749" y="3401276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749" y="3401276"/>
                <a:ext cx="492507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28208" y="3529391"/>
                <a:ext cx="482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208" y="3529391"/>
                <a:ext cx="482761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1648" b="39491"/>
          <a:stretch/>
        </p:blipFill>
        <p:spPr>
          <a:xfrm>
            <a:off x="6548356" y="1711311"/>
            <a:ext cx="4872315" cy="7062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202382" y="3056152"/>
                <a:ext cx="482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382" y="3056152"/>
                <a:ext cx="48276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917840" y="3042478"/>
                <a:ext cx="482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840" y="3042478"/>
                <a:ext cx="482761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3657833" y="3132853"/>
                <a:ext cx="482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833" y="3132853"/>
                <a:ext cx="48276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3743562" y="4631153"/>
                <a:ext cx="464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562" y="4631153"/>
                <a:ext cx="46435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2982180" y="4920125"/>
                <a:ext cx="469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180" y="4920125"/>
                <a:ext cx="46968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1555442" y="4846430"/>
                <a:ext cx="469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442" y="4846430"/>
                <a:ext cx="46968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05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charset="0"/>
              </a:rPr>
              <a:t>Inhibitory </a:t>
            </a:r>
            <a:r>
              <a:rPr lang="en-US" dirty="0">
                <a:latin typeface="Times" charset="0"/>
              </a:rPr>
              <a:t>(In) </a:t>
            </a:r>
            <a:r>
              <a:rPr lang="en-US" dirty="0" smtClean="0">
                <a:latin typeface="Times" charset="0"/>
              </a:rPr>
              <a:t>and Excitatory (Ex</a:t>
            </a:r>
            <a:r>
              <a:rPr lang="en-US" dirty="0">
                <a:latin typeface="Times" charset="0"/>
              </a:rPr>
              <a:t>) neuronal </a:t>
            </a:r>
            <a:r>
              <a:rPr lang="en-US" dirty="0" smtClean="0">
                <a:latin typeface="Times" charset="0"/>
              </a:rPr>
              <a:t>single cell types, Lake et. al, </a:t>
            </a:r>
            <a:r>
              <a:rPr lang="pl-PL" dirty="0" smtClean="0">
                <a:latin typeface="Times" charset="0"/>
              </a:rPr>
              <a:t>Science</a:t>
            </a:r>
            <a:r>
              <a:rPr lang="pl-PL" dirty="0">
                <a:latin typeface="Times" charset="0"/>
              </a:rPr>
              <a:t>. </a:t>
            </a:r>
            <a:r>
              <a:rPr lang="pl-PL" dirty="0" smtClean="0">
                <a:latin typeface="Times" charset="0"/>
              </a:rPr>
              <a:t>2016</a:t>
            </a:r>
            <a:endParaRPr lang="en-US" dirty="0">
              <a:effectLst/>
              <a:latin typeface="Times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82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82200" y="185738"/>
            <a:ext cx="28194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More pec data ?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Color outside different 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"/>
          <a:stretch/>
        </p:blipFill>
        <p:spPr>
          <a:xfrm>
            <a:off x="600981" y="1147992"/>
            <a:ext cx="9385985" cy="5705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Moved earlier</a:t>
            </a:r>
          </a:p>
          <a:p>
            <a:r>
              <a:rPr lang="en-US" sz="4000" dirty="0" smtClean="0"/>
              <a:t>What’s the point</a:t>
            </a:r>
          </a:p>
          <a:p>
            <a:r>
              <a:rPr lang="en-US" sz="4000" dirty="0" smtClean="0"/>
              <a:t>Type too small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0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1228</Words>
  <Application>Microsoft Macintosh PowerPoint</Application>
  <PresentationFormat>Widescreen</PresentationFormat>
  <Paragraphs>349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DengXian</vt:lpstr>
      <vt:lpstr>Helvetica</vt:lpstr>
      <vt:lpstr>Helvetica Light</vt:lpstr>
      <vt:lpstr>Helvetica Neue Medium</vt:lpstr>
      <vt:lpstr>Mangal</vt:lpstr>
      <vt:lpstr>Times</vt:lpstr>
      <vt:lpstr>Times New Roman</vt:lpstr>
      <vt:lpstr>Office Theme</vt:lpstr>
      <vt:lpstr>PsychENCODE Capstone 4   Integrative analysis with CommonMind, ENCODE, GTEx, and Roadmap</vt:lpstr>
      <vt:lpstr>Integrative modeling and analysis reveal brain gene regulatory networks for psychiatry</vt:lpstr>
      <vt:lpstr>Background to creation of a Brain Specific Resource </vt:lpstr>
      <vt:lpstr>Question posed by this resource</vt:lpstr>
      <vt:lpstr>Outline for Talk</vt:lpstr>
      <vt:lpstr>Capstone 4 - Datasets</vt:lpstr>
      <vt:lpstr>Characteristic Statistics for the Brain </vt:lpstr>
      <vt:lpstr>Resource for brain enhancers</vt:lpstr>
      <vt:lpstr>Resource for regulatory network analysis</vt:lpstr>
      <vt:lpstr>Resource for brain eQTLS</vt:lpstr>
      <vt:lpstr>Outline for Talk</vt:lpstr>
      <vt:lpstr>PCA for different tissues</vt:lpstr>
      <vt:lpstr>Brain sample clusters by tSNE, potentially driven by brain specific gene expression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PowerPoint Presentation</vt:lpstr>
      <vt:lpstr>Example: enhancer regulatory network for CDNF (Cerebral Dopamine Neurotrophic Factor)</vt:lpstr>
      <vt:lpstr>CMC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Daifeng Wang</cp:lastModifiedBy>
  <cp:revision>51</cp:revision>
  <cp:lastPrinted>2017-06-23T18:12:08Z</cp:lastPrinted>
  <dcterms:created xsi:type="dcterms:W3CDTF">2017-06-22T00:10:26Z</dcterms:created>
  <dcterms:modified xsi:type="dcterms:W3CDTF">2017-07-02T20:16:53Z</dcterms:modified>
</cp:coreProperties>
</file>