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73" r:id="rId3"/>
    <p:sldId id="274" r:id="rId4"/>
    <p:sldId id="275" r:id="rId5"/>
    <p:sldId id="278" r:id="rId6"/>
    <p:sldId id="280" r:id="rId7"/>
    <p:sldId id="281" r:id="rId8"/>
    <p:sldId id="277" r:id="rId9"/>
    <p:sldId id="265" r:id="rId10"/>
    <p:sldId id="288" r:id="rId11"/>
    <p:sldId id="263" r:id="rId12"/>
    <p:sldId id="279" r:id="rId13"/>
    <p:sldId id="282" r:id="rId14"/>
    <p:sldId id="284" r:id="rId15"/>
    <p:sldId id="285" r:id="rId16"/>
    <p:sldId id="287" r:id="rId17"/>
    <p:sldId id="291" r:id="rId18"/>
    <p:sldId id="289" r:id="rId19"/>
    <p:sldId id="290" r:id="rId20"/>
    <p:sldId id="271" r:id="rId21"/>
    <p:sldId id="293" r:id="rId22"/>
    <p:sldId id="292" r:id="rId23"/>
    <p:sldId id="272" r:id="rId24"/>
    <p:sldId id="276" r:id="rId25"/>
    <p:sldId id="28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7"/>
    <p:restoredTop sz="94751"/>
  </p:normalViewPr>
  <p:slideViewPr>
    <p:cSldViewPr snapToGrid="0" snapToObjects="1">
      <p:cViewPr>
        <p:scale>
          <a:sx n="90" d="100"/>
          <a:sy n="90" d="100"/>
        </p:scale>
        <p:origin x="10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6/30/17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6/30/17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6/30/17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6/30/17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6/30/17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6/30/17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6/30/17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6/30/17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45" y="-11558"/>
            <a:ext cx="8229600" cy="758757"/>
          </a:xfrm>
        </p:spPr>
        <p:txBody>
          <a:bodyPr/>
          <a:lstStyle/>
          <a:p>
            <a:r>
              <a:rPr lang="en-US" dirty="0" smtClean="0"/>
              <a:t>TSNE: Brain </a:t>
            </a:r>
            <a:r>
              <a:rPr lang="en-US" dirty="0"/>
              <a:t>vs. other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08" y="3689258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9900" y="128651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06946" y="1771534"/>
            <a:ext cx="4515645" cy="4200669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27825" y="4167270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GTEx+some</a:t>
            </a:r>
            <a:r>
              <a:rPr lang="en-US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35478" y="732911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285922" y="732911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How does </a:t>
            </a:r>
            <a:r>
              <a:rPr lang="en-US" sz="4000" dirty="0" err="1" smtClean="0"/>
              <a:t>brainspan</a:t>
            </a:r>
            <a:r>
              <a:rPr lang="en-US" sz="4000" dirty="0" smtClean="0"/>
              <a:t> coloring relate to others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44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</a:t>
            </a:r>
            <a:r>
              <a:rPr lang="en-US" dirty="0" err="1" smtClean="0"/>
              <a:t>enrriched</a:t>
            </a:r>
            <a:r>
              <a:rPr lang="en-US" dirty="0" smtClean="0"/>
              <a:t> tissue expression (1,400 genes</a:t>
            </a:r>
            <a:r>
              <a:rPr lang="en-US" sz="5200" b="1" dirty="0" smtClean="0">
                <a:solidFill>
                  <a:srgbClr val="FF0000"/>
                </a:solidFill>
              </a:rPr>
              <a:t>)[[enriched in what???]]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569"/>
            <a:ext cx="5875401" cy="4112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1" y="2195080"/>
            <a:ext cx="5943600" cy="416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Type size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3041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24139" y="283296"/>
            <a:ext cx="110295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the regulatory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2191" y="129998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. </a:t>
            </a:r>
            <a:r>
              <a:rPr lang="en-US" dirty="0"/>
              <a:t>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91" y="2136280"/>
            <a:ext cx="6850447" cy="3908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JEME?</a:t>
            </a:r>
          </a:p>
          <a:p>
            <a:endParaRPr lang="en-US" sz="4000" dirty="0"/>
          </a:p>
          <a:p>
            <a:r>
              <a:rPr lang="en-US" sz="4000" dirty="0" smtClean="0"/>
              <a:t>Numbers?</a:t>
            </a:r>
          </a:p>
          <a:p>
            <a:endParaRPr lang="en-US" sz="4000" dirty="0"/>
          </a:p>
          <a:p>
            <a:r>
              <a:rPr lang="en-US" sz="4000" dirty="0" err="1" smtClean="0"/>
              <a:t>Brainspecific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What about inferred </a:t>
            </a:r>
            <a:r>
              <a:rPr lang="en-US" sz="4000" dirty="0" err="1" smtClean="0"/>
              <a:t>reg</a:t>
            </a:r>
            <a:r>
              <a:rPr lang="en-US" sz="4000" dirty="0" smtClean="0"/>
              <a:t> net?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74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28" y="382241"/>
            <a:ext cx="5523549" cy="402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2" y="382241"/>
            <a:ext cx="5523549" cy="40261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9338" y="382241"/>
            <a:ext cx="15556" cy="3866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8123" y="0"/>
            <a:ext cx="8254578" cy="40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Incorporating single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cell expression patterns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57971" y="-11815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</a:t>
            </a:r>
            <a:r>
              <a:rPr lang="en-US" sz="4000" dirty="0" err="1" smtClean="0"/>
              <a:t>conclustions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Can we use lake?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72" y="1654768"/>
            <a:ext cx="5910638" cy="520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198"/>
            <a:ext cx="5987394" cy="5270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437" y="1293481"/>
            <a:ext cx="2272427" cy="301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33602" y="1259000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1898" y="1259000"/>
            <a:ext cx="0" cy="556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6290" y="54181"/>
            <a:ext cx="5356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Cell type contributions to brain cortex tissues by </a:t>
            </a:r>
            <a:r>
              <a:rPr lang="en-US" sz="1400" dirty="0" err="1" smtClean="0"/>
              <a:t>deconvolving</a:t>
            </a:r>
            <a:r>
              <a:rPr lang="en-US" sz="1400" dirty="0" smtClean="0"/>
              <a:t> tissue gene expression into six cell type signature expression</a:t>
            </a:r>
          </a:p>
          <a:p>
            <a:r>
              <a:rPr lang="en-US" sz="1400" dirty="0" smtClean="0"/>
              <a:t>X=WY =&gt; W is coefficient matrix of using non-negative least square to predict X from Y  (single cell data from Lake et al 2016)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7315" y="-59063"/>
            <a:ext cx="6433961" cy="1390591"/>
            <a:chOff x="4005465" y="5107810"/>
            <a:chExt cx="6433961" cy="13905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841" y="5194553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761000" y="5231494"/>
              <a:ext cx="2678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16 single neuron 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547" y="5198244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0174" y="5148962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13422" y="510781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63596" y="6129069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707466" y="5482225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3417" y="5123773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66200" y="5567889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5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851500" y="2836664"/>
            <a:ext cx="3200619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networks</a:t>
            </a:r>
            <a:endParaRPr lang="en-US" sz="3200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20004" y="33567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19915" y="90026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176813" y="70468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714550" y="94353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996211" y="163416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298733" y="206425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476645" y="570904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497048" y="55579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228469" y="55630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5392705" y="356553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7667" y="231783"/>
            <a:ext cx="58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for brain gene 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l,i</a:t>
            </a:r>
            <a:r>
              <a:rPr lang="en-US" dirty="0"/>
              <a:t> is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eQTL’s</a:t>
            </a:r>
            <a:r>
              <a:rPr lang="en-US" dirty="0"/>
              <a:t> genotype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 smtClean="0"/>
              <a:t>sample)</a:t>
            </a:r>
            <a:endParaRPr lang="en-US" dirty="0"/>
          </a:p>
        </p:txBody>
      </p:sp>
      <p:sp>
        <p:nvSpPr>
          <p:cNvPr id="127" name="Rounded Rectangle 126"/>
          <p:cNvSpPr/>
          <p:nvPr/>
        </p:nvSpPr>
        <p:spPr>
          <a:xfrm>
            <a:off x="5314462" y="640965"/>
            <a:ext cx="372474" cy="2377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86231" y="575195"/>
            <a:ext cx="31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Enhancers linking to brain gene </a:t>
            </a:r>
            <a:endParaRPr lang="en-US" dirty="0"/>
          </a:p>
        </p:txBody>
      </p:sp>
      <p:sp>
        <p:nvSpPr>
          <p:cNvPr id="128" name="Rounded Rectangle 127"/>
          <p:cNvSpPr/>
          <p:nvPr/>
        </p:nvSpPr>
        <p:spPr>
          <a:xfrm>
            <a:off x="5311243" y="944527"/>
            <a:ext cx="375693" cy="22601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1733" y="878757"/>
            <a:ext cx="213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gene promoter</a:t>
            </a:r>
            <a:endParaRPr lang="en-US"/>
          </a:p>
        </p:txBody>
      </p:sp>
      <p:sp>
        <p:nvSpPr>
          <p:cNvPr id="140" name="Cloud 139"/>
          <p:cNvSpPr/>
          <p:nvPr/>
        </p:nvSpPr>
        <p:spPr>
          <a:xfrm rot="5400000">
            <a:off x="5239035" y="1400435"/>
            <a:ext cx="538086" cy="55630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1143" y="1355422"/>
            <a:ext cx="521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Transcription Factors (TFs) with TFBSs broken by </a:t>
            </a:r>
            <a:r>
              <a:rPr lang="en-US" dirty="0" err="1" smtClean="0"/>
              <a:t>eQTLs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k,i</a:t>
            </a:r>
            <a:r>
              <a:rPr lang="en-US" dirty="0" smtClean="0"/>
              <a:t> is </a:t>
            </a:r>
            <a:r>
              <a:rPr lang="en-US" i="1" dirty="0" smtClean="0"/>
              <a:t>k</a:t>
            </a:r>
            <a:r>
              <a:rPr lang="en-US" baseline="30000" dirty="0" smtClean="0"/>
              <a:t>th</a:t>
            </a:r>
            <a:r>
              <a:rPr lang="en-US" dirty="0" smtClean="0"/>
              <a:t> TF expression at </a:t>
            </a:r>
            <a:r>
              <a:rPr lang="en-US" i="1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sample)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06974" y="6269890"/>
                <a:ext cx="434997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mr-IN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mr-IN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mr-IN" i="1" smtClean="0">
                            <a:latin typeface="Cambria Math" charset="0"/>
                          </a:rPr>
                          <m:t>𝑘</m:t>
                        </m:r>
                        <m:r>
                          <a:rPr lang="mr-IN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mr-IN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74" y="6269890"/>
                <a:ext cx="4349973" cy="289182"/>
              </a:xfrm>
              <a:prstGeom prst="rect">
                <a:avLst/>
              </a:prstGeom>
              <a:blipFill rotWithShape="0">
                <a:blip r:embed="rId2"/>
                <a:stretch>
                  <a:fillRect l="-1964" t="-170213" r="-281" b="-2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024292" y="159240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831260" y="5586327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/>
          <p:cNvSpPr/>
          <p:nvPr/>
        </p:nvSpPr>
        <p:spPr>
          <a:xfrm>
            <a:off x="1308500" y="4547977"/>
            <a:ext cx="457200" cy="457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/>
          <p:cNvSpPr/>
          <p:nvPr/>
        </p:nvSpPr>
        <p:spPr>
          <a:xfrm>
            <a:off x="2773431" y="4547977"/>
            <a:ext cx="457200" cy="457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4989" y="45919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44" idx="1"/>
            <a:endCxn id="36" idx="1"/>
          </p:cNvCxnSpPr>
          <p:nvPr/>
        </p:nvCxnSpPr>
        <p:spPr>
          <a:xfrm>
            <a:off x="1537100" y="5004690"/>
            <a:ext cx="361115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5" idx="1"/>
            <a:endCxn id="36" idx="7"/>
          </p:cNvCxnSpPr>
          <p:nvPr/>
        </p:nvCxnSpPr>
        <p:spPr>
          <a:xfrm flipH="1">
            <a:off x="2221505" y="5004690"/>
            <a:ext cx="780526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29822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271573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255175" y="5643683"/>
            <a:ext cx="129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 gene</a:t>
            </a:r>
            <a:endParaRPr lang="en-US" dirty="0"/>
          </a:p>
        </p:txBody>
      </p:sp>
      <p:sp>
        <p:nvSpPr>
          <p:cNvPr id="158" name="Rectangle 157"/>
          <p:cNvSpPr/>
          <p:nvPr/>
        </p:nvSpPr>
        <p:spPr>
          <a:xfrm>
            <a:off x="4844301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logics</a:t>
            </a:r>
            <a:endParaRPr lang="en-US" sz="3200" dirty="0" smtClean="0"/>
          </a:p>
        </p:txBody>
      </p:sp>
      <p:sp>
        <p:nvSpPr>
          <p:cNvPr id="159" name="Rectangle 158"/>
          <p:cNvSpPr/>
          <p:nvPr/>
        </p:nvSpPr>
        <p:spPr>
          <a:xfrm>
            <a:off x="8700600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circuits</a:t>
            </a:r>
            <a:endParaRPr lang="en-US" sz="3200" dirty="0" smtClean="0"/>
          </a:p>
        </p:txBody>
      </p:sp>
      <p:grpSp>
        <p:nvGrpSpPr>
          <p:cNvPr id="160" name="Group 159"/>
          <p:cNvGrpSpPr/>
          <p:nvPr/>
        </p:nvGrpSpPr>
        <p:grpSpPr>
          <a:xfrm flipV="1">
            <a:off x="5425394" y="4570687"/>
            <a:ext cx="2028768" cy="1045902"/>
            <a:chOff x="7391400" y="4114800"/>
            <a:chExt cx="762000" cy="392838"/>
          </a:xfrm>
        </p:grpSpPr>
        <p:sp>
          <p:nvSpPr>
            <p:cNvPr id="161" name="Moon 160"/>
            <p:cNvSpPr/>
            <p:nvPr/>
          </p:nvSpPr>
          <p:spPr>
            <a:xfrm rot="10800000">
              <a:off x="7620000" y="4114800"/>
              <a:ext cx="369290" cy="392838"/>
            </a:xfrm>
            <a:prstGeom prst="moon">
              <a:avLst>
                <a:gd name="adj" fmla="val 87500"/>
              </a:avLst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7989290" y="4311219"/>
              <a:ext cx="16411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7391400" y="44196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91400" y="41910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/>
          <p:cNvSpPr txBox="1"/>
          <p:nvPr/>
        </p:nvSpPr>
        <p:spPr>
          <a:xfrm>
            <a:off x="4870819" y="524725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4841975" y="462041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7404636" y="4765456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gene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0049223" y="4372284"/>
            <a:ext cx="1181844" cy="1432674"/>
            <a:chOff x="1711146" y="5030929"/>
            <a:chExt cx="1181844" cy="1432674"/>
          </a:xfrm>
        </p:grpSpPr>
        <p:grpSp>
          <p:nvGrpSpPr>
            <p:cNvPr id="173" name="Group 172"/>
            <p:cNvGrpSpPr/>
            <p:nvPr/>
          </p:nvGrpSpPr>
          <p:grpSpPr>
            <a:xfrm>
              <a:off x="1711146" y="5030929"/>
              <a:ext cx="1181844" cy="1432674"/>
              <a:chOff x="1499857" y="1688920"/>
              <a:chExt cx="1181844" cy="143267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1499857" y="1688920"/>
                <a:ext cx="273315" cy="1422326"/>
                <a:chOff x="1736355" y="2242986"/>
                <a:chExt cx="273315" cy="1422326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1736355" y="2242986"/>
                  <a:ext cx="273315" cy="274320"/>
                </a:xfrm>
                <a:prstGeom prst="ellipse">
                  <a:avLst/>
                </a:prstGeom>
                <a:solidFill>
                  <a:srgbClr val="FCE6D6"/>
                </a:solidFill>
                <a:ln w="9525" cap="flat" cmpd="sng" algn="ctr">
                  <a:solidFill>
                    <a:srgbClr val="EE7F3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736355" y="2836926"/>
                  <a:ext cx="273315" cy="274320"/>
                </a:xfrm>
                <a:prstGeom prst="ellipse">
                  <a:avLst/>
                </a:prstGeom>
                <a:solidFill>
                  <a:srgbClr val="E2F0D9"/>
                </a:solidFill>
                <a:ln w="9525" cap="flat" cmpd="sng" algn="ctr">
                  <a:solidFill>
                    <a:srgbClr val="70AD4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736355" y="3390992"/>
                  <a:ext cx="273315" cy="274320"/>
                </a:xfrm>
                <a:prstGeom prst="ellipse">
                  <a:avLst/>
                </a:prstGeom>
                <a:solidFill>
                  <a:srgbClr val="43546A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0" name="TextBox 179"/>
              <p:cNvSpPr txBox="1"/>
              <p:nvPr/>
            </p:nvSpPr>
            <p:spPr>
              <a:xfrm>
                <a:off x="1684814" y="1695882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</a:t>
                </a:r>
                <a:r>
                  <a:rPr kumimoji="0" lang="en-US" sz="120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F1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688145" y="2275743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TF4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721182" y="2844595"/>
                <a:ext cx="960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noProof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Brain Gene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4" name="Elbow Connector 173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2" name="Table 191"/>
          <p:cNvGraphicFramePr>
            <a:graphicFrameLocks noGrp="1"/>
          </p:cNvGraphicFramePr>
          <p:nvPr>
            <p:extLst/>
          </p:nvPr>
        </p:nvGraphicFramePr>
        <p:xfrm>
          <a:off x="5443412" y="5874011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4" name="Straight Arrow Connector 53"/>
          <p:cNvCxnSpPr/>
          <p:nvPr/>
        </p:nvCxnSpPr>
        <p:spPr>
          <a:xfrm>
            <a:off x="9213448" y="6291660"/>
            <a:ext cx="4166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79686" y="6110302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activation</a:t>
            </a: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213448" y="6580842"/>
            <a:ext cx="4166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9630140" y="6467020"/>
            <a:ext cx="0" cy="234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679686" y="6388775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repression</a:t>
            </a:r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Does this show we we’d do w </a:t>
            </a:r>
            <a:r>
              <a:rPr lang="en-US" sz="4000" dirty="0" err="1" smtClean="0"/>
              <a:t>regnets</a:t>
            </a:r>
            <a:r>
              <a:rPr lang="en-US" sz="4000" dirty="0" smtClean="0"/>
              <a:t> 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674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29900" y="-257175"/>
            <a:ext cx="2271713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Is this an example of previous?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82200" y="185738"/>
            <a:ext cx="28194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More pec data ?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Color outside different 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"/>
          <a:stretch/>
        </p:blipFill>
        <p:spPr>
          <a:xfrm>
            <a:off x="600981" y="1147992"/>
            <a:ext cx="9385985" cy="5705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Moved earlier</a:t>
            </a:r>
          </a:p>
          <a:p>
            <a:r>
              <a:rPr lang="en-US" sz="4000" dirty="0" smtClean="0"/>
              <a:t>What’s the point</a:t>
            </a:r>
          </a:p>
          <a:p>
            <a:r>
              <a:rPr lang="en-US" sz="4000" dirty="0" smtClean="0"/>
              <a:t>Type too small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0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47" y="1464488"/>
            <a:ext cx="5504773" cy="460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53532" y="1087055"/>
            <a:ext cx="4628286" cy="3527385"/>
            <a:chOff x="7563714" y="335652"/>
            <a:chExt cx="4628286" cy="35273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714" y="335652"/>
              <a:ext cx="4628286" cy="35273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91091" y="3499953"/>
              <a:ext cx="12447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Distance to TSS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4088" y="499990"/>
              <a:ext cx="2818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eQTL</a:t>
              </a:r>
              <a:r>
                <a:rPr lang="en-US" sz="1200" dirty="0" smtClean="0"/>
                <a:t> counts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</a:t>
            </a:r>
            <a:r>
              <a:rPr lang="en-US" sz="3200" b="1" dirty="0" err="1" smtClean="0"/>
              <a:t>eQTLS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2355" y="902389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4239" y="902389"/>
            <a:ext cx="30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</a:t>
            </a:r>
            <a:r>
              <a:rPr lang="en-US" dirty="0"/>
              <a:t>Brain </a:t>
            </a:r>
            <a:r>
              <a:rPr lang="en-US" dirty="0" err="1" smtClean="0"/>
              <a:t>eQTL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Don’t we want to show boost from restricting to brain enhancers v just number of samples?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1318</Words>
  <Application>Microsoft Macintosh PowerPoint</Application>
  <PresentationFormat>Widescreen</PresentationFormat>
  <Paragraphs>367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Calibri Light</vt:lpstr>
      <vt:lpstr>Cambria Math</vt:lpstr>
      <vt:lpstr>DengXian</vt:lpstr>
      <vt:lpstr>Helvetica</vt:lpstr>
      <vt:lpstr>Helvetica Light</vt:lpstr>
      <vt:lpstr>Helvetica Neue Medium</vt:lpstr>
      <vt:lpstr>Mangal</vt:lpstr>
      <vt:lpstr>Times New Roman</vt:lpstr>
      <vt:lpstr>Arial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Characteristic Statistics for the Brain </vt:lpstr>
      <vt:lpstr>Resource for brain enhancers</vt:lpstr>
      <vt:lpstr>Resource for regulatory network analysis</vt:lpstr>
      <vt:lpstr>Resource for brain eQTLS</vt:lpstr>
      <vt:lpstr>Outline for Talk</vt:lpstr>
      <vt:lpstr>PCA for different tissues</vt:lpstr>
      <vt:lpstr>TSNE: Brain vs. other tissues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PowerPoint Presentation</vt:lpstr>
      <vt:lpstr>CMC</vt:lpstr>
      <vt:lpstr>CMC</vt:lpstr>
      <vt:lpstr>PowerPoint Presentation</vt:lpstr>
      <vt:lpstr>PowerPoint Presentation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Daifeng Wang</cp:lastModifiedBy>
  <cp:revision>47</cp:revision>
  <cp:lastPrinted>2017-06-23T18:12:08Z</cp:lastPrinted>
  <dcterms:created xsi:type="dcterms:W3CDTF">2017-06-22T00:10:26Z</dcterms:created>
  <dcterms:modified xsi:type="dcterms:W3CDTF">2017-07-01T02:47:23Z</dcterms:modified>
</cp:coreProperties>
</file>