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4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50"/>
    <p:restoredTop sz="94625"/>
  </p:normalViewPr>
  <p:slideViewPr>
    <p:cSldViewPr snapToGrid="0" snapToObjects="1">
      <p:cViewPr>
        <p:scale>
          <a:sx n="87" d="100"/>
          <a:sy n="87" d="100"/>
        </p:scale>
        <p:origin x="664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47540-5B3D-9745-89AD-E11D44A3980E}" type="datetimeFigureOut">
              <a:rPr lang="en-US" smtClean="0"/>
              <a:t>6/30/17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C7917-89CB-4443-9BB1-9D8E0F122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22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845AD-0C80-7647-8C4A-0BE08F00CB46}" type="datetime1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8B2-86D8-0A4A-ACAA-5555C7F13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523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66168-9E5A-1646-84EB-940F935B078E}" type="datetime1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8B2-86D8-0A4A-ACAA-5555C7F13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55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79B07-9CF9-0C4B-9DB8-B2F82732B28C}" type="datetime1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8B2-86D8-0A4A-ACAA-5555C7F13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87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2077A-BB5C-114D-9CB5-C31D636A5B77}" type="datetime1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8B2-86D8-0A4A-ACAA-5555C7F13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93E99-FEBB-C945-BE43-430E2EA4AA54}" type="datetime1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8B2-86D8-0A4A-ACAA-5555C7F13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5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49F75-FC32-9544-85D1-83991AFA06D5}" type="datetime1">
              <a:rPr lang="en-US" smtClean="0"/>
              <a:t>6/30/17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8B2-86D8-0A4A-ACAA-5555C7F13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45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8687A-4BCD-1B4A-A04F-840E3BE23B02}" type="datetime1">
              <a:rPr lang="en-US" smtClean="0"/>
              <a:t>6/30/17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8B2-86D8-0A4A-ACAA-5555C7F13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1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8E217-F8AE-6740-94BD-73AF8BC30E33}" type="datetime1">
              <a:rPr lang="en-US" smtClean="0"/>
              <a:t>6/30/17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8B2-86D8-0A4A-ACAA-5555C7F13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57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3D038-3D7C-8D49-A79D-AF30225954C2}" type="datetime1">
              <a:rPr lang="en-US" smtClean="0"/>
              <a:t>6/30/17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8B2-86D8-0A4A-ACAA-5555C7F13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8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85917-9FB6-094F-B4B5-B5C79BFE4860}" type="datetime1">
              <a:rPr lang="en-US" smtClean="0"/>
              <a:t>6/30/17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8B2-86D8-0A4A-ACAA-5555C7F13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9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53236-D882-1545-95BE-4729280FD7E4}" type="datetime1">
              <a:rPr lang="en-US" smtClean="0"/>
              <a:t>6/30/17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8B2-86D8-0A4A-ACAA-5555C7F13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6F76B-5D72-8846-9CFE-B9477DBAA8B4}" type="datetime1">
              <a:rPr lang="en-US" smtClean="0"/>
              <a:t>6/30/17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B88B2-86D8-0A4A-ACAA-5555C7F133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11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6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5400000">
            <a:off x="675404" y="1782345"/>
            <a:ext cx="1951017" cy="374381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00520" y="913719"/>
            <a:ext cx="90332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Pval</a:t>
            </a:r>
            <a:r>
              <a:rPr lang="en-US" dirty="0" smtClean="0"/>
              <a:t>: 0                                                        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50066" y="476826"/>
            <a:ext cx="1082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3602136" y="3997906"/>
            <a:ext cx="4560137" cy="2746377"/>
            <a:chOff x="650066" y="4091870"/>
            <a:chExt cx="4560137" cy="2746377"/>
          </a:xfrm>
        </p:grpSpPr>
        <p:sp>
          <p:nvSpPr>
            <p:cNvPr id="30" name="TextBox 29"/>
            <p:cNvSpPr txBox="1"/>
            <p:nvPr/>
          </p:nvSpPr>
          <p:spPr>
            <a:xfrm>
              <a:off x="650066" y="4158942"/>
              <a:ext cx="1082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510626" y="4277707"/>
              <a:ext cx="0" cy="157520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1510627" y="5852911"/>
              <a:ext cx="284364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>
              <a:off x="1530568" y="5050820"/>
              <a:ext cx="284364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H="1">
              <a:off x="1510627" y="5336570"/>
              <a:ext cx="284364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1530567" y="4707920"/>
              <a:ext cx="2843645" cy="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Oval 52"/>
            <p:cNvSpPr/>
            <p:nvPr/>
          </p:nvSpPr>
          <p:spPr>
            <a:xfrm>
              <a:off x="1560892" y="5994267"/>
              <a:ext cx="213220" cy="230833"/>
            </a:xfrm>
            <a:prstGeom prst="ellipse">
              <a:avLst/>
            </a:prstGeom>
            <a:solidFill>
              <a:srgbClr val="00AE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riangle 53"/>
            <p:cNvSpPr/>
            <p:nvPr/>
          </p:nvSpPr>
          <p:spPr>
            <a:xfrm flipH="1">
              <a:off x="1914345" y="5967725"/>
              <a:ext cx="199440" cy="258157"/>
            </a:xfrm>
            <a:prstGeom prst="triangle">
              <a:avLst/>
            </a:prstGeom>
            <a:solidFill>
              <a:srgbClr val="00A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2223972" y="5993648"/>
              <a:ext cx="213220" cy="230833"/>
            </a:xfrm>
            <a:prstGeom prst="ellipse">
              <a:avLst/>
            </a:prstGeom>
            <a:solidFill>
              <a:srgbClr val="8F96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Triangle 55"/>
            <p:cNvSpPr/>
            <p:nvPr/>
          </p:nvSpPr>
          <p:spPr>
            <a:xfrm flipH="1">
              <a:off x="3419529" y="5975936"/>
              <a:ext cx="199440" cy="258157"/>
            </a:xfrm>
            <a:prstGeom prst="triangle">
              <a:avLst/>
            </a:prstGeom>
            <a:solidFill>
              <a:srgbClr val="DE65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4202005" y="6023113"/>
              <a:ext cx="213220" cy="230833"/>
            </a:xfrm>
            <a:prstGeom prst="ellipse">
              <a:avLst/>
            </a:prstGeom>
            <a:solidFill>
              <a:srgbClr val="FF2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2714203" y="5980604"/>
              <a:ext cx="4789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r-IN" dirty="0" smtClean="0"/>
                <a:t>…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770381" y="5953863"/>
              <a:ext cx="4789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r-IN" dirty="0" smtClean="0"/>
                <a:t>…</a:t>
              </a:r>
              <a:r>
                <a:rPr lang="en-US" dirty="0" smtClean="0"/>
                <a:t> 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/>
                <p:cNvSpPr txBox="1"/>
                <p:nvPr/>
              </p:nvSpPr>
              <p:spPr>
                <a:xfrm>
                  <a:off x="4162893" y="4845777"/>
                  <a:ext cx="1047310" cy="4059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2000" i="1" dirty="0" smtClean="0">
                                <a:latin typeface="Cambria Math" charset="0"/>
                              </a:rPr>
                            </m:ctrlPr>
                          </m:sSubSupPr>
                          <m:e>
                            <m:r>
                              <a:rPr lang="en-US" sz="2000" b="0" i="1" dirty="0" smtClean="0">
                                <a:latin typeface="Cambria Math" charset="0"/>
                              </a:rPr>
                              <m:t>𝜎</m:t>
                            </m:r>
                          </m:e>
                          <m:sub>
                            <m:r>
                              <a:rPr lang="en-US" sz="2000" b="0" i="1" dirty="0" smtClean="0">
                                <a:latin typeface="Cambria Math" charset="0"/>
                              </a:rPr>
                              <m:t>𝐴</m:t>
                            </m:r>
                          </m:sub>
                          <m:sup>
                            <m:r>
                              <a:rPr lang="en-US" sz="2000" b="0" i="1" dirty="0" smtClean="0">
                                <a:latin typeface="Cambria Math" charset="0"/>
                              </a:rPr>
                              <m:t>2</m:t>
                            </m:r>
                          </m:sup>
                        </m:sSub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60" name="TextBox 5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62893" y="4845777"/>
                  <a:ext cx="1047310" cy="40594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b="-149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2" name="Straight Connector 61"/>
            <p:cNvCxnSpPr/>
            <p:nvPr/>
          </p:nvCxnSpPr>
          <p:spPr>
            <a:xfrm flipV="1">
              <a:off x="1510626" y="5544814"/>
              <a:ext cx="140288" cy="3002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1650914" y="5230245"/>
              <a:ext cx="282481" cy="3203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1914345" y="5030653"/>
              <a:ext cx="366777" cy="1995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flipV="1">
              <a:off x="2259406" y="4635069"/>
              <a:ext cx="1154708" cy="41574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3414114" y="4631507"/>
              <a:ext cx="960098" cy="4027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 rot="16200000">
              <a:off x="260122" y="4855827"/>
              <a:ext cx="1901778" cy="3738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mtClean="0"/>
                <a:t>Additive variance</a:t>
              </a:r>
              <a:endParaRPr lang="en-US" dirty="0"/>
            </a:p>
          </p:txBody>
        </p:sp>
        <p:sp>
          <p:nvSpPr>
            <p:cNvPr id="79" name="Left Brace 78"/>
            <p:cNvSpPr/>
            <p:nvPr/>
          </p:nvSpPr>
          <p:spPr>
            <a:xfrm rot="16200000">
              <a:off x="1840485" y="5884850"/>
              <a:ext cx="260074" cy="933345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1213745" y="6472241"/>
              <a:ext cx="2135974" cy="3660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</a:t>
              </a:r>
              <a:r>
                <a:rPr lang="en-US" dirty="0" smtClean="0"/>
                <a:t>mallest subset (</a:t>
              </a:r>
              <a:r>
                <a:rPr lang="en-US" i="1" dirty="0" smtClean="0"/>
                <a:t>n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cxnSp>
          <p:nvCxnSpPr>
            <p:cNvPr id="95" name="Straight Connector 94"/>
            <p:cNvCxnSpPr/>
            <p:nvPr/>
          </p:nvCxnSpPr>
          <p:spPr>
            <a:xfrm>
              <a:off x="2259406" y="5050818"/>
              <a:ext cx="21716" cy="8020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2281122" y="640348"/>
            <a:ext cx="4205063" cy="3525203"/>
            <a:chOff x="5498047" y="928647"/>
            <a:chExt cx="4205063" cy="3525203"/>
          </a:xfrm>
        </p:grpSpPr>
        <p:grpSp>
          <p:nvGrpSpPr>
            <p:cNvPr id="8" name="Group 7"/>
            <p:cNvGrpSpPr/>
            <p:nvPr/>
          </p:nvGrpSpPr>
          <p:grpSpPr>
            <a:xfrm>
              <a:off x="6877524" y="928647"/>
              <a:ext cx="2781837" cy="528034"/>
              <a:chOff x="1519707" y="1622738"/>
              <a:chExt cx="2781837" cy="528034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1519707" y="1725770"/>
                <a:ext cx="2691685" cy="32197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Rectangle 3"/>
              <p:cNvSpPr/>
              <p:nvPr/>
            </p:nvSpPr>
            <p:spPr>
              <a:xfrm>
                <a:off x="3271234" y="1622738"/>
                <a:ext cx="1030310" cy="5280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3271234" y="1725770"/>
                <a:ext cx="94015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3271234" y="2039962"/>
                <a:ext cx="94015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8"/>
            <p:cNvGrpSpPr/>
            <p:nvPr/>
          </p:nvGrpSpPr>
          <p:grpSpPr>
            <a:xfrm>
              <a:off x="6877524" y="1456681"/>
              <a:ext cx="2781837" cy="528034"/>
              <a:chOff x="1519707" y="1622738"/>
              <a:chExt cx="2781837" cy="528034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1519707" y="1725770"/>
                <a:ext cx="2691685" cy="32197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271234" y="1622738"/>
                <a:ext cx="1030310" cy="5280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>
                <a:off x="3271234" y="1725770"/>
                <a:ext cx="94015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3271234" y="2052841"/>
                <a:ext cx="94015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/>
            <p:cNvGrpSpPr/>
            <p:nvPr/>
          </p:nvGrpSpPr>
          <p:grpSpPr>
            <a:xfrm>
              <a:off x="6877524" y="2648990"/>
              <a:ext cx="2781837" cy="528034"/>
              <a:chOff x="1519707" y="1622738"/>
              <a:chExt cx="2781837" cy="52803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519707" y="1725770"/>
                <a:ext cx="2691685" cy="32197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271234" y="1622738"/>
                <a:ext cx="1030310" cy="5280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3271234" y="1725770"/>
                <a:ext cx="94015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3271234" y="2046133"/>
                <a:ext cx="94015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" name="Group 18"/>
            <p:cNvGrpSpPr/>
            <p:nvPr/>
          </p:nvGrpSpPr>
          <p:grpSpPr>
            <a:xfrm>
              <a:off x="6897465" y="3199092"/>
              <a:ext cx="2781837" cy="528034"/>
              <a:chOff x="1519707" y="1622738"/>
              <a:chExt cx="2781837" cy="528034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1519707" y="1725770"/>
                <a:ext cx="2691685" cy="32197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271234" y="1622738"/>
                <a:ext cx="1030310" cy="5280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3271234" y="1725770"/>
                <a:ext cx="94015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3271234" y="2046133"/>
                <a:ext cx="94015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Left Brace 25"/>
            <p:cNvSpPr/>
            <p:nvPr/>
          </p:nvSpPr>
          <p:spPr>
            <a:xfrm>
              <a:off x="6404301" y="936296"/>
              <a:ext cx="321264" cy="139424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Left Brace 26"/>
            <p:cNvSpPr/>
            <p:nvPr/>
          </p:nvSpPr>
          <p:spPr>
            <a:xfrm>
              <a:off x="6404300" y="2739616"/>
              <a:ext cx="321263" cy="1423694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518474" y="1177054"/>
              <a:ext cx="10473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Cancer samples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498047" y="3073071"/>
              <a:ext cx="104731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Null samples</a:t>
              </a:r>
              <a:endParaRPr lang="en-US" dirty="0"/>
            </a:p>
          </p:txBody>
        </p:sp>
        <p:sp>
          <p:nvSpPr>
            <p:cNvPr id="31" name="Triangle 30"/>
            <p:cNvSpPr/>
            <p:nvPr/>
          </p:nvSpPr>
          <p:spPr>
            <a:xfrm flipH="1">
              <a:off x="8001896" y="2790501"/>
              <a:ext cx="199440" cy="258157"/>
            </a:xfrm>
            <a:prstGeom prst="triangle">
              <a:avLst/>
            </a:prstGeom>
            <a:solidFill>
              <a:srgbClr val="00A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6947011" y="1083602"/>
              <a:ext cx="213220" cy="230833"/>
            </a:xfrm>
            <a:prstGeom prst="ellipse">
              <a:avLst/>
            </a:prstGeom>
            <a:solidFill>
              <a:srgbClr val="00AE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6947011" y="1596518"/>
              <a:ext cx="213220" cy="230833"/>
            </a:xfrm>
            <a:prstGeom prst="ellipse">
              <a:avLst/>
            </a:prstGeom>
            <a:solidFill>
              <a:srgbClr val="00AE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riangle 33"/>
            <p:cNvSpPr/>
            <p:nvPr/>
          </p:nvSpPr>
          <p:spPr>
            <a:xfrm flipH="1">
              <a:off x="7991786" y="3329472"/>
              <a:ext cx="199440" cy="258157"/>
            </a:xfrm>
            <a:prstGeom prst="triangle">
              <a:avLst/>
            </a:prstGeom>
            <a:solidFill>
              <a:srgbClr val="00A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8317311" y="1088658"/>
              <a:ext cx="213220" cy="230833"/>
            </a:xfrm>
            <a:prstGeom prst="ellipse">
              <a:avLst/>
            </a:prstGeom>
            <a:solidFill>
              <a:srgbClr val="8F96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riangle 37"/>
            <p:cNvSpPr/>
            <p:nvPr/>
          </p:nvSpPr>
          <p:spPr>
            <a:xfrm flipH="1">
              <a:off x="7432376" y="3329472"/>
              <a:ext cx="199440" cy="258157"/>
            </a:xfrm>
            <a:prstGeom prst="triangle">
              <a:avLst/>
            </a:prstGeom>
            <a:solidFill>
              <a:srgbClr val="DE65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9126047" y="1605020"/>
              <a:ext cx="213220" cy="230833"/>
            </a:xfrm>
            <a:prstGeom prst="ellipse">
              <a:avLst/>
            </a:prstGeom>
            <a:solidFill>
              <a:srgbClr val="FF2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9118180" y="2811725"/>
              <a:ext cx="213220" cy="230833"/>
            </a:xfrm>
            <a:prstGeom prst="ellipse">
              <a:avLst/>
            </a:prstGeom>
            <a:solidFill>
              <a:srgbClr val="FF2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194384" y="2277637"/>
              <a:ext cx="4789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r-IN" dirty="0" smtClean="0"/>
                <a:t>…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194384" y="4084518"/>
              <a:ext cx="4789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mr-IN" dirty="0" smtClean="0"/>
                <a:t>…</a:t>
              </a:r>
              <a:r>
                <a:rPr lang="en-US" dirty="0" smtClean="0"/>
                <a:t> </a:t>
              </a:r>
              <a:endParaRPr lang="en-US" dirty="0"/>
            </a:p>
          </p:txBody>
        </p:sp>
        <p:grpSp>
          <p:nvGrpSpPr>
            <p:cNvPr id="75" name="Group 74"/>
            <p:cNvGrpSpPr/>
            <p:nvPr/>
          </p:nvGrpSpPr>
          <p:grpSpPr>
            <a:xfrm>
              <a:off x="6877524" y="1951368"/>
              <a:ext cx="2781837" cy="528034"/>
              <a:chOff x="1519707" y="1622738"/>
              <a:chExt cx="2781837" cy="528034"/>
            </a:xfrm>
          </p:grpSpPr>
          <p:sp>
            <p:nvSpPr>
              <p:cNvPr id="77" name="Rectangle 76"/>
              <p:cNvSpPr/>
              <p:nvPr/>
            </p:nvSpPr>
            <p:spPr>
              <a:xfrm>
                <a:off x="1519707" y="1725770"/>
                <a:ext cx="2691685" cy="32197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/>
              <p:cNvSpPr/>
              <p:nvPr/>
            </p:nvSpPr>
            <p:spPr>
              <a:xfrm>
                <a:off x="3271234" y="1622738"/>
                <a:ext cx="1030310" cy="5280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2" name="Straight Connector 81"/>
              <p:cNvCxnSpPr/>
              <p:nvPr/>
            </p:nvCxnSpPr>
            <p:spPr>
              <a:xfrm>
                <a:off x="3271234" y="1725770"/>
                <a:ext cx="94015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3271234" y="2038553"/>
                <a:ext cx="94015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Oval 83"/>
            <p:cNvSpPr/>
            <p:nvPr/>
          </p:nvSpPr>
          <p:spPr>
            <a:xfrm>
              <a:off x="6947011" y="2091205"/>
              <a:ext cx="213220" cy="230833"/>
            </a:xfrm>
            <a:prstGeom prst="ellipse">
              <a:avLst/>
            </a:prstGeom>
            <a:solidFill>
              <a:srgbClr val="00AE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6" name="Group 85"/>
            <p:cNvGrpSpPr/>
            <p:nvPr/>
          </p:nvGrpSpPr>
          <p:grpSpPr>
            <a:xfrm>
              <a:off x="6921273" y="3737258"/>
              <a:ext cx="2781837" cy="528034"/>
              <a:chOff x="1519707" y="1622738"/>
              <a:chExt cx="2781837" cy="528034"/>
            </a:xfrm>
          </p:grpSpPr>
          <p:sp>
            <p:nvSpPr>
              <p:cNvPr id="87" name="Rectangle 86"/>
              <p:cNvSpPr/>
              <p:nvPr/>
            </p:nvSpPr>
            <p:spPr>
              <a:xfrm>
                <a:off x="1519707" y="1725770"/>
                <a:ext cx="2691685" cy="32197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3271234" y="1622738"/>
                <a:ext cx="1030310" cy="5280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9" name="Straight Connector 88"/>
              <p:cNvCxnSpPr/>
              <p:nvPr/>
            </p:nvCxnSpPr>
            <p:spPr>
              <a:xfrm>
                <a:off x="3271234" y="1725770"/>
                <a:ext cx="94015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271234" y="2046133"/>
                <a:ext cx="940158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1" name="Triangle 90"/>
            <p:cNvSpPr/>
            <p:nvPr/>
          </p:nvSpPr>
          <p:spPr>
            <a:xfrm flipH="1">
              <a:off x="7987018" y="3867638"/>
              <a:ext cx="199440" cy="258157"/>
            </a:xfrm>
            <a:prstGeom prst="triangle">
              <a:avLst/>
            </a:prstGeom>
            <a:solidFill>
              <a:srgbClr val="00AF4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8315419" y="2106358"/>
              <a:ext cx="213220" cy="230833"/>
            </a:xfrm>
            <a:prstGeom prst="ellipse">
              <a:avLst/>
            </a:prstGeom>
            <a:solidFill>
              <a:srgbClr val="8F96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Triangle 92"/>
            <p:cNvSpPr/>
            <p:nvPr/>
          </p:nvSpPr>
          <p:spPr>
            <a:xfrm flipH="1">
              <a:off x="7432376" y="3852465"/>
              <a:ext cx="199440" cy="258157"/>
            </a:xfrm>
            <a:prstGeom prst="triangle">
              <a:avLst/>
            </a:prstGeom>
            <a:solidFill>
              <a:srgbClr val="DE652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6961923" y="476551"/>
            <a:ext cx="1082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559164" y="1755384"/>
            <a:ext cx="34577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μ</a:t>
            </a:r>
            <a:r>
              <a:rPr lang="en-US" sz="3200" b="1" dirty="0" smtClean="0"/>
              <a:t> +     Z    u</a:t>
            </a:r>
            <a:r>
              <a:rPr lang="en-US" sz="3200" dirty="0" smtClean="0"/>
              <a:t> </a:t>
            </a:r>
            <a:r>
              <a:rPr lang="en-US" sz="3200" dirty="0" smtClean="0"/>
              <a:t>+ </a:t>
            </a:r>
            <a:r>
              <a:rPr lang="en-US" sz="3200" b="1" dirty="0" smtClean="0"/>
              <a:t>e</a:t>
            </a:r>
            <a:r>
              <a:rPr lang="en-US" sz="3200" dirty="0" smtClean="0"/>
              <a:t> = </a:t>
            </a:r>
            <a:r>
              <a:rPr lang="en-US" sz="3200" b="1" dirty="0" smtClean="0"/>
              <a:t>y</a:t>
            </a:r>
            <a:endParaRPr lang="en-US" sz="3200" b="1" dirty="0"/>
          </a:p>
        </p:txBody>
      </p:sp>
      <p:sp>
        <p:nvSpPr>
          <p:cNvPr id="99" name="Left Brace 98"/>
          <p:cNvSpPr/>
          <p:nvPr/>
        </p:nvSpPr>
        <p:spPr>
          <a:xfrm flipH="1">
            <a:off x="6531354" y="731550"/>
            <a:ext cx="353807" cy="31408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8275713" y="2520875"/>
            <a:ext cx="842962" cy="88287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235349" y="2523094"/>
            <a:ext cx="167645" cy="88287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9778602" y="2527721"/>
            <a:ext cx="167645" cy="88287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10371612" y="2508469"/>
            <a:ext cx="167645" cy="88287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/>
          <p:cNvSpPr txBox="1"/>
          <p:nvPr/>
        </p:nvSpPr>
        <p:spPr>
          <a:xfrm>
            <a:off x="9398623" y="2652656"/>
            <a:ext cx="346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+</a:t>
            </a:r>
            <a:endParaRPr lang="en-US" sz="3200" b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10016458" y="2669922"/>
            <a:ext cx="346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=</a:t>
            </a:r>
            <a:endParaRPr lang="en-US" sz="3200" b="1" dirty="0"/>
          </a:p>
        </p:txBody>
      </p:sp>
      <p:cxnSp>
        <p:nvCxnSpPr>
          <p:cNvPr id="49" name="Straight Arrow Connector 48"/>
          <p:cNvCxnSpPr>
            <a:stCxn id="99" idx="1"/>
          </p:cNvCxnSpPr>
          <p:nvPr/>
        </p:nvCxnSpPr>
        <p:spPr>
          <a:xfrm>
            <a:off x="6885161" y="2301952"/>
            <a:ext cx="1812033" cy="660357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Picture 60"/>
          <p:cNvPicPr>
            <a:picLocks noChangeAspect="1"/>
          </p:cNvPicPr>
          <p:nvPr/>
        </p:nvPicPr>
        <p:blipFill rotWithShape="1">
          <a:blip r:embed="rId3"/>
          <a:srcRect l="14952" t="9858" r="16202" b="17692"/>
          <a:stretch/>
        </p:blipFill>
        <p:spPr>
          <a:xfrm>
            <a:off x="7876956" y="559304"/>
            <a:ext cx="1834425" cy="1060780"/>
          </a:xfrm>
          <a:prstGeom prst="rect">
            <a:avLst/>
          </a:prstGeom>
        </p:spPr>
      </p:pic>
      <p:cxnSp>
        <p:nvCxnSpPr>
          <p:cNvPr id="113" name="Straight Arrow Connector 112"/>
          <p:cNvCxnSpPr/>
          <p:nvPr/>
        </p:nvCxnSpPr>
        <p:spPr>
          <a:xfrm>
            <a:off x="9051001" y="1535086"/>
            <a:ext cx="268170" cy="1249000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9785355" y="963941"/>
                <a:ext cx="2568500" cy="405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i="0" smtClean="0">
                          <a:latin typeface="Cambria Math" charset="0"/>
                        </a:rPr>
                        <m:t>u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∼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𝑁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1" i="1" smtClean="0">
                          <a:latin typeface="Cambria Math" charset="0"/>
                        </a:rPr>
                        <m:t>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sz="2000" b="1" i="0" smtClean="0">
                          <a:latin typeface="Cambria Math" charset="0"/>
                        </a:rPr>
                        <m:t>I</m:t>
                      </m:r>
                      <m:sSubSup>
                        <m:sSubSupPr>
                          <m:ctrlPr>
                            <a:rPr lang="en-US" sz="2000" i="1" dirty="0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000" i="1" dirty="0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a:rPr lang="en-US" sz="2000" i="1" dirty="0">
                              <a:latin typeface="Cambria Math" charset="0"/>
                            </a:rPr>
                            <m:t>𝐴</m:t>
                          </m:r>
                        </m:sub>
                        <m:sup>
                          <m:r>
                            <a:rPr lang="en-US" sz="2000" i="1" dirty="0">
                              <a:latin typeface="Cambria Math" charset="0"/>
                            </a:rPr>
                            <m:t>2</m:t>
                          </m:r>
                        </m:sup>
                      </m:sSubSup>
                      <m:r>
                        <a:rPr lang="en-US" sz="2000" b="0" i="1" dirty="0" smtClean="0">
                          <a:latin typeface="Cambria Math" charset="0"/>
                        </a:rPr>
                        <m:t>/</m:t>
                      </m:r>
                      <m:sSub>
                        <m:sSubPr>
                          <m:ctrlPr>
                            <a:rPr lang="en-US" sz="2000" b="0" i="1" dirty="0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latin typeface="Cambria Math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charset="0"/>
                            </a:rPr>
                            <m:t>𝑠𝑛𝑣</m:t>
                          </m:r>
                        </m:sub>
                      </m:sSub>
                      <m:r>
                        <a:rPr lang="en-US" sz="2000" b="0" i="1" dirty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5355" y="963941"/>
                <a:ext cx="2568500" cy="405945"/>
              </a:xfrm>
              <a:prstGeom prst="rect">
                <a:avLst/>
              </a:prstGeom>
              <a:blipFill rotWithShape="0">
                <a:blip r:embed="rId4"/>
                <a:stretch>
                  <a:fillRect b="-14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7470342" y="1008315"/>
            <a:ext cx="303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0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8623627" y="3703837"/>
                <a:ext cx="2568500" cy="4097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i="0" smtClean="0">
                          <a:latin typeface="Cambria Math" charset="0"/>
                        </a:rPr>
                        <m:t>e</m:t>
                      </m:r>
                      <m:r>
                        <a:rPr lang="en-US" sz="2000" b="0" i="1" smtClean="0">
                          <a:latin typeface="Cambria Math" charset="0"/>
                        </a:rPr>
                        <m:t>∼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𝑁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</m:t>
                      </m:r>
                      <m:r>
                        <a:rPr lang="en-US" sz="2000" b="1" i="1" smtClean="0">
                          <a:latin typeface="Cambria Math" charset="0"/>
                        </a:rPr>
                        <m:t>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sz="2000" b="1" i="0" smtClean="0">
                          <a:latin typeface="Cambria Math" charset="0"/>
                        </a:rPr>
                        <m:t>I</m:t>
                      </m:r>
                      <m:sSubSup>
                        <m:sSubSupPr>
                          <m:ctrlPr>
                            <a:rPr lang="en-US" sz="2000" i="1" dirty="0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000" i="1" dirty="0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en-US" sz="2000" b="0" i="0" dirty="0" smtClean="0">
                              <a:latin typeface="Cambria Math" charset="0"/>
                            </a:rPr>
                            <m:t>e</m:t>
                          </m:r>
                        </m:sub>
                        <m:sup>
                          <m:r>
                            <a:rPr lang="en-US" sz="2000" i="1" dirty="0">
                              <a:latin typeface="Cambria Math" charset="0"/>
                            </a:rPr>
                            <m:t>2</m:t>
                          </m:r>
                        </m:sup>
                      </m:sSubSup>
                      <m:r>
                        <a:rPr lang="en-US" sz="2000" b="0" i="1" dirty="0" smtClean="0"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3627" y="3703837"/>
                <a:ext cx="2568500" cy="409728"/>
              </a:xfrm>
              <a:prstGeom prst="rect">
                <a:avLst/>
              </a:prstGeom>
              <a:blipFill rotWithShape="0">
                <a:blip r:embed="rId5"/>
                <a:stretch>
                  <a:fillRect b="-14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5" name="Straight Arrow Connector 114"/>
          <p:cNvCxnSpPr/>
          <p:nvPr/>
        </p:nvCxnSpPr>
        <p:spPr>
          <a:xfrm flipV="1">
            <a:off x="9858963" y="3254697"/>
            <a:ext cx="3461" cy="458753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11288671" y="1777459"/>
            <a:ext cx="90332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</a:p>
          <a:p>
            <a:r>
              <a:rPr lang="en-US" sz="1600" dirty="0" smtClean="0"/>
              <a:t>1</a:t>
            </a:r>
          </a:p>
          <a:p>
            <a:r>
              <a:rPr lang="en-US" sz="1600" dirty="0" smtClean="0"/>
              <a:t>1</a:t>
            </a:r>
          </a:p>
          <a:p>
            <a:r>
              <a:rPr lang="mr-IN" sz="1600" dirty="0" smtClean="0"/>
              <a:t>…</a:t>
            </a:r>
            <a:endParaRPr lang="en-US" sz="1600" dirty="0" smtClean="0"/>
          </a:p>
          <a:p>
            <a:r>
              <a:rPr lang="en-US" sz="1600" dirty="0" smtClean="0"/>
              <a:t>0</a:t>
            </a:r>
          </a:p>
          <a:p>
            <a:r>
              <a:rPr lang="en-US" sz="1600" dirty="0" smtClean="0"/>
              <a:t>0</a:t>
            </a:r>
          </a:p>
          <a:p>
            <a:r>
              <a:rPr lang="en-US" sz="1600" dirty="0" smtClean="0"/>
              <a:t>0</a:t>
            </a:r>
          </a:p>
          <a:p>
            <a:r>
              <a:rPr lang="mr-IN" sz="1600" dirty="0" smtClean="0"/>
              <a:t>…</a:t>
            </a:r>
            <a:endParaRPr lang="en-US" sz="1600" dirty="0"/>
          </a:p>
        </p:txBody>
      </p:sp>
      <p:sp>
        <p:nvSpPr>
          <p:cNvPr id="118" name="Left Brace 117"/>
          <p:cNvSpPr/>
          <p:nvPr/>
        </p:nvSpPr>
        <p:spPr>
          <a:xfrm>
            <a:off x="10980479" y="1855171"/>
            <a:ext cx="292544" cy="19410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9" name="Straight Arrow Connector 118"/>
          <p:cNvCxnSpPr/>
          <p:nvPr/>
        </p:nvCxnSpPr>
        <p:spPr>
          <a:xfrm flipH="1" flipV="1">
            <a:off x="10416505" y="2823977"/>
            <a:ext cx="578262" cy="171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 rot="16200000">
            <a:off x="6621193" y="968932"/>
            <a:ext cx="1509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SNV effect sizes</a:t>
            </a:r>
            <a:endParaRPr lang="en-US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9668405" y="983715"/>
            <a:ext cx="478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r-IN" dirty="0" smtClean="0"/>
              <a:t>…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9346151" y="4100205"/>
            <a:ext cx="11234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(residuals)</a:t>
            </a:r>
            <a:endParaRPr lang="en-US" sz="1600" dirty="0"/>
          </a:p>
        </p:txBody>
      </p:sp>
      <p:sp>
        <p:nvSpPr>
          <p:cNvPr id="105" name="TextBox 104"/>
          <p:cNvSpPr txBox="1"/>
          <p:nvPr/>
        </p:nvSpPr>
        <p:spPr>
          <a:xfrm>
            <a:off x="10785339" y="4096310"/>
            <a:ext cx="13050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smtClean="0"/>
              <a:t>(phenotypes)</a:t>
            </a:r>
            <a:endParaRPr lang="en-US" sz="1600" dirty="0"/>
          </a:p>
        </p:txBody>
      </p:sp>
      <p:cxnSp>
        <p:nvCxnSpPr>
          <p:cNvPr id="106" name="Straight Arrow Connector 105"/>
          <p:cNvCxnSpPr/>
          <p:nvPr/>
        </p:nvCxnSpPr>
        <p:spPr>
          <a:xfrm flipV="1">
            <a:off x="7790763" y="898418"/>
            <a:ext cx="1730" cy="587428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/>
              <p:cNvSpPr txBox="1"/>
              <p:nvPr/>
            </p:nvSpPr>
            <p:spPr>
              <a:xfrm>
                <a:off x="7297449" y="551306"/>
                <a:ext cx="1047310" cy="405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000" i="1" dirty="0" smtClean="0">
                              <a:latin typeface="Cambria Math" charset="0"/>
                            </a:rPr>
                          </m:ctrlPr>
                        </m:sSubSupPr>
                        <m:e>
                          <m:r>
                            <a:rPr lang="en-US" sz="2000" b="0" i="1" dirty="0" smtClean="0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a:rPr lang="en-US" sz="2000" b="0" i="1" dirty="0" smtClean="0">
                              <a:latin typeface="Cambria Math" charset="0"/>
                            </a:rPr>
                            <m:t>𝐴</m:t>
                          </m:r>
                        </m:sub>
                        <m:sup>
                          <m:r>
                            <a:rPr lang="en-US" sz="2000" b="0" i="1" dirty="0" smtClean="0">
                              <a:latin typeface="Cambria Math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07" name="TextBox 10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7449" y="551306"/>
                <a:ext cx="1047310" cy="405945"/>
              </a:xfrm>
              <a:prstGeom prst="rect">
                <a:avLst/>
              </a:prstGeom>
              <a:blipFill rotWithShape="0">
                <a:blip r:embed="rId6"/>
                <a:stretch>
                  <a:fillRect b="-1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B88B2-86D8-0A4A-ACAA-5555C7F13343}" type="slidenum">
              <a:rPr lang="en-US" smtClean="0"/>
              <a:t>1</a:t>
            </a:fld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4257663" y="-21037"/>
            <a:ext cx="321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Methods schematic</a:t>
            </a:r>
            <a:endParaRPr lang="en-US" sz="2800" dirty="0"/>
          </a:p>
        </p:txBody>
      </p:sp>
      <p:sp>
        <p:nvSpPr>
          <p:cNvPr id="110" name="Oval 109"/>
          <p:cNvSpPr/>
          <p:nvPr/>
        </p:nvSpPr>
        <p:spPr>
          <a:xfrm>
            <a:off x="3765534" y="3052722"/>
            <a:ext cx="213220" cy="230833"/>
          </a:xfrm>
          <a:prstGeom prst="ellipse">
            <a:avLst/>
          </a:prstGeom>
          <a:solidFill>
            <a:srgbClr val="00A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riangle 110"/>
          <p:cNvSpPr/>
          <p:nvPr/>
        </p:nvSpPr>
        <p:spPr>
          <a:xfrm flipH="1">
            <a:off x="4761523" y="1311695"/>
            <a:ext cx="196147" cy="238139"/>
          </a:xfrm>
          <a:prstGeom prst="triangle">
            <a:avLst/>
          </a:prstGeom>
          <a:solidFill>
            <a:srgbClr val="00AF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Triangle 115"/>
          <p:cNvSpPr/>
          <p:nvPr/>
        </p:nvSpPr>
        <p:spPr>
          <a:xfrm flipH="1">
            <a:off x="4220369" y="1807228"/>
            <a:ext cx="199440" cy="258157"/>
          </a:xfrm>
          <a:prstGeom prst="triangle">
            <a:avLst/>
          </a:prstGeom>
          <a:solidFill>
            <a:srgbClr val="DE652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/>
          <p:cNvSpPr/>
          <p:nvPr/>
        </p:nvSpPr>
        <p:spPr>
          <a:xfrm>
            <a:off x="7674775" y="2517882"/>
            <a:ext cx="167645" cy="882871"/>
          </a:xfrm>
          <a:prstGeom prst="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TextBox 120"/>
          <p:cNvSpPr txBox="1"/>
          <p:nvPr/>
        </p:nvSpPr>
        <p:spPr>
          <a:xfrm>
            <a:off x="7854615" y="2674293"/>
            <a:ext cx="346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+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4852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70</Words>
  <Application>Microsoft Macintosh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Cambria Math</vt:lpstr>
      <vt:lpstr>Mangal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58</cp:revision>
  <dcterms:created xsi:type="dcterms:W3CDTF">2017-06-14T18:22:18Z</dcterms:created>
  <dcterms:modified xsi:type="dcterms:W3CDTF">2017-06-30T19:02:01Z</dcterms:modified>
</cp:coreProperties>
</file>