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7"/>
  </p:notesMasterIdLst>
  <p:sldIdLst>
    <p:sldId id="264" r:id="rId2"/>
    <p:sldId id="273" r:id="rId3"/>
    <p:sldId id="274" r:id="rId4"/>
    <p:sldId id="275" r:id="rId5"/>
    <p:sldId id="278" r:id="rId6"/>
    <p:sldId id="280" r:id="rId7"/>
    <p:sldId id="265" r:id="rId8"/>
    <p:sldId id="281" r:id="rId9"/>
    <p:sldId id="277" r:id="rId10"/>
    <p:sldId id="288" r:id="rId11"/>
    <p:sldId id="263" r:id="rId12"/>
    <p:sldId id="279" r:id="rId13"/>
    <p:sldId id="282" r:id="rId14"/>
    <p:sldId id="283" r:id="rId15"/>
    <p:sldId id="284" r:id="rId16"/>
    <p:sldId id="285" r:id="rId17"/>
    <p:sldId id="286" r:id="rId18"/>
    <p:sldId id="287" r:id="rId19"/>
    <p:sldId id="291" r:id="rId20"/>
    <p:sldId id="289" r:id="rId21"/>
    <p:sldId id="272" r:id="rId22"/>
    <p:sldId id="292" r:id="rId23"/>
    <p:sldId id="290" r:id="rId24"/>
    <p:sldId id="271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/>
    <p:restoredTop sz="94662"/>
  </p:normalViewPr>
  <p:slideViewPr>
    <p:cSldViewPr snapToGrid="0" snapToObjects="1">
      <p:cViewPr>
        <p:scale>
          <a:sx n="90" d="100"/>
          <a:sy n="90" d="100"/>
        </p:scale>
        <p:origin x="8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7DD6-5294-0B4C-AEB7-D8FC1759A27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texp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54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8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53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17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1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neurons</a:t>
            </a:r>
            <a:r>
              <a:rPr lang="en-US" baseline="0" dirty="0" smtClean="0"/>
              <a:t> and inter-neurons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0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6880F-A731-7A40-896E-FF0316308BD3}" type="datetime1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B8A4-3E32-0744-BCBF-5D4CC1329349}" type="datetime1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63CB5-C14B-6F4E-9D38-C746E425F064}" type="datetime1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6FDB-86D7-F34C-8B84-9C06546F67DE}" type="datetime1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5799-9FA3-B641-AF0C-0D3EC06D968C}" type="datetime1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6565-11DF-E442-8999-C83A6EE30CD4}" type="datetime1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E7FA-A635-1344-B0BB-47F7A960DD06}" type="datetime1">
              <a:rPr lang="en-US" smtClean="0"/>
              <a:t>6/29/17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808E-12A9-D04C-9FE2-965506D04B6A}" type="datetime1">
              <a:rPr lang="en-US" smtClean="0"/>
              <a:t>6/29/17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7CDE-831A-CC4B-850E-3F8F6879DD76}" type="datetime1">
              <a:rPr lang="en-US" smtClean="0"/>
              <a:t>6/29/17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1F2D-806F-A849-9752-C0FFFC9D1B43}" type="datetime1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C445-EF73-BA46-A3AB-B17A65D69320}" type="datetime1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B5AC4-C9A0-E343-BF6B-BA215F15EDB9}" type="datetime1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emf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811338"/>
            <a:ext cx="10377488" cy="17907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/>
              <a:t>PsychENCODE</a:t>
            </a:r>
            <a:r>
              <a:rPr lang="en-US" sz="5300" dirty="0" smtClean="0"/>
              <a:t> Capstone 4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i="1" dirty="0"/>
              <a:t>Integrative analysis </a:t>
            </a:r>
            <a:r>
              <a:rPr lang="en-US" sz="3100" i="1" dirty="0" smtClean="0"/>
              <a:t>with </a:t>
            </a:r>
            <a:r>
              <a:rPr lang="en-US" sz="3100" i="1" dirty="0" err="1"/>
              <a:t>CommonMind</a:t>
            </a:r>
            <a:r>
              <a:rPr lang="en-US" sz="3100" i="1" dirty="0"/>
              <a:t>, ENCODE, </a:t>
            </a:r>
            <a:r>
              <a:rPr lang="en-US" sz="3100" i="1" dirty="0" err="1"/>
              <a:t>GTEx</a:t>
            </a:r>
            <a:r>
              <a:rPr lang="en-US" sz="3100" i="1" dirty="0"/>
              <a:t>, and </a:t>
            </a:r>
            <a:r>
              <a:rPr lang="en-US" sz="3100" i="1" dirty="0" smtClean="0"/>
              <a:t>Roadmap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694" y="4344988"/>
            <a:ext cx="9144000" cy="1655762"/>
          </a:xfrm>
        </p:spPr>
        <p:txBody>
          <a:bodyPr/>
          <a:lstStyle/>
          <a:p>
            <a:r>
              <a:rPr lang="en-US" dirty="0"/>
              <a:t>Capstone </a:t>
            </a:r>
            <a:r>
              <a:rPr lang="en-US" dirty="0" smtClean="0"/>
              <a:t>4 group</a:t>
            </a:r>
          </a:p>
          <a:p>
            <a:r>
              <a:rPr lang="en-US" dirty="0" smtClean="0"/>
              <a:t>06/23/2017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models relating regulatory variation to gene output in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impor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ant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39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72" y="18501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PCA for different tissues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14" y="1377950"/>
            <a:ext cx="6413500" cy="5016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445" y="-11558"/>
            <a:ext cx="8229600" cy="758757"/>
          </a:xfrm>
        </p:spPr>
        <p:txBody>
          <a:bodyPr/>
          <a:lstStyle/>
          <a:p>
            <a:r>
              <a:rPr lang="en-US" dirty="0" smtClean="0"/>
              <a:t>TSNE: Brain </a:t>
            </a:r>
            <a:r>
              <a:rPr lang="en-US" dirty="0"/>
              <a:t>vs. other tissues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08" y="3689258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19900" y="1286513"/>
            <a:ext cx="111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06946" y="1771534"/>
            <a:ext cx="4515645" cy="4200669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27825" y="4167270"/>
            <a:ext cx="168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GTEx+some</a:t>
            </a:r>
            <a:r>
              <a:rPr lang="en-US" dirty="0"/>
              <a:t> 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35478" y="732911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285922" y="732911"/>
            <a:ext cx="65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47850"/>
            <a:ext cx="11734800" cy="4351338"/>
          </a:xfrm>
        </p:spPr>
        <p:txBody>
          <a:bodyPr/>
          <a:lstStyle/>
          <a:p>
            <a:r>
              <a:rPr lang="en-US" dirty="0" smtClean="0"/>
              <a:t>We create a reference expression panel by:</a:t>
            </a:r>
          </a:p>
          <a:p>
            <a:pPr lvl="1"/>
            <a:r>
              <a:rPr lang="en-US" dirty="0" smtClean="0"/>
              <a:t>Selecting genes with </a:t>
            </a:r>
            <a:r>
              <a:rPr lang="en-US" dirty="0" err="1" smtClean="0"/>
              <a:t>enrriched</a:t>
            </a:r>
            <a:r>
              <a:rPr lang="en-US" dirty="0" smtClean="0"/>
              <a:t> tissue expression (1,400 genes)</a:t>
            </a:r>
          </a:p>
          <a:p>
            <a:pPr lvl="1"/>
            <a:r>
              <a:rPr lang="en-US" dirty="0" smtClean="0"/>
              <a:t>Calculating the median expression of all reference genes for all reference tissues</a:t>
            </a:r>
          </a:p>
          <a:p>
            <a:pPr lvl="1"/>
            <a:endParaRPr lang="en-US" dirty="0"/>
          </a:p>
          <a:p>
            <a:r>
              <a:rPr lang="en-US" dirty="0" smtClean="0"/>
              <a:t>For each RNA-seq sample, we project the gene expression values to the reference panel</a:t>
            </a:r>
          </a:p>
          <a:p>
            <a:endParaRPr lang="en-US" dirty="0"/>
          </a:p>
          <a:p>
            <a:r>
              <a:rPr lang="en-US" dirty="0" smtClean="0"/>
              <a:t>Finally we perform a PCA analysis using the projected values to cluster samples in a two dimensional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38200" y="1647661"/>
            <a:ext cx="4354055" cy="4782230"/>
            <a:chOff x="427495" y="1647661"/>
            <a:chExt cx="4354055" cy="4782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31111" r="60151" b="10556"/>
            <a:stretch/>
          </p:blipFill>
          <p:spPr>
            <a:xfrm>
              <a:off x="427495" y="2133600"/>
              <a:ext cx="4354055" cy="40005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48013" y="1647661"/>
              <a:ext cx="2513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Reference Panel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488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97475" y="3949184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Reference Genes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7946" y="1649740"/>
            <a:ext cx="4362447" cy="4780151"/>
            <a:chOff x="7124703" y="1649740"/>
            <a:chExt cx="4362447" cy="47801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2514" t="31111" r="1047" b="10556"/>
            <a:stretch/>
          </p:blipFill>
          <p:spPr>
            <a:xfrm>
              <a:off x="7505700" y="2133600"/>
              <a:ext cx="3981450" cy="4000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63917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6822283" y="3943350"/>
              <a:ext cx="985837" cy="38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Samples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93814" y="1649740"/>
              <a:ext cx="2709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Projection Matrix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4359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359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358867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499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Transcriptome diversity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3569"/>
            <a:ext cx="5875401" cy="4112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01" y="2195080"/>
            <a:ext cx="594360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410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ircle"/>
          <p:cNvSpPr/>
          <p:nvPr/>
        </p:nvSpPr>
        <p:spPr>
          <a:xfrm>
            <a:off x="4633129" y="2653975"/>
            <a:ext cx="1957764" cy="1957765"/>
          </a:xfrm>
          <a:prstGeom prst="ellipse">
            <a:avLst/>
          </a:prstGeom>
          <a:solidFill>
            <a:srgbClr val="70BF41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9" name="Circle"/>
          <p:cNvSpPr/>
          <p:nvPr/>
        </p:nvSpPr>
        <p:spPr>
          <a:xfrm>
            <a:off x="5436801" y="2653975"/>
            <a:ext cx="1957764" cy="1957765"/>
          </a:xfrm>
          <a:prstGeom prst="ellipse">
            <a:avLst/>
          </a:prstGeom>
          <a:solidFill>
            <a:srgbClr val="F5D328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0" name="55"/>
          <p:cNvSpPr txBox="1"/>
          <p:nvPr/>
        </p:nvSpPr>
        <p:spPr>
          <a:xfrm>
            <a:off x="6741474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55</a:t>
            </a:r>
          </a:p>
        </p:txBody>
      </p:sp>
      <p:sp>
        <p:nvSpPr>
          <p:cNvPr id="131" name="15"/>
          <p:cNvSpPr txBox="1"/>
          <p:nvPr/>
        </p:nvSpPr>
        <p:spPr>
          <a:xfrm>
            <a:off x="4848380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15</a:t>
            </a:r>
          </a:p>
        </p:txBody>
      </p:sp>
      <p:sp>
        <p:nvSpPr>
          <p:cNvPr id="132" name="Circle"/>
          <p:cNvSpPr/>
          <p:nvPr/>
        </p:nvSpPr>
        <p:spPr>
          <a:xfrm>
            <a:off x="5034965" y="3555874"/>
            <a:ext cx="1957764" cy="1957765"/>
          </a:xfrm>
          <a:prstGeom prst="ellipse">
            <a:avLst/>
          </a:prstGeom>
          <a:solidFill>
            <a:srgbClr val="51A7F9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3" name="14"/>
          <p:cNvSpPr txBox="1"/>
          <p:nvPr/>
        </p:nvSpPr>
        <p:spPr>
          <a:xfrm>
            <a:off x="5794927" y="37949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14</a:t>
            </a:r>
          </a:p>
        </p:txBody>
      </p:sp>
      <p:sp>
        <p:nvSpPr>
          <p:cNvPr id="134" name="5"/>
          <p:cNvSpPr txBox="1"/>
          <p:nvPr/>
        </p:nvSpPr>
        <p:spPr>
          <a:xfrm>
            <a:off x="5884295" y="2973432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</a:t>
            </a:r>
          </a:p>
        </p:txBody>
      </p:sp>
      <p:sp>
        <p:nvSpPr>
          <p:cNvPr id="135" name="11"/>
          <p:cNvSpPr txBox="1"/>
          <p:nvPr/>
        </p:nvSpPr>
        <p:spPr>
          <a:xfrm>
            <a:off x="5169849" y="4027135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11</a:t>
            </a:r>
          </a:p>
        </p:txBody>
      </p:sp>
      <p:sp>
        <p:nvSpPr>
          <p:cNvPr id="136" name="1"/>
          <p:cNvSpPr txBox="1"/>
          <p:nvPr/>
        </p:nvSpPr>
        <p:spPr>
          <a:xfrm>
            <a:off x="6509373" y="40271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</a:t>
            </a:r>
          </a:p>
        </p:txBody>
      </p:sp>
      <p:sp>
        <p:nvSpPr>
          <p:cNvPr id="137" name="0"/>
          <p:cNvSpPr txBox="1"/>
          <p:nvPr/>
        </p:nvSpPr>
        <p:spPr>
          <a:xfrm>
            <a:off x="5884295" y="46996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0</a:t>
            </a:r>
          </a:p>
        </p:txBody>
      </p:sp>
      <p:sp>
        <p:nvSpPr>
          <p:cNvPr id="140" name="Cortex"/>
          <p:cNvSpPr txBox="1"/>
          <p:nvPr/>
        </p:nvSpPr>
        <p:spPr>
          <a:xfrm>
            <a:off x="4683038" y="2416592"/>
            <a:ext cx="57547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Cortex</a:t>
            </a:r>
          </a:p>
        </p:txBody>
      </p:sp>
      <p:sp>
        <p:nvSpPr>
          <p:cNvPr id="141" name="Cerebellum"/>
          <p:cNvSpPr txBox="1"/>
          <p:nvPr/>
        </p:nvSpPr>
        <p:spPr>
          <a:xfrm>
            <a:off x="6390688" y="2416592"/>
            <a:ext cx="95539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Cerebellum</a:t>
            </a:r>
          </a:p>
        </p:txBody>
      </p:sp>
      <p:sp>
        <p:nvSpPr>
          <p:cNvPr id="142" name="Brain"/>
          <p:cNvSpPr txBox="1"/>
          <p:nvPr/>
        </p:nvSpPr>
        <p:spPr>
          <a:xfrm>
            <a:off x="5233475" y="5550988"/>
            <a:ext cx="1554914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1336" smtClean="0"/>
              <a:t>Other brain regions</a:t>
            </a:r>
            <a:endParaRPr sz="1336"/>
          </a:p>
        </p:txBody>
      </p:sp>
      <p:sp>
        <p:nvSpPr>
          <p:cNvPr id="143" name="Enhanced Transcription"/>
          <p:cNvSpPr txBox="1"/>
          <p:nvPr/>
        </p:nvSpPr>
        <p:spPr>
          <a:xfrm>
            <a:off x="4237762" y="1830586"/>
            <a:ext cx="361317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 b="1">
                <a:latin typeface="Helvetica"/>
                <a:ea typeface="Helvetica"/>
                <a:cs typeface="Helvetica"/>
                <a:sym typeface="Helvetica"/>
              </a:rPr>
              <a:t>Enhanced</a:t>
            </a:r>
            <a:r>
              <a:rPr sz="2531"/>
              <a:t> Transcription</a:t>
            </a:r>
          </a:p>
        </p:txBody>
      </p:sp>
      <p:sp>
        <p:nvSpPr>
          <p:cNvPr id="144" name="Brain specific ncRNA"/>
          <p:cNvSpPr txBox="1"/>
          <p:nvPr/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625"/>
              <a:t>Brain specific ncRNA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7" y="283296"/>
            <a:ext cx="11029545" cy="1325563"/>
          </a:xfrm>
        </p:spPr>
        <p:txBody>
          <a:bodyPr/>
          <a:lstStyle/>
          <a:p>
            <a:r>
              <a:rPr lang="en-US" smtClean="0"/>
              <a:t>Repetitive element activity </a:t>
            </a:r>
            <a:r>
              <a:rPr lang="en-US" dirty="0"/>
              <a:t>in the human brain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79084"/>
          </a:xfrm>
        </p:spPr>
        <p:txBody>
          <a:bodyPr>
            <a:normAutofit/>
          </a:bodyPr>
          <a:lstStyle/>
          <a:p>
            <a:r>
              <a:rPr lang="en-US" dirty="0" smtClean="0"/>
              <a:t>LINE-1 has been shown to be active in the human brain</a:t>
            </a:r>
          </a:p>
          <a:p>
            <a:pPr lvl="1"/>
            <a:r>
              <a:rPr lang="en-US" dirty="0" smtClean="0"/>
              <a:t>Creating somatic mosaicism across neurons (</a:t>
            </a:r>
            <a:r>
              <a:rPr lang="en-US" dirty="0" err="1" smtClean="0"/>
              <a:t>Muotri</a:t>
            </a:r>
            <a:r>
              <a:rPr lang="en-US" dirty="0" smtClean="0"/>
              <a:t> et. al.)</a:t>
            </a:r>
          </a:p>
          <a:p>
            <a:pPr lvl="1"/>
            <a:r>
              <a:rPr lang="en-US" dirty="0" smtClean="0"/>
              <a:t>Suggesting that LINE-1 might contribute to neuronal plasticity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used </a:t>
            </a:r>
            <a:r>
              <a:rPr lang="en-US" b="1" dirty="0" smtClean="0"/>
              <a:t>RNA-seq</a:t>
            </a:r>
            <a:r>
              <a:rPr lang="en-US" dirty="0" smtClean="0"/>
              <a:t> data to uncover the activity of LINE-1 elements in </a:t>
            </a:r>
            <a:r>
              <a:rPr lang="en-US" b="1" dirty="0" smtClean="0"/>
              <a:t>brain</a:t>
            </a:r>
            <a:r>
              <a:rPr lang="en-US" dirty="0" smtClean="0"/>
              <a:t> regions</a:t>
            </a:r>
          </a:p>
          <a:p>
            <a:endParaRPr lang="en-US" dirty="0" smtClean="0"/>
          </a:p>
          <a:p>
            <a:r>
              <a:rPr lang="en-US" dirty="0" smtClean="0"/>
              <a:t>However, approximately 30% of the human genome is derived from LINE-1 elements.</a:t>
            </a:r>
          </a:p>
          <a:p>
            <a:pPr lvl="1"/>
            <a:r>
              <a:rPr lang="en-US" dirty="0" smtClean="0"/>
              <a:t>We developed Methods to </a:t>
            </a:r>
            <a:r>
              <a:rPr lang="en-US" b="1" dirty="0" smtClean="0"/>
              <a:t>decouple</a:t>
            </a:r>
            <a:r>
              <a:rPr lang="en-US" dirty="0" smtClean="0"/>
              <a:t> </a:t>
            </a:r>
            <a:r>
              <a:rPr lang="en-US" b="1" dirty="0" smtClean="0"/>
              <a:t>pervasive</a:t>
            </a:r>
            <a:r>
              <a:rPr lang="en-US" dirty="0" smtClean="0"/>
              <a:t> transcription from </a:t>
            </a:r>
            <a:r>
              <a:rPr lang="en-US" b="1" dirty="0" smtClean="0"/>
              <a:t>autonomous</a:t>
            </a:r>
            <a:r>
              <a:rPr lang="en-US" dirty="0" smtClean="0"/>
              <a:t> LINE-1 transcription.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4289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2804399" y="5644032"/>
            <a:ext cx="61363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3385584" y="1755229"/>
            <a:ext cx="1583981" cy="4646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4705531" y="1370019"/>
            <a:ext cx="3326641" cy="534306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3216758" y="5266606"/>
            <a:ext cx="5758485" cy="1134767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257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55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 dirty="0"/>
              <a:t>Background to creation of a Brain Specific Resource 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* Development of Generic Resources to </a:t>
            </a:r>
            <a:r>
              <a:rPr lang="en-US" dirty="0" smtClean="0"/>
              <a:t>a</a:t>
            </a:r>
            <a:r>
              <a:rPr lang="en" dirty="0" err="1" smtClean="0"/>
              <a:t>nnotate</a:t>
            </a:r>
            <a:r>
              <a:rPr lang="en" dirty="0" smtClean="0"/>
              <a:t> </a:t>
            </a:r>
            <a:r>
              <a:rPr lang="en" dirty="0"/>
              <a:t>the Whole Human Genome</a:t>
            </a:r>
            <a:br>
              <a:rPr lang="en" dirty="0"/>
            </a:br>
            <a:r>
              <a:rPr lang="en" dirty="0"/>
              <a:t>- ENCODE, Roadmap, </a:t>
            </a:r>
            <a:r>
              <a:rPr lang="en" dirty="0" err="1"/>
              <a:t>GTEx</a:t>
            </a:r>
            <a:r>
              <a:rPr lang="en" dirty="0"/>
              <a:t>, 1000 Genomes</a:t>
            </a:r>
            <a:br>
              <a:rPr lang="en" dirty="0"/>
            </a:br>
            <a:r>
              <a:rPr lang="en" dirty="0"/>
              <a:t>- </a:t>
            </a:r>
            <a:r>
              <a:rPr lang="en" dirty="0" smtClean="0"/>
              <a:t>No</a:t>
            </a:r>
            <a:r>
              <a:rPr lang="en-US" dirty="0" smtClean="0"/>
              <a:t>t</a:t>
            </a:r>
            <a:r>
              <a:rPr lang="en" dirty="0" smtClean="0"/>
              <a:t> focused </a:t>
            </a:r>
            <a:r>
              <a:rPr lang="en" dirty="0"/>
              <a:t>on the brain 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* Desire to provide a specific resource for the brain and diseases that afflict it</a:t>
            </a:r>
            <a:br>
              <a:rPr lang="en" dirty="0"/>
            </a:br>
            <a:r>
              <a:rPr lang="en" dirty="0"/>
              <a:t>- Brain enhancers, specific splice forms, regulatory networks, and </a:t>
            </a:r>
            <a:r>
              <a:rPr lang="en" dirty="0" err="1"/>
              <a:t>eQTLs</a:t>
            </a:r>
            <a:endParaRPr lang="en"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56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Analysis of how the brain compares to other organs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7410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7474" y="369959"/>
            <a:ext cx="2716646" cy="446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brain gene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716234" y="1369482"/>
            <a:ext cx="3879126" cy="206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Promoters &amp; Enhancers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Tissues-matched (Roadmap)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Hi-C matched (Bing Ren’s paper)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err="1" smtClean="0"/>
              <a:t>Fantom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285307" y="4024997"/>
            <a:ext cx="2740980" cy="112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Broken TFBSs by </a:t>
            </a:r>
            <a:r>
              <a:rPr lang="en-US" sz="3600" dirty="0" err="1" smtClean="0"/>
              <a:t>eQTLs</a:t>
            </a:r>
            <a:endParaRPr lang="en-US" sz="3600" dirty="0"/>
          </a:p>
        </p:txBody>
      </p:sp>
      <p:cxnSp>
        <p:nvCxnSpPr>
          <p:cNvPr id="9" name="Straight Arrow Connector 8"/>
          <p:cNvCxnSpPr>
            <a:endCxn id="4" idx="2"/>
          </p:cNvCxnSpPr>
          <p:nvPr/>
        </p:nvCxnSpPr>
        <p:spPr>
          <a:xfrm flipV="1">
            <a:off x="6655797" y="816669"/>
            <a:ext cx="0" cy="55281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  <a:endCxn id="5" idx="2"/>
          </p:cNvCxnSpPr>
          <p:nvPr/>
        </p:nvCxnSpPr>
        <p:spPr>
          <a:xfrm flipV="1">
            <a:off x="6655797" y="3436854"/>
            <a:ext cx="0" cy="5881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955187" y="5935787"/>
            <a:ext cx="1401220" cy="533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TFs</a:t>
            </a:r>
            <a:endParaRPr lang="en-US" sz="3600" dirty="0"/>
          </a:p>
        </p:txBody>
      </p:sp>
      <p:cxnSp>
        <p:nvCxnSpPr>
          <p:cNvPr id="33" name="Straight Arrow Connector 32"/>
          <p:cNvCxnSpPr>
            <a:stCxn id="25" idx="0"/>
            <a:endCxn id="6" idx="2"/>
          </p:cNvCxnSpPr>
          <p:nvPr/>
        </p:nvCxnSpPr>
        <p:spPr>
          <a:xfrm flipV="1">
            <a:off x="6655797" y="5149860"/>
            <a:ext cx="0" cy="7859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25" idx="1"/>
            <a:endCxn id="41" idx="2"/>
          </p:cNvCxnSpPr>
          <p:nvPr/>
        </p:nvCxnSpPr>
        <p:spPr>
          <a:xfrm rot="10800000">
            <a:off x="2525771" y="3853365"/>
            <a:ext cx="3429416" cy="2349054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13151" y="1963605"/>
            <a:ext cx="3825240" cy="1889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Gene regulatory network</a:t>
            </a:r>
          </a:p>
          <a:p>
            <a:pPr marL="285750" lvl="1" indent="-285750" algn="ctr">
              <a:buFont typeface="Arial" charset="0"/>
              <a:buChar char="•"/>
            </a:pPr>
            <a:r>
              <a:rPr lang="en-US" dirty="0"/>
              <a:t>Predict target brain gene expression from TFs (and </a:t>
            </a:r>
            <a:r>
              <a:rPr lang="en-US" dirty="0" err="1"/>
              <a:t>eQTL</a:t>
            </a:r>
            <a:r>
              <a:rPr lang="en-US" dirty="0"/>
              <a:t> phenotypes); </a:t>
            </a:r>
            <a:r>
              <a:rPr lang="en-US" dirty="0" err="1"/>
              <a:t>e.g</a:t>
            </a:r>
            <a:r>
              <a:rPr lang="en-US" dirty="0"/>
              <a:t>, LASSO, Ridge, and Elastic </a:t>
            </a:r>
            <a:r>
              <a:rPr lang="en-US" dirty="0" smtClean="0"/>
              <a:t>Net</a:t>
            </a:r>
            <a:endParaRPr lang="en-US" dirty="0"/>
          </a:p>
        </p:txBody>
      </p:sp>
      <p:cxnSp>
        <p:nvCxnSpPr>
          <p:cNvPr id="43" name="Curved Connector 42"/>
          <p:cNvCxnSpPr>
            <a:stCxn id="41" idx="0"/>
            <a:endCxn id="4" idx="1"/>
          </p:cNvCxnSpPr>
          <p:nvPr/>
        </p:nvCxnSpPr>
        <p:spPr>
          <a:xfrm rot="5400000" flipH="1" flipV="1">
            <a:off x="3226477" y="-107391"/>
            <a:ext cx="1370291" cy="2771703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014120" y="178844"/>
            <a:ext cx="346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Cerebral Dopamine Neurotrophic </a:t>
            </a:r>
            <a:r>
              <a:rPr lang="en-US" sz="2000" b="1" dirty="0" smtClean="0"/>
              <a:t>Factor (CDNF)</a:t>
            </a:r>
            <a:endParaRPr lang="en-US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8743089" y="1739926"/>
            <a:ext cx="2270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Chr10:14555000:600</a:t>
            </a:r>
          </a:p>
          <a:p>
            <a:r>
              <a:rPr lang="en-US" dirty="0" smtClean="0"/>
              <a:t>Roadmap: </a:t>
            </a:r>
            <a:r>
              <a:rPr lang="en-US" dirty="0" err="1" smtClean="0"/>
              <a:t>corr</a:t>
            </a:r>
            <a:r>
              <a:rPr lang="en-US" dirty="0" smtClean="0"/>
              <a:t>=0.897</a:t>
            </a:r>
          </a:p>
          <a:p>
            <a:r>
              <a:rPr lang="en-US" dirty="0" err="1" smtClean="0"/>
              <a:t>HiC:corr</a:t>
            </a:r>
            <a:r>
              <a:rPr lang="en-US" dirty="0" smtClean="0"/>
              <a:t>=0.905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8189872" y="3919607"/>
            <a:ext cx="4002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rs72782895: chr10 14519724 </a:t>
            </a:r>
            <a:r>
              <a:rPr lang="en-US" dirty="0"/>
              <a:t>C G </a:t>
            </a:r>
            <a:r>
              <a:rPr lang="en-US" dirty="0" smtClean="0"/>
              <a:t>MATCH=1;TF=</a:t>
            </a:r>
            <a:r>
              <a:rPr lang="en-US" b="1" dirty="0" smtClean="0"/>
              <a:t>NFE2L1</a:t>
            </a:r>
            <a:r>
              <a:rPr lang="en-US" dirty="0" smtClean="0"/>
              <a:t>_</a:t>
            </a:r>
            <a:r>
              <a:rPr lang="en-US" b="1" dirty="0" smtClean="0"/>
              <a:t>MafG</a:t>
            </a:r>
            <a:r>
              <a:rPr lang="en-US" dirty="0" smtClean="0"/>
              <a:t>;ScoreDiff=0</a:t>
            </a:r>
          </a:p>
          <a:p>
            <a:r>
              <a:rPr lang="en-US" dirty="0"/>
              <a:t>r</a:t>
            </a:r>
            <a:r>
              <a:rPr lang="en-US" dirty="0" smtClean="0"/>
              <a:t>s67337311: chr10 14541454 </a:t>
            </a:r>
            <a:r>
              <a:rPr lang="en-US" dirty="0"/>
              <a:t>C T </a:t>
            </a:r>
            <a:r>
              <a:rPr lang="en-US" dirty="0" smtClean="0"/>
              <a:t>MATCH=1;TF=</a:t>
            </a:r>
            <a:r>
              <a:rPr lang="en-US" b="1" dirty="0" err="1" smtClean="0"/>
              <a:t>SPIB</a:t>
            </a:r>
            <a:r>
              <a:rPr lang="en-US" dirty="0" err="1" smtClean="0"/>
              <a:t>;ScoreDiff</a:t>
            </a:r>
            <a:r>
              <a:rPr lang="en-US" dirty="0" smtClean="0"/>
              <a:t>=0 </a:t>
            </a:r>
          </a:p>
          <a:p>
            <a:r>
              <a:rPr lang="en-US" dirty="0"/>
              <a:t>r</a:t>
            </a:r>
            <a:r>
              <a:rPr lang="en-US" dirty="0" smtClean="0"/>
              <a:t>s35342583: chr10 14613012 </a:t>
            </a:r>
            <a:r>
              <a:rPr lang="en-US" dirty="0"/>
              <a:t>C T </a:t>
            </a:r>
            <a:r>
              <a:rPr lang="en-US" dirty="0" smtClean="0"/>
              <a:t>MATCH=2;TF=</a:t>
            </a:r>
            <a:r>
              <a:rPr lang="en-US" b="1" dirty="0" smtClean="0"/>
              <a:t>BRCA1,Sox5</a:t>
            </a:r>
            <a:r>
              <a:rPr lang="en-US" dirty="0" smtClean="0"/>
              <a:t>;ScoreDiff=0,0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0993" y="0"/>
            <a:ext cx="4176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GVEX+CMC SCZ &amp; CTRL gene expression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0.59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0.17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0.19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0.33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0.14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 0.12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3571" y="4023902"/>
            <a:ext cx="333800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CMC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SCZ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&amp; CTRL gene expression plus genotype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0.56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nb-NO" sz="16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0.072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0.389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rs72782895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rs67337311  </a:t>
            </a:r>
            <a:r>
              <a:rPr lang="fi-FI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fi-FI" sz="1600" dirty="0" smtClean="0">
                <a:latin typeface="Arial" charset="0"/>
                <a:ea typeface="Arial" charset="0"/>
                <a:cs typeface="Arial" charset="0"/>
              </a:rPr>
              <a:t>0.025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rs35342583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851500" y="2836664"/>
            <a:ext cx="3200619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</a:t>
            </a:r>
            <a:r>
              <a:rPr lang="en-US" sz="2800" dirty="0" smtClean="0"/>
              <a:t>regulatory </a:t>
            </a:r>
            <a:r>
              <a:rPr lang="en-US" sz="2800" dirty="0" smtClean="0"/>
              <a:t>networks</a:t>
            </a:r>
            <a:endParaRPr lang="en-US" sz="3200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20004" y="335678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19915" y="90026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176813" y="70468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2714550" y="943531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1996211" y="163416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298733" y="2064250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476645" y="570904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497048" y="55579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228469" y="556300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5-Point Star 125"/>
          <p:cNvSpPr/>
          <p:nvPr/>
        </p:nvSpPr>
        <p:spPr>
          <a:xfrm>
            <a:off x="5392705" y="356553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7667" y="231783"/>
            <a:ext cx="584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for brain gene (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l,i</a:t>
            </a:r>
            <a:r>
              <a:rPr lang="en-US" dirty="0"/>
              <a:t> is </a:t>
            </a:r>
            <a:r>
              <a:rPr lang="en-US" i="1" dirty="0"/>
              <a:t>l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eQTL’s</a:t>
            </a:r>
            <a:r>
              <a:rPr lang="en-US" dirty="0"/>
              <a:t> genotype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/>
              <a:t> </a:t>
            </a:r>
            <a:r>
              <a:rPr lang="en-US" dirty="0" smtClean="0"/>
              <a:t>sample)</a:t>
            </a:r>
            <a:endParaRPr lang="en-US" dirty="0"/>
          </a:p>
        </p:txBody>
      </p:sp>
      <p:sp>
        <p:nvSpPr>
          <p:cNvPr id="127" name="Rounded Rectangle 126"/>
          <p:cNvSpPr/>
          <p:nvPr/>
        </p:nvSpPr>
        <p:spPr>
          <a:xfrm>
            <a:off x="5314462" y="640965"/>
            <a:ext cx="372474" cy="2377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86231" y="575195"/>
            <a:ext cx="317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Enhancers linking to brain gene </a:t>
            </a:r>
            <a:endParaRPr lang="en-US" dirty="0"/>
          </a:p>
        </p:txBody>
      </p:sp>
      <p:sp>
        <p:nvSpPr>
          <p:cNvPr id="128" name="Rounded Rectangle 127"/>
          <p:cNvSpPr/>
          <p:nvPr/>
        </p:nvSpPr>
        <p:spPr>
          <a:xfrm>
            <a:off x="5311243" y="944527"/>
            <a:ext cx="375693" cy="22601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781733" y="878757"/>
            <a:ext cx="213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gene promoter</a:t>
            </a:r>
            <a:endParaRPr lang="en-US"/>
          </a:p>
        </p:txBody>
      </p:sp>
      <p:sp>
        <p:nvSpPr>
          <p:cNvPr id="140" name="Cloud 139"/>
          <p:cNvSpPr/>
          <p:nvPr/>
        </p:nvSpPr>
        <p:spPr>
          <a:xfrm rot="5400000">
            <a:off x="5239035" y="1400435"/>
            <a:ext cx="538086" cy="55630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61143" y="1355422"/>
            <a:ext cx="521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Transcription Factors (TFs) with TFBSs broken by </a:t>
            </a:r>
            <a:r>
              <a:rPr lang="en-US" dirty="0" err="1" smtClean="0"/>
              <a:t>eQTLs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k,i</a:t>
            </a:r>
            <a:r>
              <a:rPr lang="en-US" dirty="0" smtClean="0"/>
              <a:t> is </a:t>
            </a:r>
            <a:r>
              <a:rPr lang="en-US" i="1" dirty="0" smtClean="0"/>
              <a:t>k</a:t>
            </a:r>
            <a:r>
              <a:rPr lang="en-US" baseline="30000" dirty="0" smtClean="0"/>
              <a:t>th</a:t>
            </a:r>
            <a:r>
              <a:rPr lang="en-US" dirty="0" smtClean="0"/>
              <a:t> TF expression at </a:t>
            </a:r>
            <a:r>
              <a:rPr lang="en-US" i="1" dirty="0" err="1" smtClean="0"/>
              <a:t>i</a:t>
            </a:r>
            <a:r>
              <a:rPr lang="en-US" baseline="30000" dirty="0" err="1" smtClean="0"/>
              <a:t>th</a:t>
            </a:r>
            <a:r>
              <a:rPr lang="en-US" dirty="0" smtClean="0"/>
              <a:t> sample)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1039260" y="6291660"/>
                <a:ext cx="2738185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mr-IN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mr-IN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mr-IN" i="1" smtClean="0">
                            <a:latin typeface="Cambria Math" charset="0"/>
                          </a:rPr>
                          <m:t>𝑘</m:t>
                        </m:r>
                        <m:r>
                          <a:rPr lang="mr-IN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mr-IN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𝑙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60" y="6291660"/>
                <a:ext cx="2738185" cy="289182"/>
              </a:xfrm>
              <a:prstGeom prst="rect">
                <a:avLst/>
              </a:prstGeom>
              <a:blipFill rotWithShape="0">
                <a:blip r:embed="rId2"/>
                <a:stretch>
                  <a:fillRect l="-2889" t="-164583" r="-889" b="-247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024292" y="1592404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831260" y="5586327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/>
          <p:cNvSpPr/>
          <p:nvPr/>
        </p:nvSpPr>
        <p:spPr>
          <a:xfrm>
            <a:off x="1308500" y="4547977"/>
            <a:ext cx="457200" cy="4572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/>
          <p:cNvSpPr/>
          <p:nvPr/>
        </p:nvSpPr>
        <p:spPr>
          <a:xfrm>
            <a:off x="2773431" y="4547977"/>
            <a:ext cx="457200" cy="457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064989" y="459191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144" idx="1"/>
            <a:endCxn id="36" idx="1"/>
          </p:cNvCxnSpPr>
          <p:nvPr/>
        </p:nvCxnSpPr>
        <p:spPr>
          <a:xfrm>
            <a:off x="1537100" y="5004690"/>
            <a:ext cx="361115" cy="648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45" idx="1"/>
            <a:endCxn id="36" idx="7"/>
          </p:cNvCxnSpPr>
          <p:nvPr/>
        </p:nvCxnSpPr>
        <p:spPr>
          <a:xfrm flipH="1">
            <a:off x="2221505" y="5004690"/>
            <a:ext cx="780526" cy="648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/>
              <p:cNvSpPr/>
              <p:nvPr/>
            </p:nvSpPr>
            <p:spPr>
              <a:xfrm>
                <a:off x="1584521" y="4938365"/>
                <a:ext cx="4925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521" y="4938365"/>
                <a:ext cx="492507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extBox 154"/>
          <p:cNvSpPr txBox="1"/>
          <p:nvPr/>
        </p:nvSpPr>
        <p:spPr>
          <a:xfrm>
            <a:off x="1298224" y="458151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>
            <a:off x="2715734" y="458151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7" name="Rectangle 156"/>
              <p:cNvSpPr/>
              <p:nvPr/>
            </p:nvSpPr>
            <p:spPr>
              <a:xfrm>
                <a:off x="2687399" y="5096010"/>
                <a:ext cx="4925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7" name="Rectangle 1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399" y="5096010"/>
                <a:ext cx="492507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2255175" y="5643683"/>
            <a:ext cx="129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Brain gene</a:t>
            </a:r>
            <a:endParaRPr lang="en-US" dirty="0"/>
          </a:p>
        </p:txBody>
      </p:sp>
      <p:sp>
        <p:nvSpPr>
          <p:cNvPr id="158" name="Rectangle 157"/>
          <p:cNvSpPr/>
          <p:nvPr/>
        </p:nvSpPr>
        <p:spPr>
          <a:xfrm>
            <a:off x="4844301" y="2836664"/>
            <a:ext cx="3064117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</a:t>
            </a:r>
            <a:r>
              <a:rPr lang="en-US" sz="2800" dirty="0" smtClean="0"/>
              <a:t>regulatory </a:t>
            </a:r>
            <a:r>
              <a:rPr lang="en-US" sz="2800" dirty="0" smtClean="0"/>
              <a:t>logics</a:t>
            </a:r>
            <a:endParaRPr lang="en-US" sz="3200" dirty="0" smtClean="0"/>
          </a:p>
        </p:txBody>
      </p:sp>
      <p:sp>
        <p:nvSpPr>
          <p:cNvPr id="159" name="Rectangle 158"/>
          <p:cNvSpPr/>
          <p:nvPr/>
        </p:nvSpPr>
        <p:spPr>
          <a:xfrm>
            <a:off x="8700600" y="2836664"/>
            <a:ext cx="3064117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</a:t>
            </a:r>
            <a:r>
              <a:rPr lang="en-US" sz="2800" dirty="0" smtClean="0"/>
              <a:t>regulatory </a:t>
            </a:r>
            <a:r>
              <a:rPr lang="en-US" sz="2800" dirty="0" smtClean="0"/>
              <a:t>circuits</a:t>
            </a:r>
            <a:endParaRPr lang="en-US" sz="3200" dirty="0" smtClean="0"/>
          </a:p>
        </p:txBody>
      </p:sp>
      <p:grpSp>
        <p:nvGrpSpPr>
          <p:cNvPr id="160" name="Group 159"/>
          <p:cNvGrpSpPr/>
          <p:nvPr/>
        </p:nvGrpSpPr>
        <p:grpSpPr>
          <a:xfrm flipV="1">
            <a:off x="5425394" y="4570687"/>
            <a:ext cx="2028768" cy="1045902"/>
            <a:chOff x="7391400" y="4114800"/>
            <a:chExt cx="762000" cy="392838"/>
          </a:xfrm>
        </p:grpSpPr>
        <p:sp>
          <p:nvSpPr>
            <p:cNvPr id="161" name="Moon 160"/>
            <p:cNvSpPr/>
            <p:nvPr/>
          </p:nvSpPr>
          <p:spPr>
            <a:xfrm rot="10800000">
              <a:off x="7620000" y="4114800"/>
              <a:ext cx="369290" cy="392838"/>
            </a:xfrm>
            <a:prstGeom prst="moon">
              <a:avLst>
                <a:gd name="adj" fmla="val 87500"/>
              </a:avLst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4" name="Straight Connector 163"/>
            <p:cNvCxnSpPr/>
            <p:nvPr/>
          </p:nvCxnSpPr>
          <p:spPr>
            <a:xfrm>
              <a:off x="7989290" y="4311219"/>
              <a:ext cx="16411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V="1">
              <a:off x="7391400" y="4419600"/>
              <a:ext cx="23774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7391400" y="4191000"/>
              <a:ext cx="23774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TextBox 167"/>
          <p:cNvSpPr txBox="1"/>
          <p:nvPr/>
        </p:nvSpPr>
        <p:spPr>
          <a:xfrm>
            <a:off x="4870819" y="524725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69" name="TextBox 168"/>
          <p:cNvSpPr txBox="1"/>
          <p:nvPr/>
        </p:nvSpPr>
        <p:spPr>
          <a:xfrm>
            <a:off x="4841975" y="462041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70" name="TextBox 169"/>
          <p:cNvSpPr txBox="1"/>
          <p:nvPr/>
        </p:nvSpPr>
        <p:spPr>
          <a:xfrm>
            <a:off x="7404636" y="4765456"/>
            <a:ext cx="1032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gene</a:t>
            </a:r>
            <a:endParaRPr lang="en-US" dirty="0"/>
          </a:p>
        </p:txBody>
      </p:sp>
      <p:grpSp>
        <p:nvGrpSpPr>
          <p:cNvPr id="172" name="Group 171"/>
          <p:cNvGrpSpPr/>
          <p:nvPr/>
        </p:nvGrpSpPr>
        <p:grpSpPr>
          <a:xfrm>
            <a:off x="10049223" y="4372284"/>
            <a:ext cx="1181844" cy="1432674"/>
            <a:chOff x="1711146" y="5030929"/>
            <a:chExt cx="1181844" cy="1432674"/>
          </a:xfrm>
        </p:grpSpPr>
        <p:grpSp>
          <p:nvGrpSpPr>
            <p:cNvPr id="173" name="Group 172"/>
            <p:cNvGrpSpPr/>
            <p:nvPr/>
          </p:nvGrpSpPr>
          <p:grpSpPr>
            <a:xfrm>
              <a:off x="1711146" y="5030929"/>
              <a:ext cx="1181844" cy="1432674"/>
              <a:chOff x="1499857" y="1688920"/>
              <a:chExt cx="1181844" cy="1432674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1499857" y="1688920"/>
                <a:ext cx="273315" cy="1422326"/>
                <a:chOff x="1736355" y="2242986"/>
                <a:chExt cx="273315" cy="1422326"/>
              </a:xfrm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1736355" y="2242986"/>
                  <a:ext cx="273315" cy="274320"/>
                </a:xfrm>
                <a:prstGeom prst="ellipse">
                  <a:avLst/>
                </a:prstGeom>
                <a:solidFill>
                  <a:srgbClr val="FCE6D6"/>
                </a:solidFill>
                <a:ln w="9525" cap="flat" cmpd="sng" algn="ctr">
                  <a:solidFill>
                    <a:srgbClr val="EE7F3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1736355" y="2836926"/>
                  <a:ext cx="273315" cy="274320"/>
                </a:xfrm>
                <a:prstGeom prst="ellipse">
                  <a:avLst/>
                </a:prstGeom>
                <a:solidFill>
                  <a:srgbClr val="E2F0D9"/>
                </a:solidFill>
                <a:ln w="9525" cap="flat" cmpd="sng" algn="ctr">
                  <a:solidFill>
                    <a:srgbClr val="70AD47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1736355" y="3390992"/>
                  <a:ext cx="273315" cy="274320"/>
                </a:xfrm>
                <a:prstGeom prst="ellipse">
                  <a:avLst/>
                </a:prstGeom>
                <a:solidFill>
                  <a:srgbClr val="43546A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0" name="TextBox 179"/>
              <p:cNvSpPr txBox="1"/>
              <p:nvPr/>
            </p:nvSpPr>
            <p:spPr>
              <a:xfrm>
                <a:off x="1684814" y="1695882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T</a:t>
                </a:r>
                <a:r>
                  <a:rPr kumimoji="0" lang="en-US" sz="120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F1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1688145" y="2275743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 smtClean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TF4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1721182" y="2844595"/>
                <a:ext cx="9605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noProof="0" dirty="0" smtClean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Brain Gene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174" name="Elbow Connector 173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2" name="Table 191"/>
          <p:cNvGraphicFramePr>
            <a:graphicFrameLocks noGrp="1"/>
          </p:cNvGraphicFramePr>
          <p:nvPr>
            <p:extLst/>
          </p:nvPr>
        </p:nvGraphicFramePr>
        <p:xfrm>
          <a:off x="5443412" y="5874011"/>
          <a:ext cx="1996538" cy="8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998"/>
                <a:gridCol w="762956"/>
                <a:gridCol w="161646"/>
                <a:gridCol w="161646"/>
                <a:gridCol w="161646"/>
                <a:gridCol w="161646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</a:t>
                      </a:r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54" name="Straight Arrow Connector 53"/>
          <p:cNvCxnSpPr/>
          <p:nvPr/>
        </p:nvCxnSpPr>
        <p:spPr>
          <a:xfrm>
            <a:off x="9213448" y="6291660"/>
            <a:ext cx="4166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679686" y="6110302"/>
            <a:ext cx="11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activation</a:t>
            </a:r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9213448" y="6580842"/>
            <a:ext cx="4166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>
            <a:off x="9630140" y="6467020"/>
            <a:ext cx="0" cy="2347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9679686" y="6388775"/>
            <a:ext cx="116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repression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4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22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24139" y="283296"/>
            <a:ext cx="1102954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Building the regulatory network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2191" y="1299981"/>
            <a:ext cx="473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. </a:t>
            </a:r>
            <a:r>
              <a:rPr lang="en-US" dirty="0"/>
              <a:t>Gene regulatory networks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Tissues-matched &amp; Developmental-matched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191" y="2136280"/>
            <a:ext cx="6850447" cy="39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53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928" y="382241"/>
            <a:ext cx="5523549" cy="4026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279" y="1906615"/>
            <a:ext cx="4011385" cy="2337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2A66-D8E4-994F-BA80-F0E922DAD1C6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2" y="382241"/>
            <a:ext cx="5523549" cy="402617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68653" y="1829243"/>
            <a:ext cx="527693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29338" y="382241"/>
            <a:ext cx="15556" cy="3866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861" y="4509689"/>
            <a:ext cx="3476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 type contributions to brain cortex tissues by </a:t>
            </a:r>
            <a:r>
              <a:rPr lang="en-US" dirty="0" err="1" smtClean="0"/>
              <a:t>deconvolving</a:t>
            </a:r>
            <a:r>
              <a:rPr lang="en-US" dirty="0" smtClean="0"/>
              <a:t> tissue gene expression into six cell type signature expression</a:t>
            </a:r>
          </a:p>
          <a:p>
            <a:r>
              <a:rPr lang="en-US" dirty="0" smtClean="0"/>
              <a:t>X=WY =&gt; W is coefficient matrix of using non-negative least square to predict X from Y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7" t="27212" b="10270"/>
          <a:stretch/>
        </p:blipFill>
        <p:spPr>
          <a:xfrm>
            <a:off x="8442701" y="4937387"/>
            <a:ext cx="2210031" cy="7342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52279" y="5636860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357972" y="4879021"/>
            <a:ext cx="92204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Neuron</a:t>
            </a:r>
          </a:p>
          <a:p>
            <a:r>
              <a:rPr lang="en-US" sz="800" dirty="0" smtClean="0"/>
              <a:t>Endothelial</a:t>
            </a:r>
          </a:p>
          <a:p>
            <a:r>
              <a:rPr lang="en-US" sz="800" dirty="0" smtClean="0"/>
              <a:t>Astrocytes</a:t>
            </a:r>
          </a:p>
          <a:p>
            <a:r>
              <a:rPr lang="en-US" sz="800" dirty="0" smtClean="0"/>
              <a:t>OPC</a:t>
            </a:r>
          </a:p>
          <a:p>
            <a:r>
              <a:rPr lang="en-US" sz="800" dirty="0" smtClean="0"/>
              <a:t>Microglia</a:t>
            </a:r>
          </a:p>
          <a:p>
            <a:r>
              <a:rPr lang="en-US" sz="800" dirty="0" smtClean="0"/>
              <a:t>Oligodendrocytes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82" y="4319488"/>
            <a:ext cx="1915271" cy="22868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56398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9186703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Y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3756915" y="6538912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273605" y="5964891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Samples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90060" y="5101290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= W          *</a:t>
            </a:r>
            <a:endParaRPr lang="en-US" sz="32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88123" y="0"/>
            <a:ext cx="8254578" cy="407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Incorporating single </a:t>
            </a:r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cell expression patterns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8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Question</a:t>
            </a:r>
          </a:p>
          <a:p>
            <a:r>
              <a:rPr lang="en-US" dirty="0" smtClean="0"/>
              <a:t>Resource (SL,JW)</a:t>
            </a:r>
          </a:p>
          <a:p>
            <a:r>
              <a:rPr lang="en-US" dirty="0"/>
              <a:t>PCA,T-SNE and RCA genes </a:t>
            </a:r>
            <a:r>
              <a:rPr lang="en-US" dirty="0" err="1"/>
              <a:t>exp</a:t>
            </a:r>
            <a:r>
              <a:rPr lang="en-US" dirty="0"/>
              <a:t> (DW,FN)</a:t>
            </a:r>
            <a:endParaRPr lang="en-US" dirty="0" smtClean="0"/>
          </a:p>
          <a:p>
            <a:r>
              <a:rPr lang="en-US" dirty="0"/>
              <a:t> 2 slides </a:t>
            </a:r>
            <a:r>
              <a:rPr lang="en-US" dirty="0" err="1"/>
              <a:t>unnanotated</a:t>
            </a:r>
            <a:r>
              <a:rPr lang="en-US" dirty="0"/>
              <a:t> regions (FN)</a:t>
            </a:r>
          </a:p>
          <a:p>
            <a:r>
              <a:rPr lang="en-US" dirty="0"/>
              <a:t> 2 slides building </a:t>
            </a:r>
            <a:r>
              <a:rPr lang="en-US" dirty="0" err="1"/>
              <a:t>reg</a:t>
            </a:r>
            <a:r>
              <a:rPr lang="en-US" dirty="0"/>
              <a:t> net (PE,MTG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WGCNA(JW)</a:t>
            </a:r>
          </a:p>
          <a:p>
            <a:r>
              <a:rPr lang="en-US" dirty="0" smtClean="0"/>
              <a:t> Single cell deconvolution (DW, TG) </a:t>
            </a:r>
          </a:p>
          <a:p>
            <a:r>
              <a:rPr lang="en-US" dirty="0"/>
              <a:t>2 slides model (</a:t>
            </a:r>
            <a:r>
              <a:rPr lang="en-US" dirty="0" smtClean="0"/>
              <a:t>DW)</a:t>
            </a:r>
            <a:endParaRPr lang="en-US" dirty="0"/>
          </a:p>
          <a:p>
            <a:r>
              <a:rPr lang="en-US" dirty="0"/>
              <a:t> FMRI (MTG)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/>
              <a:t>Question posed by this resource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61111"/>
              <a:buNone/>
            </a:pPr>
            <a:r>
              <a:rPr lang="en" dirty="0"/>
              <a:t>On a large-scale, are gene regulation, transcription and other aspects of the functioning of the genome similar in the brain to other tissues (</a:t>
            </a:r>
            <a:r>
              <a:rPr lang="en" dirty="0" err="1" smtClean="0"/>
              <a:t>ie</a:t>
            </a:r>
            <a:r>
              <a:rPr lang="en" dirty="0" smtClean="0"/>
              <a:t> the </a:t>
            </a:r>
            <a:r>
              <a:rPr lang="en" dirty="0"/>
              <a:t>liver)? Or are they different?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9159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Building the </a:t>
            </a:r>
            <a:r>
              <a:rPr lang="en" dirty="0" smtClean="0"/>
              <a:t>Resource </a:t>
            </a:r>
            <a:br>
              <a:rPr lang="en" dirty="0" smtClean="0"/>
            </a:br>
            <a:r>
              <a:rPr lang="en" dirty="0" smtClean="0"/>
              <a:t>- Brain </a:t>
            </a:r>
            <a:r>
              <a:rPr lang="en" dirty="0" err="1" smtClean="0"/>
              <a:t>eQTLs</a:t>
            </a:r>
            <a:r>
              <a:rPr lang="en" dirty="0" smtClean="0"/>
              <a:t> </a:t>
            </a:r>
            <a:endParaRPr lang="en-US" dirty="0" smtClean="0"/>
          </a:p>
          <a:p>
            <a:pPr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- E</a:t>
            </a:r>
            <a:r>
              <a:rPr lang="en" dirty="0" err="1" smtClean="0"/>
              <a:t>nhancers</a:t>
            </a:r>
            <a:r>
              <a:rPr lang="en" dirty="0" smtClean="0"/>
              <a:t> </a:t>
            </a:r>
            <a:r>
              <a:rPr lang="en" dirty="0"/>
              <a:t>&amp; brain regulatory networks</a:t>
            </a:r>
            <a:endParaRPr lang="en" dirty="0" smtClean="0"/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245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1" y="449662"/>
            <a:ext cx="5000625" cy="32826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Capstone 4 -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F3CF-8F7F-7644-8458-FD281C8BA59B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01792" y="1007102"/>
          <a:ext cx="8613775" cy="509311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22755"/>
                <a:gridCol w="1722755"/>
                <a:gridCol w="1722755"/>
                <a:gridCol w="1722755"/>
                <a:gridCol w="1722755"/>
              </a:tblGrid>
              <a:tr h="3714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Study name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Individuals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Brain region</a:t>
                      </a:r>
                    </a:p>
                    <a:p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Disease status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 type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UIC, </a:t>
                      </a:r>
                      <a:r>
                        <a:rPr lang="en-US" sz="1200" kern="1200" dirty="0" err="1" smtClean="0">
                          <a:effectLst/>
                        </a:rPr>
                        <a:t>Uchicago-</a:t>
                      </a:r>
                      <a:r>
                        <a:rPr lang="en-US" sz="1200" kern="1200" dirty="0" err="1" smtClean="0"/>
                        <a:t>BrainGVEX</a:t>
                      </a:r>
                      <a:endParaRPr lang="en-US" sz="1200" kern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428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Frontal cortex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 of half samples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UCLA-ASD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73/96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PreFrontal</a:t>
                      </a:r>
                      <a:r>
                        <a:rPr lang="en-US" sz="1200" kern="1200" dirty="0" smtClean="0"/>
                        <a:t> cortex, CBC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genotype data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4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Yale-ASD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69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CommonMind</a:t>
                      </a:r>
                      <a:r>
                        <a:rPr lang="en-US" sz="1200" baseline="0" dirty="0" smtClean="0"/>
                        <a:t> v1.2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control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(</a:t>
                      </a:r>
                      <a:r>
                        <a:rPr lang="en-US" sz="1200" kern="1200" dirty="0" smtClean="0">
                          <a:effectLst/>
                        </a:rPr>
                        <a:t>Illumina </a:t>
                      </a:r>
                      <a:r>
                        <a:rPr lang="en-US" sz="1200" kern="1200" dirty="0" err="1" smtClean="0">
                          <a:effectLst/>
                        </a:rPr>
                        <a:t>Infinium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r>
                        <a:rPr lang="en-US" sz="1200" kern="1200" dirty="0" err="1" smtClean="0">
                          <a:effectLst/>
                        </a:rPr>
                        <a:t>HumanOmniExpressExome</a:t>
                      </a:r>
                      <a:r>
                        <a:rPr lang="en-US" sz="1200" kern="1200" dirty="0" smtClean="0">
                          <a:effectLst/>
                        </a:rPr>
                        <a:t> 8 v 1.1b chip</a:t>
                      </a:r>
                    </a:p>
                    <a:p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935"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GTEx</a:t>
                      </a:r>
                      <a:r>
                        <a:rPr lang="en-US" sz="1200" kern="1200" dirty="0" smtClean="0"/>
                        <a:t> V6p (BA9) 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(Illumina OMNI 5M or 2.5M array)</a:t>
                      </a:r>
                      <a:endParaRPr lang="en-US" sz="1200" dirty="0" smtClean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Brainspan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ENCODE/Roadmap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Different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1323(currently 754 with genotype) for DLPFC</a:t>
                      </a:r>
                      <a:r>
                        <a:rPr lang="en-US" sz="1200" baseline="0" dirty="0" smtClean="0"/>
                        <a:t> data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7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27024"/>
              </p:ext>
            </p:extLst>
          </p:nvPr>
        </p:nvGraphicFramePr>
        <p:xfrm>
          <a:off x="5272207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156344"/>
              </p:ext>
            </p:extLst>
          </p:nvPr>
        </p:nvGraphicFramePr>
        <p:xfrm>
          <a:off x="9215431" y="853032"/>
          <a:ext cx="2071604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04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721054"/>
              </p:ext>
            </p:extLst>
          </p:nvPr>
        </p:nvGraphicFramePr>
        <p:xfrm>
          <a:off x="1328983" y="853032"/>
          <a:ext cx="3943224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971612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5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OWLES_SSD:Users:knowlesj:Desktop:Screen Shot 2017-01-30 at 1.56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40" y="1464489"/>
            <a:ext cx="3518286" cy="2944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5753532" y="1087055"/>
            <a:ext cx="4628286" cy="3527385"/>
            <a:chOff x="7563714" y="335652"/>
            <a:chExt cx="4628286" cy="352738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3714" y="335652"/>
              <a:ext cx="4628286" cy="352738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491091" y="3499953"/>
              <a:ext cx="12447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Distance to TSS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704088" y="499990"/>
              <a:ext cx="28187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eQTL</a:t>
              </a:r>
              <a:r>
                <a:rPr lang="en-US" sz="1200" dirty="0" smtClean="0"/>
                <a:t> counts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</a:t>
            </a:r>
            <a:r>
              <a:rPr lang="en-US" sz="3200" b="1" dirty="0" err="1" smtClean="0"/>
              <a:t>eQTLS</a:t>
            </a:r>
            <a:endParaRPr lang="en-US" sz="3200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82355" y="902389"/>
            <a:ext cx="153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</a:t>
            </a:r>
            <a:r>
              <a:rPr lang="en-US" dirty="0" err="1" smtClean="0"/>
              <a:t>eQTLs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34239" y="902389"/>
            <a:ext cx="305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. </a:t>
            </a:r>
            <a:r>
              <a:rPr lang="en-US" dirty="0"/>
              <a:t>Brain </a:t>
            </a:r>
            <a:r>
              <a:rPr lang="en-US" dirty="0" err="1" smtClean="0"/>
              <a:t>eQTL</a:t>
            </a:r>
            <a:r>
              <a:rPr lang="en-US" dirty="0" smtClean="0"/>
              <a:t>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enhancers</a:t>
            </a:r>
            <a:endParaRPr lang="en-US" sz="3200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39467" y="743070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enhancers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00" y="1114706"/>
            <a:ext cx="10026426" cy="57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95" y="1698821"/>
            <a:ext cx="5970932" cy="4069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4459" y="1091562"/>
            <a:ext cx="581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</a:t>
            </a:r>
            <a:r>
              <a:rPr lang="en-US" dirty="0" smtClean="0"/>
              <a:t>Co-expression modules/sub-modules across </a:t>
            </a:r>
            <a:r>
              <a:rPr lang="en-US" dirty="0" err="1" smtClean="0"/>
              <a:t>GTEx</a:t>
            </a:r>
            <a:r>
              <a:rPr lang="en-US" dirty="0" smtClean="0"/>
              <a:t> tissues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regulatory network analysis</a:t>
            </a:r>
            <a:endParaRPr lang="en-US" sz="3200" b="1" dirty="0"/>
          </a:p>
        </p:txBody>
      </p:sp>
      <p:sp>
        <p:nvSpPr>
          <p:cNvPr id="2" name="Right Brace 1"/>
          <p:cNvSpPr/>
          <p:nvPr/>
        </p:nvSpPr>
        <p:spPr>
          <a:xfrm>
            <a:off x="6719888" y="3987919"/>
            <a:ext cx="243840" cy="8429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63728" y="4086234"/>
            <a:ext cx="89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</a:t>
            </a:r>
          </a:p>
          <a:p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0954" y="1091562"/>
            <a:ext cx="37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Submodule relationships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158163" y="1698821"/>
            <a:ext cx="2143125" cy="20159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10600" y="1908372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55944" y="2100557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57010" y="2606772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19948" y="2825053"/>
            <a:ext cx="754857" cy="7033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67738" y="3101874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484644" y="1538784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1: </a:t>
            </a:r>
          </a:p>
          <a:p>
            <a:r>
              <a:rPr lang="en-US" sz="1600" dirty="0" smtClean="0"/>
              <a:t>Metabolic genes</a:t>
            </a:r>
            <a:endParaRPr lang="en-US" sz="1600" dirty="0"/>
          </a:p>
        </p:txBody>
      </p:sp>
      <p:cxnSp>
        <p:nvCxnSpPr>
          <p:cNvPr id="17" name="Straight Connector 16"/>
          <p:cNvCxnSpPr>
            <a:stCxn id="6" idx="7"/>
            <a:endCxn id="7" idx="1"/>
          </p:cNvCxnSpPr>
          <p:nvPr/>
        </p:nvCxnSpPr>
        <p:spPr>
          <a:xfrm flipV="1">
            <a:off x="9987435" y="1831172"/>
            <a:ext cx="497209" cy="16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00122" y="2414397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37: </a:t>
            </a:r>
          </a:p>
          <a:p>
            <a:r>
              <a:rPr lang="en-US" sz="1600" dirty="0" smtClean="0"/>
              <a:t>Testis enriched</a:t>
            </a:r>
            <a:endParaRPr lang="en-US" sz="1600" dirty="0"/>
          </a:p>
        </p:txBody>
      </p:sp>
      <p:cxnSp>
        <p:nvCxnSpPr>
          <p:cNvPr id="21" name="Straight Connector 20"/>
          <p:cNvCxnSpPr>
            <a:stCxn id="13" idx="6"/>
          </p:cNvCxnSpPr>
          <p:nvPr/>
        </p:nvCxnSpPr>
        <p:spPr>
          <a:xfrm flipV="1">
            <a:off x="8886826" y="2706785"/>
            <a:ext cx="1636390" cy="103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032207" y="3494881"/>
            <a:ext cx="1879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29: 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24" name="Straight Connector 23"/>
          <p:cNvCxnSpPr>
            <a:stCxn id="15" idx="5"/>
            <a:endCxn id="23" idx="1"/>
          </p:cNvCxnSpPr>
          <p:nvPr/>
        </p:nvCxnSpPr>
        <p:spPr>
          <a:xfrm>
            <a:off x="9764259" y="3425382"/>
            <a:ext cx="267948" cy="36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473440" y="4635647"/>
            <a:ext cx="1601630" cy="1447215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167812" y="4831548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V="1">
            <a:off x="8690371" y="5288087"/>
            <a:ext cx="539354" cy="572867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204129" y="4444869"/>
            <a:ext cx="198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4: </a:t>
            </a:r>
          </a:p>
          <a:p>
            <a:r>
              <a:rPr lang="en-US" sz="1600" dirty="0" smtClean="0"/>
              <a:t>Synaptic functions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32" name="Straight Connector 31"/>
          <p:cNvCxnSpPr>
            <a:stCxn id="27" idx="7"/>
            <a:endCxn id="31" idx="1"/>
          </p:cNvCxnSpPr>
          <p:nvPr/>
        </p:nvCxnSpPr>
        <p:spPr>
          <a:xfrm>
            <a:off x="9840517" y="4847587"/>
            <a:ext cx="363612" cy="12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204129" y="5301567"/>
            <a:ext cx="194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40: </a:t>
            </a:r>
          </a:p>
          <a:p>
            <a:r>
              <a:rPr lang="en-US" sz="1600" dirty="0" smtClean="0"/>
              <a:t>Cerebellum enriched</a:t>
            </a:r>
            <a:endParaRPr lang="en-US" sz="1600" dirty="0"/>
          </a:p>
        </p:txBody>
      </p:sp>
      <p:cxnSp>
        <p:nvCxnSpPr>
          <p:cNvPr id="36" name="Straight Connector 35"/>
          <p:cNvCxnSpPr>
            <a:stCxn id="29" idx="5"/>
            <a:endCxn id="35" idx="1"/>
          </p:cNvCxnSpPr>
          <p:nvPr/>
        </p:nvCxnSpPr>
        <p:spPr>
          <a:xfrm>
            <a:off x="9659683" y="5348996"/>
            <a:ext cx="544446" cy="244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553839" y="5476634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022117" y="6247469"/>
            <a:ext cx="229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26: </a:t>
            </a:r>
          </a:p>
          <a:p>
            <a:r>
              <a:rPr lang="en-US" sz="1600" dirty="0" smtClean="0"/>
              <a:t>Basal ganglia enriched</a:t>
            </a:r>
            <a:endParaRPr lang="en-US" sz="1600" dirty="0"/>
          </a:p>
        </p:txBody>
      </p:sp>
      <p:cxnSp>
        <p:nvCxnSpPr>
          <p:cNvPr id="41" name="Straight Connector 40"/>
          <p:cNvCxnSpPr>
            <a:stCxn id="39" idx="4"/>
            <a:endCxn id="40" idx="1"/>
          </p:cNvCxnSpPr>
          <p:nvPr/>
        </p:nvCxnSpPr>
        <p:spPr>
          <a:xfrm>
            <a:off x="7841971" y="6082862"/>
            <a:ext cx="180146" cy="45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774001" y="5863982"/>
            <a:ext cx="248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38: </a:t>
            </a:r>
          </a:p>
          <a:p>
            <a:r>
              <a:rPr lang="en-US" sz="1600" dirty="0" smtClean="0"/>
              <a:t>Cerebellum + other tissues</a:t>
            </a:r>
            <a:endParaRPr lang="en-US" sz="1600" dirty="0"/>
          </a:p>
        </p:txBody>
      </p:sp>
      <p:cxnSp>
        <p:nvCxnSpPr>
          <p:cNvPr id="46" name="Straight Connector 45"/>
          <p:cNvCxnSpPr>
            <a:stCxn id="30" idx="7"/>
            <a:endCxn id="45" idx="1"/>
          </p:cNvCxnSpPr>
          <p:nvPr/>
        </p:nvCxnSpPr>
        <p:spPr>
          <a:xfrm>
            <a:off x="9150738" y="5777060"/>
            <a:ext cx="623263" cy="379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7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1118</Words>
  <Application>Microsoft Macintosh PowerPoint</Application>
  <PresentationFormat>Widescreen</PresentationFormat>
  <Paragraphs>325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</vt:lpstr>
      <vt:lpstr>Calibri Light</vt:lpstr>
      <vt:lpstr>Cambria Math</vt:lpstr>
      <vt:lpstr>Helvetica</vt:lpstr>
      <vt:lpstr>Helvetica Light</vt:lpstr>
      <vt:lpstr>Helvetica Neue Medium</vt:lpstr>
      <vt:lpstr>Mangal</vt:lpstr>
      <vt:lpstr>Times New Roman</vt:lpstr>
      <vt:lpstr>Arial</vt:lpstr>
      <vt:lpstr>Office Theme</vt:lpstr>
      <vt:lpstr>PsychENCODE Capstone 4   Integrative analysis with CommonMind, ENCODE, GTEx, and Roadmap</vt:lpstr>
      <vt:lpstr>Background to creation of a Brain Specific Resource </vt:lpstr>
      <vt:lpstr>Question posed by this resource</vt:lpstr>
      <vt:lpstr>Outline for Talk</vt:lpstr>
      <vt:lpstr>Capstone 4 - Datasets</vt:lpstr>
      <vt:lpstr>Characteristic Statistics for the Brain </vt:lpstr>
      <vt:lpstr>Resource for brain eQTLS</vt:lpstr>
      <vt:lpstr>Resource for brain enhancers</vt:lpstr>
      <vt:lpstr>Resource for regulatory network analysis</vt:lpstr>
      <vt:lpstr>Outline for Talk</vt:lpstr>
      <vt:lpstr>PCA for different tissues</vt:lpstr>
      <vt:lpstr>TSNE: Brain vs. other tissues</vt:lpstr>
      <vt:lpstr>RCA (Reference Component Analysis)</vt:lpstr>
      <vt:lpstr>RCA (Reference Component Analysis)</vt:lpstr>
      <vt:lpstr>PowerPoint Presentation</vt:lpstr>
      <vt:lpstr>Transcriptome diversity</vt:lpstr>
      <vt:lpstr>PowerPoint Presentation</vt:lpstr>
      <vt:lpstr>Repetitive element activity in the human brain</vt:lpstr>
      <vt:lpstr>PowerPoint Presentation</vt:lpstr>
      <vt:lpstr>Outline for Talk</vt:lpstr>
      <vt:lpstr>PowerPoint Presentation</vt:lpstr>
      <vt:lpstr>PowerPoint Presentation</vt:lpstr>
      <vt:lpstr>PowerPoint Presentation</vt:lpstr>
      <vt:lpstr>CMC</vt:lpstr>
      <vt:lpstr>Outline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Daifeng Wang</cp:lastModifiedBy>
  <cp:revision>39</cp:revision>
  <cp:lastPrinted>2017-06-23T18:12:08Z</cp:lastPrinted>
  <dcterms:created xsi:type="dcterms:W3CDTF">2017-06-22T00:10:26Z</dcterms:created>
  <dcterms:modified xsi:type="dcterms:W3CDTF">2017-06-29T20:12:45Z</dcterms:modified>
</cp:coreProperties>
</file>