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1"/>
  </p:notesMasterIdLst>
  <p:sldIdLst>
    <p:sldId id="264" r:id="rId2"/>
    <p:sldId id="273" r:id="rId3"/>
    <p:sldId id="274" r:id="rId4"/>
    <p:sldId id="275" r:id="rId5"/>
    <p:sldId id="278" r:id="rId6"/>
    <p:sldId id="265" r:id="rId7"/>
    <p:sldId id="263" r:id="rId8"/>
    <p:sldId id="279" r:id="rId9"/>
    <p:sldId id="261" r:id="rId10"/>
    <p:sldId id="262" r:id="rId11"/>
    <p:sldId id="267" r:id="rId12"/>
    <p:sldId id="268" r:id="rId13"/>
    <p:sldId id="269" r:id="rId14"/>
    <p:sldId id="270" r:id="rId15"/>
    <p:sldId id="259" r:id="rId16"/>
    <p:sldId id="271" r:id="rId17"/>
    <p:sldId id="272" r:id="rId18"/>
    <p:sldId id="277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6"/>
  </p:normalViewPr>
  <p:slideViewPr>
    <p:cSldViewPr snapToGrid="0" snapToObjects="1">
      <p:cViewPr>
        <p:scale>
          <a:sx n="90" d="100"/>
          <a:sy n="90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4ECA4-00FD-9748-B946-C8717F9D9A0D}" type="datetimeFigureOut">
              <a:rPr lang="en-US" smtClean="0"/>
              <a:t>6/27/17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72D77-4D46-0343-9F55-6FA6785E7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0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17DD6-5294-0B4C-AEB7-D8FC1759A27F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6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542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6383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539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1323 total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rnaseq</a:t>
            </a:r>
            <a:r>
              <a:rPr lang="en-US" baseline="0" dirty="0" smtClean="0"/>
              <a:t>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76C0C-4E8B-B541-81BC-3CD1B35877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06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Re-order legend?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52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neurons</a:t>
            </a:r>
            <a:r>
              <a:rPr lang="en-US" baseline="0" dirty="0" smtClean="0"/>
              <a:t> and inter-neurons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03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texp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672D77-4D46-0343-9F55-6FA6785E7D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45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6880F-A731-7A40-896E-FF0316308BD3}" type="datetime1">
              <a:rPr lang="en-US" smtClean="0"/>
              <a:t>6/27/17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9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0B8A4-3E32-0744-BCBF-5D4CC1329349}" type="datetime1">
              <a:rPr lang="en-US" smtClean="0"/>
              <a:t>6/27/17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71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63CB5-C14B-6F4E-9D38-C746E425F064}" type="datetime1">
              <a:rPr lang="en-US" smtClean="0"/>
              <a:t>6/27/17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06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70703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26FDB-86D7-F34C-8B84-9C06546F67DE}" type="datetime1">
              <a:rPr lang="en-US" smtClean="0"/>
              <a:t>6/27/17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84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15799-9FA3-B641-AF0C-0D3EC06D968C}" type="datetime1">
              <a:rPr lang="en-US" smtClean="0"/>
              <a:t>6/27/17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4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66565-11DF-E442-8999-C83A6EE30CD4}" type="datetime1">
              <a:rPr lang="en-US" smtClean="0"/>
              <a:t>6/27/17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8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3E7FA-A635-1344-B0BB-47F7A960DD06}" type="datetime1">
              <a:rPr lang="en-US" smtClean="0"/>
              <a:t>6/27/17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65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7808E-12A9-D04C-9FE2-965506D04B6A}" type="datetime1">
              <a:rPr lang="en-US" smtClean="0"/>
              <a:t>6/27/17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64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57CDE-831A-CC4B-850E-3F8F6879DD76}" type="datetime1">
              <a:rPr lang="en-US" smtClean="0"/>
              <a:t>6/27/17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7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01F2D-806F-A849-9752-C0FFFC9D1B43}" type="datetime1">
              <a:rPr lang="en-US" smtClean="0"/>
              <a:t>6/27/17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5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8C445-EF73-BA46-A3AB-B17A65D69320}" type="datetime1">
              <a:rPr lang="en-US" smtClean="0"/>
              <a:t>6/27/17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9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B5AC4-C9A0-E343-BF6B-BA215F15EDB9}" type="datetime1">
              <a:rPr lang="en-US" smtClean="0"/>
              <a:t>6/27/17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D9BC0-8D44-BD4B-BC44-66068C8B0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5" Type="http://schemas.openxmlformats.org/officeDocument/2006/relationships/image" Target="../media/image23.emf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5" Type="http://schemas.openxmlformats.org/officeDocument/2006/relationships/image" Target="../media/image7.png"/><Relationship Id="rId6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3950" y="1811338"/>
            <a:ext cx="10377488" cy="1790700"/>
          </a:xfrm>
        </p:spPr>
        <p:txBody>
          <a:bodyPr>
            <a:normAutofit fontScale="90000"/>
          </a:bodyPr>
          <a:lstStyle/>
          <a:p>
            <a:r>
              <a:rPr lang="en-US" sz="5300" dirty="0" err="1" smtClean="0"/>
              <a:t>PsychENCODE</a:t>
            </a:r>
            <a:r>
              <a:rPr lang="en-US" sz="5300" dirty="0" smtClean="0"/>
              <a:t> Capstone 4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sz="3100" i="1" dirty="0"/>
              <a:t>Integrative analysis </a:t>
            </a:r>
            <a:r>
              <a:rPr lang="en-US" sz="3100" i="1" dirty="0" smtClean="0"/>
              <a:t>with </a:t>
            </a:r>
            <a:r>
              <a:rPr lang="en-US" sz="3100" i="1" dirty="0" err="1"/>
              <a:t>CommonMind</a:t>
            </a:r>
            <a:r>
              <a:rPr lang="en-US" sz="3100" i="1" dirty="0"/>
              <a:t>, ENCODE, </a:t>
            </a:r>
            <a:r>
              <a:rPr lang="en-US" sz="3100" i="1" dirty="0" err="1"/>
              <a:t>GTEx</a:t>
            </a:r>
            <a:r>
              <a:rPr lang="en-US" sz="3100" i="1" dirty="0"/>
              <a:t>, and </a:t>
            </a:r>
            <a:r>
              <a:rPr lang="en-US" sz="3100" i="1" dirty="0" smtClean="0"/>
              <a:t>Roadmap</a:t>
            </a:r>
            <a:endParaRPr lang="en-US" sz="31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0694" y="4344988"/>
            <a:ext cx="9144000" cy="1655762"/>
          </a:xfrm>
        </p:spPr>
        <p:txBody>
          <a:bodyPr/>
          <a:lstStyle/>
          <a:p>
            <a:r>
              <a:rPr lang="en-US" dirty="0"/>
              <a:t>Capstone </a:t>
            </a:r>
            <a:r>
              <a:rPr lang="en-US" dirty="0" smtClean="0"/>
              <a:t>4 group</a:t>
            </a:r>
          </a:p>
          <a:p>
            <a:r>
              <a:rPr lang="en-US" dirty="0" smtClean="0"/>
              <a:t>06/23/2017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78" y="655636"/>
            <a:ext cx="5713282" cy="548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67" y="723373"/>
            <a:ext cx="6016336" cy="54864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0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2A66-D8E4-994F-BA80-F0E922DAD1C6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221" y="869950"/>
            <a:ext cx="5854890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3"/>
            <a:ext cx="618953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8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ircle"/>
          <p:cNvSpPr/>
          <p:nvPr/>
        </p:nvSpPr>
        <p:spPr>
          <a:xfrm>
            <a:off x="1893501" y="2778825"/>
            <a:ext cx="1957764" cy="1957764"/>
          </a:xfrm>
          <a:prstGeom prst="ellipse">
            <a:avLst/>
          </a:prstGeom>
          <a:solidFill>
            <a:srgbClr val="70BF41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20" name="Circle"/>
          <p:cNvSpPr/>
          <p:nvPr/>
        </p:nvSpPr>
        <p:spPr>
          <a:xfrm>
            <a:off x="2697173" y="2778825"/>
            <a:ext cx="1957764" cy="1957764"/>
          </a:xfrm>
          <a:prstGeom prst="ellipse">
            <a:avLst/>
          </a:prstGeom>
          <a:solidFill>
            <a:srgbClr val="F5D328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21" name="2"/>
          <p:cNvSpPr txBox="1"/>
          <p:nvPr/>
        </p:nvSpPr>
        <p:spPr>
          <a:xfrm>
            <a:off x="4091213" y="3526906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2</a:t>
            </a:r>
          </a:p>
        </p:txBody>
      </p:sp>
      <p:sp>
        <p:nvSpPr>
          <p:cNvPr id="122" name="1"/>
          <p:cNvSpPr txBox="1"/>
          <p:nvPr/>
        </p:nvSpPr>
        <p:spPr>
          <a:xfrm>
            <a:off x="3144667" y="3526906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</a:t>
            </a:r>
          </a:p>
        </p:txBody>
      </p:sp>
      <p:sp>
        <p:nvSpPr>
          <p:cNvPr id="123" name="3"/>
          <p:cNvSpPr txBox="1"/>
          <p:nvPr/>
        </p:nvSpPr>
        <p:spPr>
          <a:xfrm>
            <a:off x="2198120" y="3526906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3</a:t>
            </a:r>
          </a:p>
        </p:txBody>
      </p:sp>
      <p:sp>
        <p:nvSpPr>
          <p:cNvPr id="124" name="Specific Transcription"/>
          <p:cNvSpPr txBox="1"/>
          <p:nvPr/>
        </p:nvSpPr>
        <p:spPr>
          <a:xfrm>
            <a:off x="1649843" y="2073905"/>
            <a:ext cx="3303790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531" b="1">
                <a:latin typeface="Helvetica"/>
                <a:ea typeface="Helvetica"/>
                <a:cs typeface="Helvetica"/>
                <a:sym typeface="Helvetica"/>
              </a:rPr>
              <a:t>Specific</a:t>
            </a:r>
            <a:r>
              <a:rPr sz="2531"/>
              <a:t> Transcription</a:t>
            </a:r>
          </a:p>
        </p:txBody>
      </p:sp>
      <p:sp>
        <p:nvSpPr>
          <p:cNvPr id="125" name="LINC01007…"/>
          <p:cNvSpPr txBox="1"/>
          <p:nvPr/>
        </p:nvSpPr>
        <p:spPr>
          <a:xfrm>
            <a:off x="1834824" y="4982373"/>
            <a:ext cx="934551" cy="688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336"/>
              <a:t>LINC01007</a:t>
            </a:r>
          </a:p>
          <a:p>
            <a:pPr algn="l"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336"/>
              <a:t>MIR124-2</a:t>
            </a:r>
          </a:p>
          <a:p>
            <a:pPr algn="l"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336"/>
              <a:t>LINC00507</a:t>
            </a:r>
          </a:p>
        </p:txBody>
      </p:sp>
      <p:sp>
        <p:nvSpPr>
          <p:cNvPr id="126" name="RP11-491F9.6…"/>
          <p:cNvSpPr txBox="1"/>
          <p:nvPr/>
        </p:nvSpPr>
        <p:spPr>
          <a:xfrm>
            <a:off x="3727918" y="5085156"/>
            <a:ext cx="1152560" cy="483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336"/>
              <a:t>RP11-491F9.6</a:t>
            </a:r>
          </a:p>
          <a:p>
            <a:pPr algn="l"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336"/>
              <a:t>RP11-491F9.5</a:t>
            </a:r>
          </a:p>
        </p:txBody>
      </p:sp>
      <p:sp>
        <p:nvSpPr>
          <p:cNvPr id="127" name="LINC00599"/>
          <p:cNvSpPr txBox="1"/>
          <p:nvPr/>
        </p:nvSpPr>
        <p:spPr>
          <a:xfrm>
            <a:off x="2804955" y="4772289"/>
            <a:ext cx="934551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336"/>
              <a:t>LINC00599</a:t>
            </a:r>
          </a:p>
        </p:txBody>
      </p:sp>
      <p:sp>
        <p:nvSpPr>
          <p:cNvPr id="128" name="Circle"/>
          <p:cNvSpPr/>
          <p:nvPr/>
        </p:nvSpPr>
        <p:spPr>
          <a:xfrm>
            <a:off x="7376329" y="2825088"/>
            <a:ext cx="1957764" cy="1957765"/>
          </a:xfrm>
          <a:prstGeom prst="ellipse">
            <a:avLst/>
          </a:prstGeom>
          <a:solidFill>
            <a:srgbClr val="70BF41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29" name="Circle"/>
          <p:cNvSpPr/>
          <p:nvPr/>
        </p:nvSpPr>
        <p:spPr>
          <a:xfrm>
            <a:off x="8180001" y="2825088"/>
            <a:ext cx="1957764" cy="1957765"/>
          </a:xfrm>
          <a:prstGeom prst="ellipse">
            <a:avLst/>
          </a:prstGeom>
          <a:solidFill>
            <a:srgbClr val="F5D328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30" name="55"/>
          <p:cNvSpPr txBox="1"/>
          <p:nvPr/>
        </p:nvSpPr>
        <p:spPr>
          <a:xfrm>
            <a:off x="9484674" y="3394576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55</a:t>
            </a:r>
          </a:p>
        </p:txBody>
      </p:sp>
      <p:sp>
        <p:nvSpPr>
          <p:cNvPr id="131" name="15"/>
          <p:cNvSpPr txBox="1"/>
          <p:nvPr/>
        </p:nvSpPr>
        <p:spPr>
          <a:xfrm>
            <a:off x="7591580" y="3394576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15</a:t>
            </a:r>
          </a:p>
        </p:txBody>
      </p:sp>
      <p:sp>
        <p:nvSpPr>
          <p:cNvPr id="132" name="Circle"/>
          <p:cNvSpPr/>
          <p:nvPr/>
        </p:nvSpPr>
        <p:spPr>
          <a:xfrm>
            <a:off x="7778165" y="3726987"/>
            <a:ext cx="1957764" cy="1957765"/>
          </a:xfrm>
          <a:prstGeom prst="ellipse">
            <a:avLst/>
          </a:prstGeom>
          <a:solidFill>
            <a:srgbClr val="51A7F9">
              <a:alpha val="50147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66"/>
          </a:p>
        </p:txBody>
      </p:sp>
      <p:sp>
        <p:nvSpPr>
          <p:cNvPr id="133" name="14"/>
          <p:cNvSpPr txBox="1"/>
          <p:nvPr/>
        </p:nvSpPr>
        <p:spPr>
          <a:xfrm>
            <a:off x="8538127" y="3966076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14</a:t>
            </a:r>
          </a:p>
        </p:txBody>
      </p:sp>
      <p:sp>
        <p:nvSpPr>
          <p:cNvPr id="134" name="5"/>
          <p:cNvSpPr txBox="1"/>
          <p:nvPr/>
        </p:nvSpPr>
        <p:spPr>
          <a:xfrm>
            <a:off x="8627495" y="3144545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5</a:t>
            </a:r>
          </a:p>
        </p:txBody>
      </p:sp>
      <p:sp>
        <p:nvSpPr>
          <p:cNvPr id="135" name="11"/>
          <p:cNvSpPr txBox="1"/>
          <p:nvPr/>
        </p:nvSpPr>
        <p:spPr>
          <a:xfrm>
            <a:off x="7913049" y="4198248"/>
            <a:ext cx="434414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11</a:t>
            </a:r>
          </a:p>
        </p:txBody>
      </p:sp>
      <p:sp>
        <p:nvSpPr>
          <p:cNvPr id="136" name="1"/>
          <p:cNvSpPr txBox="1"/>
          <p:nvPr/>
        </p:nvSpPr>
        <p:spPr>
          <a:xfrm>
            <a:off x="9252573" y="4198248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1</a:t>
            </a:r>
          </a:p>
        </p:txBody>
      </p:sp>
      <p:sp>
        <p:nvSpPr>
          <p:cNvPr id="137" name="0"/>
          <p:cNvSpPr txBox="1"/>
          <p:nvPr/>
        </p:nvSpPr>
        <p:spPr>
          <a:xfrm>
            <a:off x="8627495" y="4870748"/>
            <a:ext cx="25327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2531"/>
              <a:t>0</a:t>
            </a:r>
          </a:p>
        </p:txBody>
      </p:sp>
      <p:sp>
        <p:nvSpPr>
          <p:cNvPr id="138" name="Cortex"/>
          <p:cNvSpPr txBox="1"/>
          <p:nvPr/>
        </p:nvSpPr>
        <p:spPr>
          <a:xfrm>
            <a:off x="2036131" y="2541441"/>
            <a:ext cx="575479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336"/>
              <a:t>Cortex</a:t>
            </a:r>
          </a:p>
        </p:txBody>
      </p:sp>
      <p:sp>
        <p:nvSpPr>
          <p:cNvPr id="139" name="Cerebellum"/>
          <p:cNvSpPr txBox="1"/>
          <p:nvPr/>
        </p:nvSpPr>
        <p:spPr>
          <a:xfrm>
            <a:off x="3743782" y="2541441"/>
            <a:ext cx="955391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336"/>
              <a:t>Cerebellum</a:t>
            </a:r>
          </a:p>
        </p:txBody>
      </p:sp>
      <p:sp>
        <p:nvSpPr>
          <p:cNvPr id="140" name="Cortex"/>
          <p:cNvSpPr txBox="1"/>
          <p:nvPr/>
        </p:nvSpPr>
        <p:spPr>
          <a:xfrm>
            <a:off x="7426238" y="2587705"/>
            <a:ext cx="575479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336"/>
              <a:t>Cortex</a:t>
            </a:r>
          </a:p>
        </p:txBody>
      </p:sp>
      <p:sp>
        <p:nvSpPr>
          <p:cNvPr id="141" name="Cerebellum"/>
          <p:cNvSpPr txBox="1"/>
          <p:nvPr/>
        </p:nvSpPr>
        <p:spPr>
          <a:xfrm>
            <a:off x="9133888" y="2587705"/>
            <a:ext cx="955391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336"/>
              <a:t>Cerebellum</a:t>
            </a:r>
          </a:p>
        </p:txBody>
      </p:sp>
      <p:sp>
        <p:nvSpPr>
          <p:cNvPr id="142" name="Brain"/>
          <p:cNvSpPr txBox="1"/>
          <p:nvPr/>
        </p:nvSpPr>
        <p:spPr>
          <a:xfrm>
            <a:off x="8518865" y="5808244"/>
            <a:ext cx="471284" cy="277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9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336"/>
              <a:t>Brain</a:t>
            </a:r>
          </a:p>
        </p:txBody>
      </p:sp>
      <p:sp>
        <p:nvSpPr>
          <p:cNvPr id="143" name="Enhanced Transcription"/>
          <p:cNvSpPr txBox="1"/>
          <p:nvPr/>
        </p:nvSpPr>
        <p:spPr>
          <a:xfrm>
            <a:off x="6980962" y="2001699"/>
            <a:ext cx="3613170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6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2531" b="1">
                <a:latin typeface="Helvetica"/>
                <a:ea typeface="Helvetica"/>
                <a:cs typeface="Helvetica"/>
                <a:sym typeface="Helvetica"/>
              </a:rPr>
              <a:t>Enhanced</a:t>
            </a:r>
            <a:r>
              <a:rPr sz="2531"/>
              <a:t> Transcription</a:t>
            </a:r>
          </a:p>
        </p:txBody>
      </p:sp>
      <p:sp>
        <p:nvSpPr>
          <p:cNvPr id="144" name="Brain specific ncRNA"/>
          <p:cNvSpPr txBox="1"/>
          <p:nvPr/>
        </p:nvSpPr>
        <p:spPr>
          <a:xfrm>
            <a:off x="2193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normAutofit/>
          </a:bodyPr>
          <a:lstStyle>
            <a:lvl1pPr>
              <a:defRPr sz="80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5625"/>
              <a:t>Brain specific ncRNA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3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ranscriptome divers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Transcriptome diversity</a:t>
            </a:r>
          </a:p>
        </p:txBody>
      </p:sp>
      <p:pic>
        <p:nvPicPr>
          <p:cNvPr id="147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9225" y="2286540"/>
            <a:ext cx="4366618" cy="3277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36158" y="2286539"/>
            <a:ext cx="4366618" cy="349935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76497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 activity human brai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defRPr sz="7919"/>
            </a:lvl1pPr>
          </a:lstStyle>
          <a:p>
            <a:r>
              <a:t>TE activity human brain</a:t>
            </a:r>
          </a:p>
        </p:txBody>
      </p:sp>
      <p:pic>
        <p:nvPicPr>
          <p:cNvPr id="151" name="figure3.png" descr="figur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5584" y="1373614"/>
            <a:ext cx="5420832" cy="5343068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Rectangle"/>
          <p:cNvSpPr/>
          <p:nvPr/>
        </p:nvSpPr>
        <p:spPr>
          <a:xfrm>
            <a:off x="3216758" y="5266606"/>
            <a:ext cx="5758485" cy="1134767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53" name="Brain"/>
          <p:cNvSpPr txBox="1"/>
          <p:nvPr/>
        </p:nvSpPr>
        <p:spPr>
          <a:xfrm rot="16200000">
            <a:off x="2902358" y="5795869"/>
            <a:ext cx="413511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Brain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87663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4122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Brain </a:t>
            </a:r>
            <a:r>
              <a:rPr lang="en-US" dirty="0"/>
              <a:t>gene regulation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C528-2F75-4183-827C-9B46D48975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96617" y="1014532"/>
            <a:ext cx="1938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Brain enhancers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30533" y="3801677"/>
            <a:ext cx="337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C. </a:t>
            </a:r>
            <a:r>
              <a:rPr lang="en-US" altLang="zh-CN" dirty="0"/>
              <a:t>Brain</a:t>
            </a:r>
            <a:r>
              <a:rPr lang="zh-CN" altLang="en-US" dirty="0"/>
              <a:t> </a:t>
            </a:r>
            <a:r>
              <a:rPr lang="en-US" dirty="0"/>
              <a:t>enhancers vs. </a:t>
            </a:r>
            <a:r>
              <a:rPr lang="en-US" altLang="zh-CN" dirty="0"/>
              <a:t>Brain</a:t>
            </a:r>
            <a:r>
              <a:rPr lang="zh-CN" altLang="en-US" dirty="0"/>
              <a:t> </a:t>
            </a:r>
            <a:r>
              <a:rPr lang="en-US" altLang="zh-CN" dirty="0"/>
              <a:t>genes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68" y="1386168"/>
            <a:ext cx="3481424" cy="1994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3" r="4586" b="10340"/>
          <a:stretch/>
        </p:blipFill>
        <p:spPr>
          <a:xfrm>
            <a:off x="2404270" y="4570261"/>
            <a:ext cx="3464523" cy="21512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1218358" y="5113926"/>
            <a:ext cx="17630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log #of cortex specific enhancers near cortex specific genes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027263" y="1293759"/>
            <a:ext cx="3006084" cy="2877251"/>
            <a:chOff x="4793832" y="358302"/>
            <a:chExt cx="4263082" cy="40803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03" r="8877"/>
            <a:stretch/>
          </p:blipFill>
          <p:spPr>
            <a:xfrm>
              <a:off x="4793832" y="358302"/>
              <a:ext cx="4263082" cy="408037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404658" y="2608274"/>
              <a:ext cx="1343311" cy="1309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Brain</a:t>
              </a:r>
              <a:r>
                <a:rPr lang="zh-CN" altLang="en-US" dirty="0"/>
                <a:t> </a:t>
              </a:r>
              <a:r>
                <a:rPr lang="en-US" altLang="zh-CN" dirty="0"/>
                <a:t>sample</a:t>
              </a:r>
              <a:r>
                <a:rPr lang="zh-CN" altLang="en-US" dirty="0"/>
                <a:t> </a:t>
              </a:r>
              <a:r>
                <a:rPr lang="en-US" altLang="zh-CN" dirty="0"/>
                <a:t>cluster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567799" y="3069939"/>
              <a:ext cx="259492" cy="303577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559092" y="980526"/>
            <a:ext cx="3942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B. Brain samples clustered by enhancers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05890" y="4091721"/>
            <a:ext cx="4731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D. Gene regulatory networks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Tissues-matched &amp; Developmental-matched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1217" y="4731338"/>
            <a:ext cx="3318272" cy="189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1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406" y="0"/>
            <a:ext cx="6010594" cy="43811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2279" y="1906615"/>
            <a:ext cx="4011385" cy="23374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CMC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22A66-D8E4-994F-BA80-F0E922DAD1C6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00" y="0"/>
            <a:ext cx="6010594" cy="438118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68653" y="1829243"/>
            <a:ext cx="5276931" cy="388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/>
              <a:t>GVEX</a:t>
            </a:r>
            <a:endParaRPr lang="en-US" sz="28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144894" y="0"/>
            <a:ext cx="0" cy="42484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7861" y="4509689"/>
            <a:ext cx="34767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Cell type contributions to brain cortex tissues by </a:t>
            </a:r>
            <a:r>
              <a:rPr lang="en-US" dirty="0" err="1" smtClean="0"/>
              <a:t>deconvolving</a:t>
            </a:r>
            <a:r>
              <a:rPr lang="en-US" dirty="0" smtClean="0"/>
              <a:t> tissue gene expression into six cell type signature expression</a:t>
            </a:r>
          </a:p>
          <a:p>
            <a:r>
              <a:rPr lang="en-US" dirty="0" smtClean="0"/>
              <a:t>X=WY =&gt; W is coefficient matrix of using non-negative least square to predict X from Y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7" t="27212" b="10270"/>
          <a:stretch/>
        </p:blipFill>
        <p:spPr>
          <a:xfrm>
            <a:off x="8442701" y="4937387"/>
            <a:ext cx="2210031" cy="73426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352279" y="5636860"/>
            <a:ext cx="3121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mtClean="0"/>
              <a:t>185 </a:t>
            </a:r>
            <a:r>
              <a:rPr lang="en-US"/>
              <a:t>single cell biomarker </a:t>
            </a:r>
            <a:r>
              <a:rPr lang="en-US" smtClean="0"/>
              <a:t>genes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357972" y="4879021"/>
            <a:ext cx="92204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dirty="0" smtClean="0"/>
              <a:t>Neuron</a:t>
            </a:r>
          </a:p>
          <a:p>
            <a:r>
              <a:rPr lang="en-US" sz="800" dirty="0" smtClean="0"/>
              <a:t>Endothelial</a:t>
            </a:r>
          </a:p>
          <a:p>
            <a:r>
              <a:rPr lang="en-US" sz="800" dirty="0" smtClean="0"/>
              <a:t>Astrocytes</a:t>
            </a:r>
          </a:p>
          <a:p>
            <a:r>
              <a:rPr lang="en-US" sz="800" dirty="0" smtClean="0"/>
              <a:t>OPC</a:t>
            </a:r>
          </a:p>
          <a:p>
            <a:r>
              <a:rPr lang="en-US" sz="800" dirty="0" smtClean="0"/>
              <a:t>Microglia</a:t>
            </a:r>
          </a:p>
          <a:p>
            <a:r>
              <a:rPr lang="en-US" sz="800" dirty="0" smtClean="0"/>
              <a:t>Oligodendrocytes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82" y="4319488"/>
            <a:ext cx="1915271" cy="228684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56398" y="5082117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X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9186703" y="5082117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Y</a:t>
            </a:r>
            <a:endParaRPr lang="en-US" sz="3200" dirty="0"/>
          </a:p>
        </p:txBody>
      </p:sp>
      <p:sp>
        <p:nvSpPr>
          <p:cNvPr id="21" name="Rectangle 20"/>
          <p:cNvSpPr/>
          <p:nvPr/>
        </p:nvSpPr>
        <p:spPr>
          <a:xfrm>
            <a:off x="3756915" y="6538912"/>
            <a:ext cx="3121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mtClean="0"/>
              <a:t>185 </a:t>
            </a:r>
            <a:r>
              <a:rPr lang="en-US"/>
              <a:t>single cell biomarker </a:t>
            </a:r>
            <a:r>
              <a:rPr lang="en-US" smtClean="0"/>
              <a:t>genes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3273605" y="5964891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Samples</a:t>
            </a: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890060" y="5101290"/>
            <a:ext cx="1983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= W          *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3618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97474" y="369959"/>
            <a:ext cx="2716646" cy="446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/>
              <a:t>brain gene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4716234" y="1369482"/>
            <a:ext cx="3879126" cy="2067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Promoters &amp; Enhancers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Tissues-matched (Roadmap)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Hi-C matched (Bing Ren’s paper)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err="1" smtClean="0"/>
              <a:t>Fantom</a:t>
            </a:r>
            <a:endParaRPr lang="en-US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5285307" y="4024997"/>
            <a:ext cx="2740980" cy="1124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Broken TFBSs by </a:t>
            </a:r>
            <a:r>
              <a:rPr lang="en-US" sz="3600" dirty="0" err="1" smtClean="0"/>
              <a:t>eQTLs</a:t>
            </a:r>
            <a:endParaRPr lang="en-US" sz="3600" dirty="0"/>
          </a:p>
        </p:txBody>
      </p:sp>
      <p:cxnSp>
        <p:nvCxnSpPr>
          <p:cNvPr id="9" name="Straight Arrow Connector 8"/>
          <p:cNvCxnSpPr>
            <a:endCxn id="4" idx="2"/>
          </p:cNvCxnSpPr>
          <p:nvPr/>
        </p:nvCxnSpPr>
        <p:spPr>
          <a:xfrm flipV="1">
            <a:off x="6655797" y="816669"/>
            <a:ext cx="0" cy="55281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0"/>
            <a:endCxn id="5" idx="2"/>
          </p:cNvCxnSpPr>
          <p:nvPr/>
        </p:nvCxnSpPr>
        <p:spPr>
          <a:xfrm flipV="1">
            <a:off x="6655797" y="3436854"/>
            <a:ext cx="0" cy="58814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955187" y="5935787"/>
            <a:ext cx="1401220" cy="533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TFs</a:t>
            </a:r>
            <a:endParaRPr lang="en-US" sz="3600" dirty="0"/>
          </a:p>
        </p:txBody>
      </p:sp>
      <p:cxnSp>
        <p:nvCxnSpPr>
          <p:cNvPr id="33" name="Straight Arrow Connector 32"/>
          <p:cNvCxnSpPr>
            <a:stCxn id="25" idx="0"/>
            <a:endCxn id="6" idx="2"/>
          </p:cNvCxnSpPr>
          <p:nvPr/>
        </p:nvCxnSpPr>
        <p:spPr>
          <a:xfrm flipV="1">
            <a:off x="6655797" y="5149860"/>
            <a:ext cx="0" cy="78592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/>
          <p:cNvCxnSpPr>
            <a:stCxn id="25" idx="1"/>
            <a:endCxn id="41" idx="2"/>
          </p:cNvCxnSpPr>
          <p:nvPr/>
        </p:nvCxnSpPr>
        <p:spPr>
          <a:xfrm rot="10800000">
            <a:off x="2525771" y="3853365"/>
            <a:ext cx="3429416" cy="2349054"/>
          </a:xfrm>
          <a:prstGeom prst="curvedConnector2">
            <a:avLst/>
          </a:prstGeom>
          <a:ln w="635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13151" y="1963605"/>
            <a:ext cx="3825240" cy="1889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Gene regulatory network</a:t>
            </a:r>
          </a:p>
          <a:p>
            <a:pPr marL="285750" lvl="1" indent="-285750" algn="ctr">
              <a:buFont typeface="Arial" charset="0"/>
              <a:buChar char="•"/>
            </a:pPr>
            <a:r>
              <a:rPr lang="en-US" dirty="0"/>
              <a:t>Predict target brain gene expression from TFs (and </a:t>
            </a:r>
            <a:r>
              <a:rPr lang="en-US" dirty="0" err="1"/>
              <a:t>eQTL</a:t>
            </a:r>
            <a:r>
              <a:rPr lang="en-US" dirty="0"/>
              <a:t> phenotypes); </a:t>
            </a:r>
            <a:r>
              <a:rPr lang="en-US" dirty="0" err="1"/>
              <a:t>e.g</a:t>
            </a:r>
            <a:r>
              <a:rPr lang="en-US" dirty="0"/>
              <a:t>, LASSO, Ridge, and Elastic </a:t>
            </a:r>
            <a:r>
              <a:rPr lang="en-US" dirty="0" smtClean="0"/>
              <a:t>Net</a:t>
            </a:r>
            <a:endParaRPr lang="en-US" dirty="0"/>
          </a:p>
        </p:txBody>
      </p:sp>
      <p:cxnSp>
        <p:nvCxnSpPr>
          <p:cNvPr id="43" name="Curved Connector 42"/>
          <p:cNvCxnSpPr>
            <a:stCxn id="41" idx="0"/>
            <a:endCxn id="4" idx="1"/>
          </p:cNvCxnSpPr>
          <p:nvPr/>
        </p:nvCxnSpPr>
        <p:spPr>
          <a:xfrm rot="5400000" flipH="1" flipV="1">
            <a:off x="3226477" y="-107391"/>
            <a:ext cx="1370291" cy="2771703"/>
          </a:xfrm>
          <a:prstGeom prst="curvedConnector2">
            <a:avLst/>
          </a:prstGeom>
          <a:ln w="635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8014120" y="178844"/>
            <a:ext cx="3462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Cerebral Dopamine Neurotrophic </a:t>
            </a:r>
            <a:r>
              <a:rPr lang="en-US" sz="2000" b="1" dirty="0" smtClean="0"/>
              <a:t>Factor (CDNF)</a:t>
            </a:r>
            <a:endParaRPr lang="en-US" sz="20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8743089" y="1739926"/>
            <a:ext cx="22701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Chr10:14555000:600</a:t>
            </a:r>
          </a:p>
          <a:p>
            <a:r>
              <a:rPr lang="en-US" dirty="0" smtClean="0"/>
              <a:t>Roadmap: </a:t>
            </a:r>
            <a:r>
              <a:rPr lang="en-US" dirty="0" err="1" smtClean="0"/>
              <a:t>corr</a:t>
            </a:r>
            <a:r>
              <a:rPr lang="en-US" dirty="0" smtClean="0"/>
              <a:t>=0.897</a:t>
            </a:r>
          </a:p>
          <a:p>
            <a:r>
              <a:rPr lang="en-US" dirty="0" err="1" smtClean="0"/>
              <a:t>HiC:corr</a:t>
            </a:r>
            <a:r>
              <a:rPr lang="en-US" dirty="0" smtClean="0"/>
              <a:t>=0.905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8189872" y="3919607"/>
            <a:ext cx="40021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rs72782895: chr10 14519724 </a:t>
            </a:r>
            <a:r>
              <a:rPr lang="en-US" dirty="0"/>
              <a:t>C G </a:t>
            </a:r>
            <a:r>
              <a:rPr lang="en-US" dirty="0" smtClean="0"/>
              <a:t>MATCH=1;TF=</a:t>
            </a:r>
            <a:r>
              <a:rPr lang="en-US" b="1" dirty="0" smtClean="0"/>
              <a:t>NFE2L1</a:t>
            </a:r>
            <a:r>
              <a:rPr lang="en-US" dirty="0" smtClean="0"/>
              <a:t>_</a:t>
            </a:r>
            <a:r>
              <a:rPr lang="en-US" b="1" dirty="0" smtClean="0"/>
              <a:t>MafG</a:t>
            </a:r>
            <a:r>
              <a:rPr lang="en-US" dirty="0" smtClean="0"/>
              <a:t>;ScoreDiff=0</a:t>
            </a:r>
          </a:p>
          <a:p>
            <a:r>
              <a:rPr lang="en-US" dirty="0"/>
              <a:t>r</a:t>
            </a:r>
            <a:r>
              <a:rPr lang="en-US" dirty="0" smtClean="0"/>
              <a:t>s67337311: chr10 14541454 </a:t>
            </a:r>
            <a:r>
              <a:rPr lang="en-US" dirty="0"/>
              <a:t>C T </a:t>
            </a:r>
            <a:r>
              <a:rPr lang="en-US" dirty="0" smtClean="0"/>
              <a:t>MATCH=1;TF=</a:t>
            </a:r>
            <a:r>
              <a:rPr lang="en-US" b="1" dirty="0" err="1" smtClean="0"/>
              <a:t>SPIB</a:t>
            </a:r>
            <a:r>
              <a:rPr lang="en-US" dirty="0" err="1" smtClean="0"/>
              <a:t>;ScoreDiff</a:t>
            </a:r>
            <a:r>
              <a:rPr lang="en-US" dirty="0" smtClean="0"/>
              <a:t>=0 </a:t>
            </a:r>
          </a:p>
          <a:p>
            <a:r>
              <a:rPr lang="en-US" dirty="0"/>
              <a:t>r</a:t>
            </a:r>
            <a:r>
              <a:rPr lang="en-US" dirty="0" smtClean="0"/>
              <a:t>s35342583: chr10 14613012 </a:t>
            </a:r>
            <a:r>
              <a:rPr lang="en-US" dirty="0"/>
              <a:t>C T </a:t>
            </a:r>
            <a:r>
              <a:rPr lang="en-US" dirty="0" smtClean="0"/>
              <a:t>MATCH=2;TF=</a:t>
            </a:r>
            <a:r>
              <a:rPr lang="en-US" b="1" dirty="0" smtClean="0"/>
              <a:t>BRCA1,Sox5</a:t>
            </a:r>
            <a:r>
              <a:rPr lang="en-US" dirty="0" smtClean="0"/>
              <a:t>;ScoreDiff=0,0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90993" y="0"/>
            <a:ext cx="41762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GVEX+CMC SCZ &amp; CTRL gene expression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Intercept) -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0.59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SPIB         0.17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SOX5       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0.19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MAFG       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0.33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BRCA1        0.14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NFE2L1       0.12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3571" y="4023902"/>
            <a:ext cx="3338007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CMC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SCZ 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&amp; CTRL gene expression plus genotype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Intercept) </a:t>
            </a:r>
            <a:r>
              <a:rPr lang="is-IS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0.56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SPIB         </a:t>
            </a:r>
            <a:r>
              <a:rPr lang="nb-NO" sz="1600" dirty="0" smtClean="0">
                <a:latin typeface="Arial" charset="0"/>
                <a:ea typeface="Arial" charset="0"/>
                <a:cs typeface="Arial" charset="0"/>
              </a:rPr>
              <a:t>0.18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BRCA1        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0.053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SOX5        </a:t>
            </a:r>
            <a:r>
              <a:rPr lang="is-IS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0.072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NFE2L1      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0.051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MAFG        </a:t>
            </a:r>
            <a:r>
              <a:rPr lang="mr-IN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mr-IN" sz="1600" dirty="0" smtClean="0">
                <a:latin typeface="Arial" charset="0"/>
                <a:ea typeface="Arial" charset="0"/>
                <a:cs typeface="Arial" charset="0"/>
              </a:rPr>
              <a:t>0.389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rs72782895   </a:t>
            </a:r>
            <a:r>
              <a:rPr lang="is-IS" sz="1600" dirty="0" smtClean="0">
                <a:latin typeface="Arial" charset="0"/>
                <a:ea typeface="Arial" charset="0"/>
                <a:cs typeface="Arial" charset="0"/>
              </a:rPr>
              <a:t>0.066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rs67337311  </a:t>
            </a:r>
            <a:r>
              <a:rPr lang="fi-FI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fi-FI" sz="1600" dirty="0" smtClean="0">
                <a:latin typeface="Arial" charset="0"/>
                <a:ea typeface="Arial" charset="0"/>
                <a:cs typeface="Arial" charset="0"/>
              </a:rPr>
              <a:t>0.025</a:t>
            </a:r>
          </a:p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rs35342583  </a:t>
            </a:r>
            <a:r>
              <a:rPr lang="mr-IN" sz="1600" dirty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mr-IN" sz="1600" dirty="0" smtClean="0">
                <a:latin typeface="Arial" charset="0"/>
                <a:ea typeface="Arial" charset="0"/>
                <a:cs typeface="Arial" charset="0"/>
              </a:rPr>
              <a:t>0.03</a:t>
            </a:r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2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5240"/>
            <a:ext cx="10027920" cy="1158240"/>
          </a:xfrm>
        </p:spPr>
        <p:txBody>
          <a:bodyPr>
            <a:normAutofit/>
          </a:bodyPr>
          <a:lstStyle/>
          <a:p>
            <a:r>
              <a:rPr lang="en-US" dirty="0" smtClean="0"/>
              <a:t>Gene co-expression modules by WGCNA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C528-2F75-4183-827C-9B46D48975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08" y="1730375"/>
            <a:ext cx="5970932" cy="4069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3560" y="1267261"/>
            <a:ext cx="3747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Co-expression across </a:t>
            </a:r>
            <a:r>
              <a:rPr lang="en-US" dirty="0" err="1" smtClean="0"/>
              <a:t>gtex</a:t>
            </a:r>
            <a:r>
              <a:rPr lang="en-US" dirty="0" smtClean="0"/>
              <a:t> tissues (JW)</a:t>
            </a:r>
            <a:endParaRPr lang="en-US" dirty="0"/>
          </a:p>
        </p:txBody>
      </p:sp>
      <p:pic>
        <p:nvPicPr>
          <p:cNvPr id="19" name="Picture 18" descr="circos_5regions_6windows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945" y="1607935"/>
            <a:ext cx="5239905" cy="356132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471989" y="5234379"/>
            <a:ext cx="269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Developmental stages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5666190" y="2516446"/>
            <a:ext cx="1496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Regions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700365" y="1173480"/>
            <a:ext cx="4239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Co-expression across developmental stages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78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Question</a:t>
            </a:r>
          </a:p>
          <a:p>
            <a:r>
              <a:rPr lang="en-US" dirty="0" smtClean="0"/>
              <a:t>Resource (SL,JW)</a:t>
            </a:r>
          </a:p>
          <a:p>
            <a:r>
              <a:rPr lang="en-US" dirty="0"/>
              <a:t>PCA,T-SNE and RCA genes </a:t>
            </a:r>
            <a:r>
              <a:rPr lang="en-US" dirty="0" err="1"/>
              <a:t>exp</a:t>
            </a:r>
            <a:r>
              <a:rPr lang="en-US" dirty="0"/>
              <a:t> (DW,FN)</a:t>
            </a:r>
            <a:endParaRPr lang="en-US" dirty="0" smtClean="0"/>
          </a:p>
          <a:p>
            <a:r>
              <a:rPr lang="en-US" dirty="0"/>
              <a:t> 2 slides </a:t>
            </a:r>
            <a:r>
              <a:rPr lang="en-US" dirty="0" err="1"/>
              <a:t>unnanotated</a:t>
            </a:r>
            <a:r>
              <a:rPr lang="en-US" dirty="0"/>
              <a:t> regions (FN)</a:t>
            </a:r>
          </a:p>
          <a:p>
            <a:r>
              <a:rPr lang="en-US" dirty="0"/>
              <a:t> 2 slides building </a:t>
            </a:r>
            <a:r>
              <a:rPr lang="en-US" dirty="0" err="1"/>
              <a:t>reg</a:t>
            </a:r>
            <a:r>
              <a:rPr lang="en-US" dirty="0"/>
              <a:t> net (PE,MTG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 </a:t>
            </a:r>
            <a:r>
              <a:rPr lang="en-US" dirty="0" smtClean="0"/>
              <a:t>WGCNA(JW)</a:t>
            </a:r>
          </a:p>
          <a:p>
            <a:r>
              <a:rPr lang="en-US" dirty="0" smtClean="0"/>
              <a:t> Single cell deconvolution (DW, TG) </a:t>
            </a:r>
          </a:p>
          <a:p>
            <a:r>
              <a:rPr lang="en-US" dirty="0"/>
              <a:t>2 slides model (</a:t>
            </a:r>
            <a:r>
              <a:rPr lang="en-US" dirty="0" smtClean="0"/>
              <a:t>DW)</a:t>
            </a:r>
            <a:endParaRPr lang="en-US" dirty="0"/>
          </a:p>
          <a:p>
            <a:r>
              <a:rPr lang="en-US" dirty="0"/>
              <a:t> FMRI (MTG)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39285"/>
            </a:pPr>
            <a:r>
              <a:rPr lang="en" dirty="0"/>
              <a:t>Background to creation of a Brain Specific Resource 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* Development of Generic Resources to Annotate the Whole Human Genome</a:t>
            </a:r>
            <a:br>
              <a:rPr lang="en"/>
            </a:br>
            <a:r>
              <a:rPr lang="en"/>
              <a:t>- ENCODE, Roadmap, GTEx, 1000 Genomes</a:t>
            </a:r>
            <a:br>
              <a:rPr lang="en"/>
            </a:br>
            <a:r>
              <a:rPr lang="en"/>
              <a:t>- No focussed on the brain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* Desire to provide a specific resource for the brain and diseases that afflict it</a:t>
            </a:r>
            <a:br>
              <a:rPr lang="en"/>
            </a:br>
            <a:r>
              <a:rPr lang="en"/>
              <a:t>- Brain enhancers, specific splice forms, regulatory networks, and eQTLs</a:t>
            </a:r>
          </a:p>
          <a:p>
            <a:pPr>
              <a:spcBef>
                <a:spcPts val="0"/>
              </a:spcBef>
              <a:buNone/>
            </a:pPr>
            <a:endParaRPr/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6563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39285"/>
            </a:pPr>
            <a:r>
              <a:rPr lang="en"/>
              <a:t>Question posed by this resource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61111"/>
              <a:buNone/>
            </a:pPr>
            <a:r>
              <a:rPr lang="en"/>
              <a:t>On a large-scale, are gene regulation, transcription and other aspects of the functioning of the genome similar in the brain to other tissues (ie the liver)? Or are they different?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91592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/>
              <a:t>Outline for Talk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Building the Resource </a:t>
            </a:r>
            <a:br>
              <a:rPr lang="en"/>
            </a:br>
            <a:r>
              <a:rPr lang="en"/>
              <a:t>- enhancers &amp; brain regulatory networks</a:t>
            </a:r>
            <a:br>
              <a:rPr lang="en"/>
            </a:br>
            <a:r>
              <a:rPr lang="en"/>
              <a:t>- Brain eQTLs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Analysis of how the brain compares to other organs </a:t>
            </a:r>
            <a:br>
              <a:rPr lang="en"/>
            </a:br>
            <a:r>
              <a:rPr lang="en"/>
              <a:t>&amp; how the resource is more powerful for just the brain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Quantitative models relating regulatory variation to gene output in brain imporant genes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12456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1" y="449662"/>
            <a:ext cx="5000625" cy="32826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Capstone 4 - Datasets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2F3CF-8F7F-7644-8458-FD281C8BA59B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601792" y="1007102"/>
          <a:ext cx="8613775" cy="509311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722755"/>
                <a:gridCol w="1722755"/>
                <a:gridCol w="1722755"/>
                <a:gridCol w="1722755"/>
                <a:gridCol w="1722755"/>
              </a:tblGrid>
              <a:tr h="37147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Study name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Individuals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Brain region</a:t>
                      </a:r>
                    </a:p>
                    <a:p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Disease status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Data type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8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effectLst/>
                        </a:rPr>
                        <a:t>UIC, </a:t>
                      </a:r>
                      <a:r>
                        <a:rPr lang="en-US" sz="1200" kern="1200" dirty="0" err="1" smtClean="0">
                          <a:effectLst/>
                        </a:rPr>
                        <a:t>Uchicago-</a:t>
                      </a:r>
                      <a:r>
                        <a:rPr lang="en-US" sz="1200" kern="1200" dirty="0" err="1" smtClean="0"/>
                        <a:t>BrainGVEX</a:t>
                      </a:r>
                      <a:endParaRPr lang="en-US" sz="1200" kern="1200" dirty="0" smtClean="0"/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428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Frontal cortex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SCZ, BD,</a:t>
                      </a:r>
                      <a:r>
                        <a:rPr lang="en-US" sz="1200" baseline="0" dirty="0" smtClean="0"/>
                        <a:t> ASD, 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 (waiting</a:t>
                      </a:r>
                      <a:r>
                        <a:rPr lang="en-US" sz="1200" baseline="0" dirty="0" smtClean="0"/>
                        <a:t> for genotype data of half samples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UCLA-ASD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73/96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err="1" smtClean="0"/>
                        <a:t>PreFrontal</a:t>
                      </a:r>
                      <a:r>
                        <a:rPr lang="en-US" sz="1200" kern="1200" dirty="0" smtClean="0"/>
                        <a:t> cortex, CBC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ASD, 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 , </a:t>
                      </a:r>
                      <a:r>
                        <a:rPr lang="en-US" sz="1200" dirty="0" err="1" smtClean="0"/>
                        <a:t>ChIP-seq</a:t>
                      </a:r>
                      <a:r>
                        <a:rPr lang="en-US" sz="1200" dirty="0" smtClean="0"/>
                        <a:t>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genotype data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49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Yale-ASD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68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DLPFC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ASD, 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</a:t>
                      </a:r>
                      <a:r>
                        <a:rPr lang="en-US" sz="1200" dirty="0" err="1" smtClean="0"/>
                        <a:t>ChIP-seq</a:t>
                      </a:r>
                      <a:r>
                        <a:rPr lang="en-US" sz="1200" dirty="0" smtClean="0"/>
                        <a:t> (waiting</a:t>
                      </a:r>
                      <a:r>
                        <a:rPr lang="en-US" sz="1200" baseline="0" dirty="0" smtClean="0"/>
                        <a:t> for genotype data</a:t>
                      </a:r>
                      <a:r>
                        <a:rPr lang="en-US" sz="1200" dirty="0" smtClean="0"/>
                        <a:t>)</a:t>
                      </a:r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8695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CommonMind</a:t>
                      </a:r>
                      <a:r>
                        <a:rPr lang="en-US" sz="1200" baseline="0" dirty="0" smtClean="0"/>
                        <a:t> v1.2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603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DLPFC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SCZ, BD,</a:t>
                      </a:r>
                      <a:r>
                        <a:rPr lang="en-US" sz="1200" baseline="0" dirty="0" smtClean="0"/>
                        <a:t> control</a:t>
                      </a: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genotype data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(</a:t>
                      </a:r>
                      <a:r>
                        <a:rPr lang="en-US" sz="1200" kern="1200" dirty="0" smtClean="0">
                          <a:effectLst/>
                        </a:rPr>
                        <a:t>Illumina </a:t>
                      </a:r>
                      <a:r>
                        <a:rPr lang="en-US" sz="1200" kern="1200" dirty="0" err="1" smtClean="0">
                          <a:effectLst/>
                        </a:rPr>
                        <a:t>Infinium</a:t>
                      </a:r>
                      <a:r>
                        <a:rPr lang="en-US" sz="1200" kern="1200" dirty="0" smtClean="0">
                          <a:effectLst/>
                        </a:rPr>
                        <a:t> </a:t>
                      </a:r>
                      <a:r>
                        <a:rPr lang="en-US" sz="1200" kern="1200" dirty="0" err="1" smtClean="0">
                          <a:effectLst/>
                        </a:rPr>
                        <a:t>HumanOmniExpressExome</a:t>
                      </a:r>
                      <a:r>
                        <a:rPr lang="en-US" sz="1200" kern="1200" dirty="0" smtClean="0">
                          <a:effectLst/>
                        </a:rPr>
                        <a:t> 8 v 1.1b chip</a:t>
                      </a:r>
                    </a:p>
                    <a:p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935">
                <a:tc>
                  <a:txBody>
                    <a:bodyPr/>
                    <a:lstStyle/>
                    <a:p>
                      <a:r>
                        <a:rPr lang="en-US" sz="1200" kern="1200" dirty="0" err="1" smtClean="0"/>
                        <a:t>GTEx</a:t>
                      </a:r>
                      <a:r>
                        <a:rPr lang="en-US" sz="1200" kern="1200" dirty="0" smtClean="0"/>
                        <a:t> V6p (BA9) 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92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/>
                        <a:t>DLPFC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genotype data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effectLst/>
                        </a:rPr>
                        <a:t>(Illumina OMNI 5M or 2.5M array)</a:t>
                      </a:r>
                      <a:endParaRPr lang="en-US" sz="1200" dirty="0" smtClean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54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Brainspan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43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16 regions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, genotype data</a:t>
                      </a:r>
                    </a:p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5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ENCODE/Roadmap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Different regions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control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RNA-</a:t>
                      </a:r>
                      <a:r>
                        <a:rPr lang="en-US" sz="1200" dirty="0" err="1" smtClean="0"/>
                        <a:t>seq</a:t>
                      </a:r>
                      <a:r>
                        <a:rPr lang="en-US" sz="1200" dirty="0" smtClean="0"/>
                        <a:t> , </a:t>
                      </a:r>
                      <a:r>
                        <a:rPr lang="en-US" sz="1200" dirty="0" err="1" smtClean="0"/>
                        <a:t>ChIP-seq</a:t>
                      </a:r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35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1323(currently 754 with genotype) for DLPFC</a:t>
                      </a:r>
                      <a:r>
                        <a:rPr lang="en-US" sz="1200" baseline="0" dirty="0" smtClean="0"/>
                        <a:t> data</a:t>
                      </a:r>
                      <a:endParaRPr lang="en-US" sz="1200" b="1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079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NOWLES_SSD:Users:knowlesj:Desktop:Screen Shot 2017-01-30 at 1.56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40" y="1071271"/>
            <a:ext cx="3189169" cy="26694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4949194" y="1071271"/>
            <a:ext cx="2515404" cy="2840714"/>
            <a:chOff x="571492" y="1142994"/>
            <a:chExt cx="2515404" cy="2840714"/>
          </a:xfrm>
        </p:grpSpPr>
        <p:sp>
          <p:nvSpPr>
            <p:cNvPr id="6" name="Rectangle 5"/>
            <p:cNvSpPr/>
            <p:nvPr/>
          </p:nvSpPr>
          <p:spPr>
            <a:xfrm>
              <a:off x="1229157" y="2329294"/>
              <a:ext cx="385763" cy="6212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666966" y="2078632"/>
              <a:ext cx="385763" cy="8811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00536" y="1737496"/>
              <a:ext cx="385763" cy="12222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571492" y="2950575"/>
              <a:ext cx="2515404" cy="91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571492" y="1142994"/>
              <a:ext cx="0" cy="18288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782529" y="2537039"/>
              <a:ext cx="385763" cy="4227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18593040">
              <a:off x="521343" y="3174980"/>
              <a:ext cx="4998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/>
                <a:t>GTEx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8593040">
              <a:off x="1050013" y="3171092"/>
              <a:ext cx="4796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/>
                <a:t>CMC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 rot="18593040">
              <a:off x="1043851" y="3253091"/>
              <a:ext cx="11842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/>
                <a:t>GTEx+CMC+PEC</a:t>
              </a:r>
              <a:endParaRPr lang="en-US" sz="1200" dirty="0"/>
            </a:p>
          </p:txBody>
        </p:sp>
      </p:grpSp>
      <p:sp>
        <p:nvSpPr>
          <p:cNvPr id="15" name="TextBox 14"/>
          <p:cNvSpPr txBox="1"/>
          <p:nvPr/>
        </p:nvSpPr>
        <p:spPr>
          <a:xfrm rot="18593040">
            <a:off x="5886120" y="3260994"/>
            <a:ext cx="1184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GTEx+CMC+PEC</a:t>
            </a:r>
            <a:endParaRPr lang="en-US" sz="1200" dirty="0" smtClean="0"/>
          </a:p>
        </p:txBody>
      </p:sp>
      <p:sp>
        <p:nvSpPr>
          <p:cNvPr id="16" name="TextBox 15"/>
          <p:cNvSpPr txBox="1"/>
          <p:nvPr/>
        </p:nvSpPr>
        <p:spPr>
          <a:xfrm rot="18593040">
            <a:off x="6371783" y="3254802"/>
            <a:ext cx="1202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Enhancer region</a:t>
            </a:r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>
            <a:off x="6908073" y="2050303"/>
            <a:ext cx="385763" cy="837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3726792" y="1865636"/>
            <a:ext cx="1877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 </a:t>
            </a:r>
            <a:r>
              <a:rPr lang="en-US" smtClean="0"/>
              <a:t>of </a:t>
            </a:r>
            <a:r>
              <a:rPr lang="en-US" dirty="0" err="1" smtClean="0"/>
              <a:t>eQTLs</a:t>
            </a:r>
            <a:endParaRPr lang="en-US" dirty="0"/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226564"/>
              </p:ext>
            </p:extLst>
          </p:nvPr>
        </p:nvGraphicFramePr>
        <p:xfrm>
          <a:off x="1853918" y="3922851"/>
          <a:ext cx="8381500" cy="2402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5375"/>
                <a:gridCol w="2095375"/>
                <a:gridCol w="2095375"/>
                <a:gridCol w="2095375"/>
              </a:tblGrid>
              <a:tr h="5398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Total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Active</a:t>
                      </a:r>
                      <a:r>
                        <a:rPr lang="en-US" sz="1400" baseline="0" dirty="0" smtClean="0"/>
                        <a:t> in Brain regions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Brain Specific</a:t>
                      </a:r>
                      <a:endParaRPr lang="en-US" sz="1400" dirty="0"/>
                    </a:p>
                  </a:txBody>
                  <a:tcPr/>
                </a:tc>
              </a:tr>
              <a:tr h="4410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Enhancers</a:t>
                      </a:r>
                      <a:r>
                        <a:rPr lang="en-US" sz="1400" baseline="30000" dirty="0" smtClean="0"/>
                        <a:t>[1]</a:t>
                      </a:r>
                      <a:endParaRPr lang="en-US" sz="14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2.3M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332.5K (14.5%)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130.2K (5.7%)</a:t>
                      </a:r>
                      <a:endParaRPr lang="en-US" sz="1400" dirty="0"/>
                    </a:p>
                  </a:txBody>
                  <a:tcPr/>
                </a:tc>
              </a:tr>
              <a:tr h="44107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Genes</a:t>
                      </a:r>
                      <a:r>
                        <a:rPr lang="en-US" sz="1400" baseline="30000" dirty="0" smtClean="0"/>
                        <a:t>[2]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56.2K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31.6K</a:t>
                      </a:r>
                      <a:r>
                        <a:rPr lang="en-US" sz="1400" baseline="0" dirty="0" smtClean="0"/>
                        <a:t> (56.1%)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1.2K (2.1%)</a:t>
                      </a:r>
                      <a:endParaRPr lang="en-US" sz="1400" dirty="0"/>
                    </a:p>
                  </a:txBody>
                  <a:tcPr/>
                </a:tc>
              </a:tr>
              <a:tr h="441076">
                <a:tc>
                  <a:txBody>
                    <a:bodyPr/>
                    <a:lstStyle/>
                    <a:p>
                      <a:r>
                        <a:rPr lang="en-US" sz="1400" i="1" dirty="0" smtClean="0"/>
                        <a:t>cis</a:t>
                      </a:r>
                      <a:r>
                        <a:rPr lang="en-US" sz="1400" dirty="0" smtClean="0"/>
                        <a:t>-</a:t>
                      </a:r>
                      <a:r>
                        <a:rPr lang="en-US" sz="1400" dirty="0" err="1" smtClean="0"/>
                        <a:t>eQTLs</a:t>
                      </a:r>
                      <a:r>
                        <a:rPr lang="en-US" sz="1400" baseline="30000" dirty="0" smtClean="0"/>
                        <a:t>[2]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26.4M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3.25M (12.3%)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1.02M (3.9%)</a:t>
                      </a:r>
                      <a:endParaRPr lang="en-US" sz="1400" dirty="0"/>
                    </a:p>
                  </a:txBody>
                  <a:tcPr/>
                </a:tc>
              </a:tr>
              <a:tr h="539877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Gene</a:t>
                      </a:r>
                      <a:r>
                        <a:rPr lang="en-US" sz="1400" baseline="0" dirty="0" smtClean="0"/>
                        <a:t> expression modules</a:t>
                      </a:r>
                      <a:r>
                        <a:rPr lang="en-US" sz="1400" baseline="30000" dirty="0" smtClean="0"/>
                        <a:t>[2]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117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59 (50.4%)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 (5.1%)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10350" y="6342500"/>
            <a:ext cx="11268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Roadmap </a:t>
            </a:r>
            <a:r>
              <a:rPr lang="en-US" sz="1200" dirty="0" err="1" smtClean="0"/>
              <a:t>Epigenomics</a:t>
            </a:r>
            <a:r>
              <a:rPr lang="en-US" sz="1200" dirty="0" smtClean="0"/>
              <a:t> Consortium. Integrative analysis of 111 reference human epigenomes. </a:t>
            </a:r>
            <a:r>
              <a:rPr lang="en-US" sz="1200" i="1" dirty="0" smtClean="0"/>
              <a:t>Nature</a:t>
            </a:r>
            <a:r>
              <a:rPr lang="en-US" sz="1200" dirty="0"/>
              <a:t>,</a:t>
            </a:r>
            <a:r>
              <a:rPr lang="en-US" sz="1200" dirty="0" smtClean="0"/>
              <a:t> 2015.</a:t>
            </a:r>
          </a:p>
          <a:p>
            <a:r>
              <a:rPr lang="en-US" sz="1200" dirty="0" smtClean="0"/>
              <a:t>[2] The </a:t>
            </a:r>
            <a:r>
              <a:rPr lang="en-US" sz="1200" dirty="0" err="1" smtClean="0"/>
              <a:t>GTEx</a:t>
            </a:r>
            <a:r>
              <a:rPr lang="en-US" sz="1200" dirty="0" smtClean="0"/>
              <a:t> Consortium. The Genotype-Tissue Expression (</a:t>
            </a:r>
            <a:r>
              <a:rPr lang="en-US" sz="1200" dirty="0" err="1" smtClean="0"/>
              <a:t>GTEx</a:t>
            </a:r>
            <a:r>
              <a:rPr lang="en-US" sz="1200" dirty="0" smtClean="0"/>
              <a:t>) pilot analysis: </a:t>
            </a:r>
            <a:r>
              <a:rPr lang="en-US" sz="1200" dirty="0" err="1" smtClean="0"/>
              <a:t>Multitissue</a:t>
            </a:r>
            <a:r>
              <a:rPr lang="en-US" sz="1200" dirty="0" smtClean="0"/>
              <a:t> gene regulation in humans. </a:t>
            </a:r>
            <a:r>
              <a:rPr lang="en-US" sz="1200" i="1" dirty="0" smtClean="0"/>
              <a:t>Science</a:t>
            </a:r>
            <a:r>
              <a:rPr lang="en-US" sz="1200" dirty="0" smtClean="0"/>
              <a:t>, 2015.</a:t>
            </a:r>
            <a:endParaRPr lang="en-US" sz="12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714" y="335652"/>
            <a:ext cx="4628286" cy="352738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491091" y="3499953"/>
            <a:ext cx="124471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Distance to TSS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8704088" y="499990"/>
            <a:ext cx="281871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eQTL</a:t>
            </a:r>
            <a:r>
              <a:rPr lang="en-US" sz="1200" dirty="0" smtClean="0"/>
              <a:t> counts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013" y="18371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Generated Resource</a:t>
            </a:r>
            <a:endParaRPr lang="en-US" sz="3200" b="1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872" y="185016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PCA for different tissues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614" y="1377950"/>
            <a:ext cx="6413500" cy="50165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9BC0-8D44-BD4B-BC44-66068C8B04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8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1445" y="-11558"/>
            <a:ext cx="8229600" cy="758757"/>
          </a:xfrm>
        </p:spPr>
        <p:txBody>
          <a:bodyPr/>
          <a:lstStyle/>
          <a:p>
            <a:r>
              <a:rPr lang="en-US" dirty="0" smtClean="0"/>
              <a:t>TSNE: Brain </a:t>
            </a:r>
            <a:r>
              <a:rPr lang="en-US" dirty="0"/>
              <a:t>vs. other tissues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AC528-2F75-4183-827C-9B46D48975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08" y="3689258"/>
            <a:ext cx="4009832" cy="30840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19900" y="1286513"/>
            <a:ext cx="1114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Brainspan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7006946" y="1771534"/>
            <a:ext cx="4515645" cy="4200669"/>
            <a:chOff x="4664341" y="2855002"/>
            <a:chExt cx="4166458" cy="38758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9277" y="2855002"/>
              <a:ext cx="3491522" cy="36839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71" t="12302" r="44445" b="69709"/>
            <a:stretch/>
          </p:blipFill>
          <p:spPr>
            <a:xfrm>
              <a:off x="4664341" y="3026122"/>
              <a:ext cx="1253067" cy="370471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927825" y="4167270"/>
            <a:ext cx="1684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GTEx+some</a:t>
            </a:r>
            <a:r>
              <a:rPr lang="en-US" dirty="0"/>
              <a:t> PEC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735478" y="732911"/>
            <a:ext cx="4359300" cy="3028566"/>
            <a:chOff x="-16934" y="1477107"/>
            <a:chExt cx="7239000" cy="50292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934" y="1477107"/>
              <a:ext cx="7239000" cy="502920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194733" y="1477107"/>
              <a:ext cx="2277534" cy="3231835"/>
              <a:chOff x="194733" y="1477107"/>
              <a:chExt cx="1130300" cy="160390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12037" r="42328" b="67253"/>
              <a:stretch/>
            </p:blipFill>
            <p:spPr>
              <a:xfrm>
                <a:off x="194733" y="1477107"/>
                <a:ext cx="643467" cy="132556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19" t="32746" r="43783" b="42196"/>
              <a:stretch/>
            </p:blipFill>
            <p:spPr>
              <a:xfrm>
                <a:off x="774700" y="1477107"/>
                <a:ext cx="550333" cy="1603903"/>
              </a:xfrm>
              <a:prstGeom prst="rect">
                <a:avLst/>
              </a:prstGeom>
            </p:spPr>
          </p:pic>
        </p:grpSp>
      </p:grpSp>
      <p:sp>
        <p:nvSpPr>
          <p:cNvPr id="19" name="TextBox 18"/>
          <p:cNvSpPr txBox="1"/>
          <p:nvPr/>
        </p:nvSpPr>
        <p:spPr>
          <a:xfrm>
            <a:off x="3285922" y="732911"/>
            <a:ext cx="653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GTEx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41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CC58E-120A-E546-BD0A-B89A8AC536FB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47" y="0"/>
            <a:ext cx="10926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6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674</Words>
  <Application>Microsoft Macintosh PowerPoint</Application>
  <PresentationFormat>Widescreen</PresentationFormat>
  <Paragraphs>220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DengXian</vt:lpstr>
      <vt:lpstr>Helvetica</vt:lpstr>
      <vt:lpstr>Helvetica Light</vt:lpstr>
      <vt:lpstr>Helvetica Neue Medium</vt:lpstr>
      <vt:lpstr>Office Theme</vt:lpstr>
      <vt:lpstr>PsychENCODE Capstone 4   Integrative analysis with CommonMind, ENCODE, GTEx, and Roadmap</vt:lpstr>
      <vt:lpstr>Background to creation of a Brain Specific Resource </vt:lpstr>
      <vt:lpstr>Question posed by this resource</vt:lpstr>
      <vt:lpstr>Outline for Talk</vt:lpstr>
      <vt:lpstr>Capstone 4 - Datasets</vt:lpstr>
      <vt:lpstr>Generated Resource</vt:lpstr>
      <vt:lpstr>PCA for different tissues</vt:lpstr>
      <vt:lpstr>TSNE: Brain vs. other tissues</vt:lpstr>
      <vt:lpstr>PowerPoint Presentation</vt:lpstr>
      <vt:lpstr>PowerPoint Presentation</vt:lpstr>
      <vt:lpstr>PowerPoint Presentation</vt:lpstr>
      <vt:lpstr>PowerPoint Presentation</vt:lpstr>
      <vt:lpstr>Transcriptome diversity</vt:lpstr>
      <vt:lpstr>TE activity human brain</vt:lpstr>
      <vt:lpstr>Brain gene regulation</vt:lpstr>
      <vt:lpstr>CMC</vt:lpstr>
      <vt:lpstr>PowerPoint Presentation</vt:lpstr>
      <vt:lpstr>Gene co-expression modules by WGCNA</vt:lpstr>
      <vt:lpstr>Outline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Capstone 4</dc:title>
  <dc:creator>Microsoft Office User</dc:creator>
  <cp:lastModifiedBy>Microsoft Office User</cp:lastModifiedBy>
  <cp:revision>19</cp:revision>
  <cp:lastPrinted>2017-06-23T18:12:08Z</cp:lastPrinted>
  <dcterms:created xsi:type="dcterms:W3CDTF">2017-06-22T00:10:26Z</dcterms:created>
  <dcterms:modified xsi:type="dcterms:W3CDTF">2017-06-27T18:15:00Z</dcterms:modified>
</cp:coreProperties>
</file>