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9" r:id="rId2"/>
    <p:sldId id="260" r:id="rId3"/>
    <p:sldId id="261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9"/>
    <p:restoredTop sz="94637"/>
  </p:normalViewPr>
  <p:slideViewPr>
    <p:cSldViewPr snapToGrid="0" snapToObjects="1">
      <p:cViewPr varScale="1">
        <p:scale>
          <a:sx n="93" d="100"/>
          <a:sy n="93" d="100"/>
        </p:scale>
        <p:origin x="24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8B9A1-BF81-4E4C-B563-194BA602FFDD}" type="datetimeFigureOut">
              <a:rPr lang="en-US" smtClean="0"/>
              <a:t>6/26/17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62320-EBFB-4C46-882D-044FA8CFA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8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C7917-89CB-4443-9BB1-9D8E0F1225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7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9A43-F43C-6447-8DB4-F2D5B1573834}" type="datetimeFigureOut">
              <a:rPr lang="en-US" smtClean="0"/>
              <a:t>6/26/17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9C62-9632-9046-9F77-B5490AC3A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5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9A43-F43C-6447-8DB4-F2D5B1573834}" type="datetimeFigureOut">
              <a:rPr lang="en-US" smtClean="0"/>
              <a:t>6/26/17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9C62-9632-9046-9F77-B5490AC3A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6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9A43-F43C-6447-8DB4-F2D5B1573834}" type="datetimeFigureOut">
              <a:rPr lang="en-US" smtClean="0"/>
              <a:t>6/26/17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9C62-9632-9046-9F77-B5490AC3A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9A43-F43C-6447-8DB4-F2D5B1573834}" type="datetimeFigureOut">
              <a:rPr lang="en-US" smtClean="0"/>
              <a:t>6/26/17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9C62-9632-9046-9F77-B5490AC3A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6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9A43-F43C-6447-8DB4-F2D5B1573834}" type="datetimeFigureOut">
              <a:rPr lang="en-US" smtClean="0"/>
              <a:t>6/26/17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9C62-9632-9046-9F77-B5490AC3A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1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9A43-F43C-6447-8DB4-F2D5B1573834}" type="datetimeFigureOut">
              <a:rPr lang="en-US" smtClean="0"/>
              <a:t>6/26/17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9C62-9632-9046-9F77-B5490AC3A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9A43-F43C-6447-8DB4-F2D5B1573834}" type="datetimeFigureOut">
              <a:rPr lang="en-US" smtClean="0"/>
              <a:t>6/26/17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9C62-9632-9046-9F77-B5490AC3A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6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9A43-F43C-6447-8DB4-F2D5B1573834}" type="datetimeFigureOut">
              <a:rPr lang="en-US" smtClean="0"/>
              <a:t>6/26/17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9C62-9632-9046-9F77-B5490AC3A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9A43-F43C-6447-8DB4-F2D5B1573834}" type="datetimeFigureOut">
              <a:rPr lang="en-US" smtClean="0"/>
              <a:t>6/26/17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9C62-9632-9046-9F77-B5490AC3A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3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9A43-F43C-6447-8DB4-F2D5B1573834}" type="datetimeFigureOut">
              <a:rPr lang="en-US" smtClean="0"/>
              <a:t>6/26/17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9C62-9632-9046-9F77-B5490AC3A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9A43-F43C-6447-8DB4-F2D5B1573834}" type="datetimeFigureOut">
              <a:rPr lang="en-US" smtClean="0"/>
              <a:t>6/26/17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9C62-9632-9046-9F77-B5490AC3A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1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E9A43-F43C-6447-8DB4-F2D5B1573834}" type="datetimeFigureOut">
              <a:rPr lang="en-US" smtClean="0"/>
              <a:t>6/26/17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89C62-9632-9046-9F77-B5490AC3A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7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9983"/>
          <a:stretch/>
        </p:blipFill>
        <p:spPr>
          <a:xfrm>
            <a:off x="974437" y="1191491"/>
            <a:ext cx="5121564" cy="426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503"/>
          <a:stretch/>
        </p:blipFill>
        <p:spPr>
          <a:xfrm>
            <a:off x="6082145" y="1191491"/>
            <a:ext cx="4807527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30720" y="5631910"/>
            <a:ext cx="260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Medians: </a:t>
            </a:r>
          </a:p>
          <a:p>
            <a:r>
              <a:rPr lang="en-US" dirty="0" smtClean="0"/>
              <a:t>0.132, 0.667, 0.222, 0.645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 rot="16200000">
            <a:off x="3493219" y="-94198"/>
            <a:ext cx="510308" cy="2660073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rot="16200000">
            <a:off x="7655353" y="-94198"/>
            <a:ext cx="510308" cy="2660073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43639" y="612384"/>
            <a:ext cx="2311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/>
              <a:t>SNV-level model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6269745" y="612384"/>
            <a:ext cx="39879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/>
              <a:t>Gene-level model (normalized)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996212" y="5089359"/>
            <a:ext cx="1457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Know drivers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79876" y="5089359"/>
            <a:ext cx="189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non-drivers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03364" y="5095682"/>
            <a:ext cx="170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Known drivers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56877" y="5089359"/>
            <a:ext cx="189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non-drivers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16200000">
                <a:off x="-86033" y="3022539"/>
                <a:ext cx="27490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Additive variance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6033" y="3022539"/>
                <a:ext cx="274901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197" r="-24590" b="-1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89131" y="5638233"/>
            <a:ext cx="2813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red-x = Breast-</a:t>
            </a:r>
            <a:r>
              <a:rPr lang="en-US" dirty="0" err="1" smtClean="0"/>
              <a:t>AdenoCa</a:t>
            </a:r>
            <a:endParaRPr lang="en-US" dirty="0" smtClean="0"/>
          </a:p>
          <a:p>
            <a:r>
              <a:rPr lang="en-US" dirty="0"/>
              <a:t>g</a:t>
            </a:r>
            <a:r>
              <a:rPr lang="en-US" dirty="0" smtClean="0"/>
              <a:t>reen-x = CNS-</a:t>
            </a:r>
            <a:r>
              <a:rPr lang="en-US" dirty="0" err="1" smtClean="0"/>
              <a:t>Medullo</a:t>
            </a:r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lue-x = Kidney-RCC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04622" y="5669498"/>
            <a:ext cx="2813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agenta-x = Liver-HCC</a:t>
            </a:r>
          </a:p>
          <a:p>
            <a:r>
              <a:rPr lang="en-US" dirty="0" smtClean="0"/>
              <a:t>cyan-x = Ovary-</a:t>
            </a:r>
            <a:r>
              <a:rPr lang="en-US" dirty="0" err="1" smtClean="0"/>
              <a:t>AdenoCA</a:t>
            </a:r>
            <a:endParaRPr lang="en-US" dirty="0" smtClean="0"/>
          </a:p>
          <a:p>
            <a:r>
              <a:rPr lang="en-US" dirty="0" smtClean="0"/>
              <a:t>black-x = Pancreas-</a:t>
            </a:r>
            <a:r>
              <a:rPr lang="en-US" dirty="0" err="1" smtClean="0"/>
              <a:t>AdenoCA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17671" y="5638233"/>
            <a:ext cx="281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ed-+ = Prostate-</a:t>
            </a:r>
            <a:r>
              <a:rPr lang="en-US" dirty="0" err="1" smtClean="0"/>
              <a:t>AdenoCA</a:t>
            </a:r>
            <a:endParaRPr lang="en-US" dirty="0" smtClean="0"/>
          </a:p>
          <a:p>
            <a:r>
              <a:rPr lang="en-US" dirty="0" smtClean="0"/>
              <a:t>green-+ = Skin-Melanoma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24808" y="105334"/>
            <a:ext cx="9023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Predictive power of known drivers versus nominal passengers combined 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58161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217" y="1094509"/>
            <a:ext cx="5689600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0217" y="188462"/>
            <a:ext cx="6370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Predictive power of known drivers / non-coding passengers / all </a:t>
            </a:r>
            <a:r>
              <a:rPr lang="en-US" sz="2200" smtClean="0"/>
              <a:t>passengers for SNV-level model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3866575" y="4992377"/>
            <a:ext cx="1457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Know drivers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98385" y="4997118"/>
            <a:ext cx="189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non-drivers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73530" y="4992377"/>
            <a:ext cx="1457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Non-coding passengers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rot="16200000">
                <a:off x="1812040" y="2875973"/>
                <a:ext cx="27490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Additive variance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812040" y="2875973"/>
                <a:ext cx="274901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197" r="-24590" b="-1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130720" y="5631910"/>
            <a:ext cx="260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Medians: </a:t>
            </a:r>
          </a:p>
          <a:p>
            <a:r>
              <a:rPr lang="en-US" dirty="0" smtClean="0"/>
              <a:t>0.132, 0.593, 0.667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9131" y="5638233"/>
            <a:ext cx="2813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red-x = Breast-</a:t>
            </a:r>
            <a:r>
              <a:rPr lang="en-US" dirty="0" err="1" smtClean="0"/>
              <a:t>AdenoCa</a:t>
            </a:r>
            <a:endParaRPr lang="en-US" dirty="0" smtClean="0"/>
          </a:p>
          <a:p>
            <a:r>
              <a:rPr lang="en-US" dirty="0"/>
              <a:t>g</a:t>
            </a:r>
            <a:r>
              <a:rPr lang="en-US" dirty="0" smtClean="0"/>
              <a:t>reen-x = CNS-</a:t>
            </a:r>
            <a:r>
              <a:rPr lang="en-US" dirty="0" err="1" smtClean="0"/>
              <a:t>Medullo</a:t>
            </a:r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lue-x = Kidney-RCC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04622" y="5669498"/>
            <a:ext cx="2813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agenta-x = Liver-HCC</a:t>
            </a:r>
          </a:p>
          <a:p>
            <a:r>
              <a:rPr lang="en-US" dirty="0" smtClean="0"/>
              <a:t>cyan-x = Ovary-</a:t>
            </a:r>
            <a:r>
              <a:rPr lang="en-US" dirty="0" err="1" smtClean="0"/>
              <a:t>AdenoCA</a:t>
            </a:r>
            <a:endParaRPr lang="en-US" dirty="0" smtClean="0"/>
          </a:p>
          <a:p>
            <a:r>
              <a:rPr lang="en-US" dirty="0" smtClean="0"/>
              <a:t>black-x = Pancreas-</a:t>
            </a:r>
            <a:r>
              <a:rPr lang="en-US" dirty="0" err="1" smtClean="0"/>
              <a:t>AdenoCA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17671" y="5638233"/>
            <a:ext cx="281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ed-+ = Prostate-</a:t>
            </a:r>
            <a:r>
              <a:rPr lang="en-US" dirty="0" err="1" smtClean="0"/>
              <a:t>AdenoCA</a:t>
            </a:r>
            <a:endParaRPr lang="en-US" dirty="0" smtClean="0"/>
          </a:p>
          <a:p>
            <a:r>
              <a:rPr lang="en-US" dirty="0" smtClean="0"/>
              <a:t>green-+ = Skin-Melanoma</a:t>
            </a:r>
          </a:p>
        </p:txBody>
      </p:sp>
    </p:spTree>
    <p:extLst>
      <p:ext uri="{BB962C8B-B14F-4D97-AF65-F5344CB8AC3E}">
        <p14:creationId xmlns:p14="http://schemas.microsoft.com/office/powerpoint/2010/main" val="126992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5526" y="119189"/>
            <a:ext cx="6370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Drivers/non-drivers compared for SNV/Gene-level models, with/without normalization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366" y="985612"/>
            <a:ext cx="3911600" cy="2933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656" y="985612"/>
            <a:ext cx="3911600" cy="293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7441" y="3826556"/>
            <a:ext cx="3911600" cy="293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6656" y="3826556"/>
            <a:ext cx="3911600" cy="2933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488368" y="2063139"/>
            <a:ext cx="2311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SNV-level model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88369" y="4859857"/>
            <a:ext cx="2311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Gene-level model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3018187" y="770168"/>
            <a:ext cx="23435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/>
              <a:t>No </a:t>
            </a:r>
            <a:r>
              <a:rPr lang="en-US" sz="2200" dirty="0" smtClean="0"/>
              <a:t>normalization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6832802" y="770167"/>
            <a:ext cx="2761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/>
              <a:t>With </a:t>
            </a:r>
            <a:r>
              <a:rPr lang="en-US" sz="2200" dirty="0" smtClean="0"/>
              <a:t>normalization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16200000">
                <a:off x="956812" y="2175451"/>
                <a:ext cx="27490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Additive variance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56812" y="2175451"/>
                <a:ext cx="274901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8197" r="-24590" b="-1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rot="16200000">
                <a:off x="949887" y="4924465"/>
                <a:ext cx="27490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Additive variance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49887" y="4924465"/>
                <a:ext cx="274901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8197" r="-24590" b="-1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9988550" y="1436786"/>
            <a:ext cx="20233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X-axis:</a:t>
            </a:r>
          </a:p>
          <a:p>
            <a:r>
              <a:rPr lang="en-US" dirty="0" smtClean="0"/>
              <a:t>1 = known drivers</a:t>
            </a:r>
          </a:p>
          <a:p>
            <a:r>
              <a:rPr lang="en-US" dirty="0" smtClean="0"/>
              <a:t>2 = all passengers</a:t>
            </a:r>
          </a:p>
          <a:p>
            <a:endParaRPr lang="en-US" dirty="0"/>
          </a:p>
          <a:p>
            <a:r>
              <a:rPr lang="en-US" dirty="0" smtClean="0"/>
              <a:t>Colors/marks as previously</a:t>
            </a:r>
          </a:p>
          <a:p>
            <a:endParaRPr lang="en-US" dirty="0"/>
          </a:p>
          <a:p>
            <a:r>
              <a:rPr lang="en-US" dirty="0" smtClean="0"/>
              <a:t>Medians:</a:t>
            </a:r>
          </a:p>
          <a:p>
            <a:endParaRPr lang="en-US" dirty="0"/>
          </a:p>
          <a:p>
            <a:r>
              <a:rPr lang="en-US" dirty="0" smtClean="0"/>
              <a:t>0.132      0.094</a:t>
            </a:r>
          </a:p>
          <a:p>
            <a:r>
              <a:rPr lang="en-US" dirty="0" smtClean="0"/>
              <a:t>0.667      0.638</a:t>
            </a:r>
          </a:p>
          <a:p>
            <a:endParaRPr lang="en-US" dirty="0" smtClean="0"/>
          </a:p>
          <a:p>
            <a:r>
              <a:rPr lang="en-US" dirty="0" smtClean="0"/>
              <a:t>0.314      0.222</a:t>
            </a:r>
          </a:p>
          <a:p>
            <a:r>
              <a:rPr lang="en-US" dirty="0" smtClean="0"/>
              <a:t>0.404      0.645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42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523623"/>
              </p:ext>
            </p:extLst>
          </p:nvPr>
        </p:nvGraphicFramePr>
        <p:xfrm>
          <a:off x="447941" y="485759"/>
          <a:ext cx="11612565" cy="632370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74171"/>
                <a:gridCol w="774171"/>
                <a:gridCol w="774171"/>
                <a:gridCol w="774171"/>
                <a:gridCol w="774171"/>
                <a:gridCol w="774171"/>
                <a:gridCol w="774171"/>
                <a:gridCol w="774171"/>
                <a:gridCol w="774171"/>
                <a:gridCol w="774171"/>
                <a:gridCol w="774171"/>
                <a:gridCol w="774171"/>
                <a:gridCol w="774171"/>
                <a:gridCol w="774171"/>
                <a:gridCol w="774171"/>
              </a:tblGrid>
              <a:tr h="217488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3.20E-09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1.90E-09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1.30E-08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0.0005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1.30E-11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1.20E-11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1.00E-10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217488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0.1171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0.0932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0.1543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0.2587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0.2969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0.2919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0.163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0.1313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0.1281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1.40E-07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4.50E-07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4.90E-07</a:t>
                      </a:r>
                    </a:p>
                  </a:txBody>
                  <a:tcPr marL="12700" marR="12700" marT="12700" marB="0" anchor="b"/>
                </a:tc>
              </a:tr>
              <a:tr h="217488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0.2663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0.1935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0.2642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0.3448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0.3976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0.3925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0.0033</a:t>
                      </a:r>
                    </a:p>
                  </a:txBody>
                  <a:tcPr marL="12700" marR="12700" marT="12700" marB="0" anchor="b"/>
                </a:tc>
              </a:tr>
              <a:tr h="217488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0.2613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0.3433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0.3383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0.1529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0.3208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0.3164</a:t>
                      </a:r>
                    </a:p>
                  </a:txBody>
                  <a:tcPr marL="12700" marR="12700" marT="12700" marB="0" anchor="b"/>
                </a:tc>
              </a:tr>
              <a:tr h="217488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0.5108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0.3484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0.2635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</a:tr>
              <a:tr h="217488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0.5056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</a:tr>
              <a:tr h="21748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17488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0.4639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0.465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0.4299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0.1917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0.1842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0.153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0.5673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0.5662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0.5203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0.7481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0.7455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0.6785</a:t>
                      </a:r>
                    </a:p>
                  </a:txBody>
                  <a:tcPr marL="12700" marR="12700" marT="12700" marB="0" anchor="b"/>
                </a:tc>
              </a:tr>
              <a:tr h="217488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0.0634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0.0648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0.0491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0.045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0.0509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0.0509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0.2373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0.2183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0.2154</a:t>
                      </a:r>
                    </a:p>
                  </a:txBody>
                  <a:tcPr marL="12700" marR="12700" marT="12700" marB="0" anchor="b"/>
                </a:tc>
              </a:tr>
              <a:tr h="217488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0.0178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0.0178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0.0082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0.0038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0.0038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0.0749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0.0621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0.0598</a:t>
                      </a:r>
                    </a:p>
                  </a:txBody>
                  <a:tcPr marL="12700" marR="12700" marT="12700" marB="0" anchor="b"/>
                </a:tc>
              </a:tr>
              <a:tr h="21748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0.0036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0.0036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0.0205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0.0016</a:t>
                      </a:r>
                    </a:p>
                  </a:txBody>
                  <a:tcPr marL="12700" marR="12700" marT="12700" marB="0" anchor="b"/>
                </a:tc>
              </a:tr>
              <a:tr h="21748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0.0036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0.0082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</a:tr>
              <a:tr h="217488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</a:tr>
              <a:tr h="21748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</a:tr>
              <a:tr h="21748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</a:tr>
              <a:tr h="217488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3.90E-12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3.50E-12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1.40E-10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1.50E-10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1.50E-10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4.50E-10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mr-IN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</a:tr>
              <a:tr h="217488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0.0093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0.0082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4.70E-05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8.30E-05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0.0002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0.0257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0.0268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0.0409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</a:tr>
              <a:tr h="217488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0.3191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0.341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0.3356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0.1195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0.1702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0.2681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0.1694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0.2052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</a:tr>
              <a:tr h="217488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0.353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0.268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0.259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0.2886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0.2839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0.2793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</a:tr>
              <a:tr h="217488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0.3779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0.334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0.3292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0.3247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</a:tr>
              <a:tr h="217488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</a:tr>
              <a:tr h="21748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</a:tr>
              <a:tr h="217488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0.6765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0.6777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0.5929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0.9011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0.8711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0.6666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0.6661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0.6095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s-I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</a:tr>
              <a:tr h="217488"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0.1287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0.1259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0.1259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0.177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0.1572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0.1458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0.0537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0.0514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0.0461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</a:tr>
              <a:tr h="217488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0.0099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0.0098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0.0098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0.0336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0.0175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0.0099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0.0158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0.0132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0.0132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</a:tr>
              <a:tr h="217488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0.0049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0.0044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0.0051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0.0051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0.0051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0.0022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</a:tr>
              <a:tr h="217488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13" marR="9713" marT="9713" marB="0" anchor="b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88307" y="3432473"/>
            <a:ext cx="11755433" cy="429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070" y="-42458"/>
            <a:ext cx="291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Breast-</a:t>
            </a:r>
            <a:r>
              <a:rPr lang="en-US" dirty="0" err="1" smtClean="0"/>
              <a:t>AdenoCA</a:t>
            </a:r>
            <a:r>
              <a:rPr lang="en-US" dirty="0"/>
              <a:t> </a:t>
            </a:r>
            <a:r>
              <a:rPr lang="en-US" dirty="0" smtClean="0"/>
              <a:t>(195,6918)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54667" y="-42458"/>
            <a:ext cx="259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CNS-</a:t>
            </a:r>
            <a:r>
              <a:rPr lang="en-US" dirty="0" err="1" smtClean="0"/>
              <a:t>Medullo</a:t>
            </a:r>
            <a:r>
              <a:rPr lang="en-US" dirty="0" smtClean="0"/>
              <a:t> (141,1378)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78853" y="-42458"/>
            <a:ext cx="274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Kidney-RCC (142,6226)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55442" y="-42458"/>
            <a:ext cx="236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Liver-HCC </a:t>
            </a:r>
            <a:r>
              <a:rPr lang="en-US" smtClean="0"/>
              <a:t>(310,11436)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0566" y="3470051"/>
            <a:ext cx="291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Ovary-</a:t>
            </a:r>
            <a:r>
              <a:rPr lang="en-US" dirty="0" err="1" smtClean="0"/>
              <a:t>AdenoCA</a:t>
            </a:r>
            <a:r>
              <a:rPr lang="en-US" dirty="0" smtClean="0"/>
              <a:t> (105,8518)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54667" y="3470051"/>
            <a:ext cx="272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Panc-AdenoCA</a:t>
            </a:r>
            <a:r>
              <a:rPr lang="en-US" dirty="0" smtClean="0"/>
              <a:t> (230,6321)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78854" y="3470051"/>
            <a:ext cx="274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Prost-</a:t>
            </a:r>
            <a:r>
              <a:rPr lang="en-US" dirty="0" err="1" smtClean="0"/>
              <a:t>AdenoCA</a:t>
            </a:r>
            <a:r>
              <a:rPr lang="en-US" dirty="0" smtClean="0"/>
              <a:t> (199,5009)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04718" y="3470051"/>
            <a:ext cx="3060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Skin-Melanoma </a:t>
            </a:r>
            <a:r>
              <a:rPr lang="en-US" smtClean="0"/>
              <a:t>(93,75518)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399556" y="832112"/>
            <a:ext cx="106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q-value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 rot="16200000">
                <a:off x="-393774" y="2430945"/>
                <a:ext cx="1062038" cy="374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charset="0"/>
                        </a:rPr>
                        <m:t>/</m:t>
                      </m:r>
                      <m:sSubSup>
                        <m:sSub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93774" y="2430945"/>
                <a:ext cx="1062038" cy="374590"/>
              </a:xfrm>
              <a:prstGeom prst="rect">
                <a:avLst/>
              </a:prstGeom>
              <a:blipFill rotWithShape="0">
                <a:blip r:embed="rId3"/>
                <a:stretch>
                  <a:fillRect r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 rot="16200000">
            <a:off x="-345783" y="4272267"/>
            <a:ext cx="106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q-value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9055" y="219191"/>
            <a:ext cx="37917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Coding      </a:t>
            </a:r>
            <a:r>
              <a:rPr lang="en-US" sz="1300" dirty="0" err="1" smtClean="0"/>
              <a:t>Noncod</a:t>
            </a:r>
            <a:r>
              <a:rPr lang="en-US" sz="1300" dirty="0" smtClean="0"/>
              <a:t>   </a:t>
            </a:r>
            <a:r>
              <a:rPr lang="en-US" sz="1300" dirty="0" err="1" smtClean="0"/>
              <a:t>Noncod-prm</a:t>
            </a:r>
            <a:r>
              <a:rPr lang="en-US" sz="1300" dirty="0" smtClean="0"/>
              <a:t>                      </a:t>
            </a:r>
            <a:r>
              <a:rPr lang="mr-IN" sz="1300" dirty="0" smtClean="0"/>
              <a:t>…</a:t>
            </a:r>
            <a:endParaRPr lang="en-US" sz="1300" dirty="0"/>
          </a:p>
        </p:txBody>
      </p:sp>
      <p:sp>
        <p:nvSpPr>
          <p:cNvPr id="19" name="TextBox 18"/>
          <p:cNvSpPr txBox="1"/>
          <p:nvPr/>
        </p:nvSpPr>
        <p:spPr>
          <a:xfrm>
            <a:off x="190245" y="219191"/>
            <a:ext cx="7376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/>
              <a:t>1</a:t>
            </a:r>
            <a:endParaRPr lang="en-US" sz="1400" dirty="0"/>
          </a:p>
          <a:p>
            <a:r>
              <a:rPr lang="en-US" sz="1400" dirty="0" smtClean="0"/>
              <a:t>2</a:t>
            </a:r>
          </a:p>
          <a:p>
            <a:r>
              <a:rPr lang="en-US" sz="1400" dirty="0" smtClean="0"/>
              <a:t>3</a:t>
            </a:r>
          </a:p>
          <a:p>
            <a:r>
              <a:rPr lang="en-US" sz="1400" dirty="0" smtClean="0"/>
              <a:t>4</a:t>
            </a:r>
          </a:p>
          <a:p>
            <a:r>
              <a:rPr lang="en-US" sz="1400" dirty="0" smtClean="0"/>
              <a:t>5</a:t>
            </a:r>
          </a:p>
          <a:p>
            <a:r>
              <a:rPr lang="en-US" sz="1400" dirty="0"/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0412" y="191021"/>
            <a:ext cx="459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 smtClean="0"/>
              <a:t>fsq</a:t>
            </a:r>
            <a:endParaRPr lang="en-US" sz="13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 rot="16200000">
                <a:off x="-388225" y="5710003"/>
                <a:ext cx="1062038" cy="374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charset="0"/>
                        </a:rPr>
                        <m:t>/</m:t>
                      </m:r>
                      <m:sSubSup>
                        <m:sSub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88225" y="5710003"/>
                <a:ext cx="1062038" cy="374590"/>
              </a:xfrm>
              <a:prstGeom prst="rect">
                <a:avLst/>
              </a:prstGeom>
              <a:blipFill rotWithShape="0">
                <a:blip r:embed="rId3"/>
                <a:stretch>
                  <a:fillRect r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28640"/>
            <a:ext cx="2743200" cy="365125"/>
          </a:xfrm>
        </p:spPr>
        <p:txBody>
          <a:bodyPr/>
          <a:lstStyle/>
          <a:p>
            <a:fld id="{5DAB88B2-86D8-0A4A-ACAA-5555C7F13343}" type="slidenum">
              <a:rPr lang="en-US" smtClean="0"/>
              <a:t>4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30078" y="1823484"/>
            <a:ext cx="7376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/>
              <a:t>1</a:t>
            </a:r>
            <a:endParaRPr lang="en-US" sz="1400" dirty="0"/>
          </a:p>
          <a:p>
            <a:r>
              <a:rPr lang="en-US" sz="1400" dirty="0" smtClean="0"/>
              <a:t>2</a:t>
            </a:r>
          </a:p>
          <a:p>
            <a:r>
              <a:rPr lang="en-US" sz="1400" dirty="0" smtClean="0"/>
              <a:t>3</a:t>
            </a:r>
          </a:p>
          <a:p>
            <a:r>
              <a:rPr lang="en-US" sz="1400" dirty="0" smtClean="0"/>
              <a:t>4</a:t>
            </a:r>
          </a:p>
          <a:p>
            <a:r>
              <a:rPr lang="en-US" sz="1400" dirty="0" smtClean="0"/>
              <a:t>5</a:t>
            </a:r>
          </a:p>
          <a:p>
            <a:r>
              <a:rPr lang="en-US" sz="1400" dirty="0"/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1017" y="3617178"/>
            <a:ext cx="7376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/>
              <a:t>1</a:t>
            </a:r>
            <a:endParaRPr lang="en-US" sz="1400" dirty="0"/>
          </a:p>
          <a:p>
            <a:r>
              <a:rPr lang="en-US" sz="1400" dirty="0" smtClean="0"/>
              <a:t>2</a:t>
            </a:r>
          </a:p>
          <a:p>
            <a:r>
              <a:rPr lang="en-US" sz="1400" dirty="0" smtClean="0"/>
              <a:t>3</a:t>
            </a:r>
          </a:p>
          <a:p>
            <a:r>
              <a:rPr lang="en-US" sz="1400" dirty="0" smtClean="0"/>
              <a:t>4</a:t>
            </a:r>
          </a:p>
          <a:p>
            <a:r>
              <a:rPr lang="en-US" sz="1400" dirty="0" smtClean="0"/>
              <a:t>5</a:t>
            </a:r>
          </a:p>
          <a:p>
            <a:r>
              <a:rPr lang="en-US" sz="1400" dirty="0"/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8975" y="5232680"/>
            <a:ext cx="7376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/>
              <a:t>1</a:t>
            </a:r>
            <a:endParaRPr lang="en-US" sz="1400" dirty="0"/>
          </a:p>
          <a:p>
            <a:r>
              <a:rPr lang="en-US" sz="1400" dirty="0" smtClean="0"/>
              <a:t>2</a:t>
            </a:r>
          </a:p>
          <a:p>
            <a:r>
              <a:rPr lang="en-US" sz="1400" dirty="0" smtClean="0"/>
              <a:t>3</a:t>
            </a:r>
          </a:p>
          <a:p>
            <a:r>
              <a:rPr lang="en-US" sz="1400" dirty="0" smtClean="0"/>
              <a:t>4</a:t>
            </a:r>
          </a:p>
          <a:p>
            <a:r>
              <a:rPr lang="en-US" sz="1400" dirty="0" smtClean="0"/>
              <a:t>5</a:t>
            </a:r>
          </a:p>
          <a:p>
            <a:r>
              <a:rPr lang="en-US" sz="1400" dirty="0"/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9552" y="3612334"/>
            <a:ext cx="4593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smtClean="0"/>
              <a:t>fsq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661550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579</Words>
  <Application>Microsoft Macintosh PowerPoint</Application>
  <PresentationFormat>Widescreen</PresentationFormat>
  <Paragraphs>350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Calibri Light</vt:lpstr>
      <vt:lpstr>Cambria Math</vt:lpstr>
      <vt:lpstr>Mangal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</cp:revision>
  <dcterms:created xsi:type="dcterms:W3CDTF">2017-06-25T23:34:01Z</dcterms:created>
  <dcterms:modified xsi:type="dcterms:W3CDTF">2017-06-26T15:35:42Z</dcterms:modified>
</cp:coreProperties>
</file>