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tiff" ContentType="image/tiff"/>
  <Default Extension="rels" ContentType="application/vnd.openxmlformats-package.relationships+xml"/>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9"/>
  </p:notesMasterIdLst>
  <p:sldIdLst>
    <p:sldId id="289" r:id="rId2"/>
    <p:sldId id="257" r:id="rId3"/>
    <p:sldId id="258" r:id="rId4"/>
    <p:sldId id="259" r:id="rId5"/>
    <p:sldId id="282" r:id="rId6"/>
    <p:sldId id="284" r:id="rId7"/>
    <p:sldId id="281" r:id="rId8"/>
    <p:sldId id="260" r:id="rId9"/>
    <p:sldId id="261" r:id="rId10"/>
    <p:sldId id="279" r:id="rId11"/>
    <p:sldId id="280" r:id="rId12"/>
    <p:sldId id="285" r:id="rId13"/>
    <p:sldId id="263" r:id="rId14"/>
    <p:sldId id="286" r:id="rId15"/>
    <p:sldId id="264" r:id="rId16"/>
    <p:sldId id="265" r:id="rId17"/>
    <p:sldId id="266" r:id="rId18"/>
    <p:sldId id="268" r:id="rId19"/>
    <p:sldId id="269" r:id="rId20"/>
    <p:sldId id="276" r:id="rId21"/>
    <p:sldId id="267" r:id="rId22"/>
    <p:sldId id="287" r:id="rId23"/>
    <p:sldId id="271" r:id="rId24"/>
    <p:sldId id="288" r:id="rId25"/>
    <p:sldId id="272" r:id="rId26"/>
    <p:sldId id="273" r:id="rId27"/>
    <p:sldId id="274"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4233"/>
    <p:restoredTop sz="94637"/>
  </p:normalViewPr>
  <p:slideViewPr>
    <p:cSldViewPr snapToGrid="0" snapToObjects="1">
      <p:cViewPr>
        <p:scale>
          <a:sx n="115" d="100"/>
          <a:sy n="115" d="100"/>
        </p:scale>
        <p:origin x="-184" y="-208"/>
      </p:cViewPr>
      <p:guideLst/>
    </p:cSldViewPr>
  </p:slideViewPr>
  <p:notesTextViewPr>
    <p:cViewPr>
      <p:scale>
        <a:sx n="90" d="100"/>
        <a:sy n="90" d="100"/>
      </p:scale>
      <p:origin x="0" y="0"/>
    </p:cViewPr>
  </p:notesText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notesMaster" Target="notesMasters/notesMaster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presProps" Target="presProps.xml"/><Relationship Id="rId31" Type="http://schemas.openxmlformats.org/officeDocument/2006/relationships/viewProps" Target="viewProps.xml"/><Relationship Id="rId32" Type="http://schemas.openxmlformats.org/officeDocument/2006/relationships/theme" Target="theme/theme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F579CB7-BE33-214C-8826-B472C9762A8F}" type="datetimeFigureOut">
              <a:rPr lang="en-US" smtClean="0"/>
              <a:t>6/21/17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7E053CE-80B8-FE4E-8717-0104E7B41694}" type="slidenum">
              <a:rPr lang="en-US" smtClean="0"/>
              <a:t>‹#›</a:t>
            </a:fld>
            <a:endParaRPr lang="en-US"/>
          </a:p>
        </p:txBody>
      </p:sp>
    </p:spTree>
    <p:extLst>
      <p:ext uri="{BB962C8B-B14F-4D97-AF65-F5344CB8AC3E}">
        <p14:creationId xmlns:p14="http://schemas.microsoft.com/office/powerpoint/2010/main" val="19536003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ability</a:t>
            </a:r>
            <a:r>
              <a:rPr lang="en-US" baseline="0" dirty="0" smtClean="0"/>
              <a:t> to make something new. To grow. To adapt. To conquer, collaborate, or die. These abilities are the domain of all living things, and they derive majorly from two opposing properties of DNA in counterpoint: heritability and mutability. </a:t>
            </a:r>
            <a:endParaRPr lang="en-US" dirty="0"/>
          </a:p>
        </p:txBody>
      </p:sp>
      <p:sp>
        <p:nvSpPr>
          <p:cNvPr id="4" name="Slide Number Placeholder 3"/>
          <p:cNvSpPr>
            <a:spLocks noGrp="1"/>
          </p:cNvSpPr>
          <p:nvPr>
            <p:ph type="sldNum" sz="quarter" idx="10"/>
          </p:nvPr>
        </p:nvSpPr>
        <p:spPr/>
        <p:txBody>
          <a:bodyPr/>
          <a:lstStyle/>
          <a:p>
            <a:fld id="{37E053CE-80B8-FE4E-8717-0104E7B41694}" type="slidenum">
              <a:rPr lang="en-US" smtClean="0"/>
              <a:t>1</a:t>
            </a:fld>
            <a:endParaRPr lang="en-US"/>
          </a:p>
        </p:txBody>
      </p:sp>
    </p:spTree>
    <p:extLst>
      <p:ext uri="{BB962C8B-B14F-4D97-AF65-F5344CB8AC3E}">
        <p14:creationId xmlns:p14="http://schemas.microsoft.com/office/powerpoint/2010/main" val="10651655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From the repetitive</a:t>
            </a:r>
            <a:r>
              <a:rPr lang="en-US" baseline="0" dirty="0" smtClean="0"/>
              <a:t> snippets that litter our genome, to the cells that compose our bodies, to organisms, species, and perhaps whole living worlds: life survives and reproduces in accordance with the suitability of its DNA to its environment. Tautologically, only the fit survive.</a:t>
            </a:r>
            <a:endParaRPr lang="en-US" dirty="0"/>
          </a:p>
        </p:txBody>
      </p:sp>
      <p:sp>
        <p:nvSpPr>
          <p:cNvPr id="4" name="Slide Number Placeholder 3"/>
          <p:cNvSpPr>
            <a:spLocks noGrp="1"/>
          </p:cNvSpPr>
          <p:nvPr>
            <p:ph type="sldNum" sz="quarter" idx="10"/>
          </p:nvPr>
        </p:nvSpPr>
        <p:spPr/>
        <p:txBody>
          <a:bodyPr/>
          <a:lstStyle/>
          <a:p>
            <a:fld id="{37E053CE-80B8-FE4E-8717-0104E7B41694}" type="slidenum">
              <a:rPr lang="en-US" smtClean="0"/>
              <a:t>2</a:t>
            </a:fld>
            <a:endParaRPr lang="en-US"/>
          </a:p>
        </p:txBody>
      </p:sp>
    </p:spTree>
    <p:extLst>
      <p:ext uri="{BB962C8B-B14F-4D97-AF65-F5344CB8AC3E}">
        <p14:creationId xmlns:p14="http://schemas.microsoft.com/office/powerpoint/2010/main" val="8133813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a:t>
            </a:r>
            <a:r>
              <a:rPr lang="en-US" baseline="0" dirty="0" smtClean="0"/>
              <a:t> high school I worked with a staff scientist who was a creationist. She believed the world is 5000 years old. I asked her: how can you study evolution of cancer cells in the lab and yet continue to not believe in evolution? She said “Oh I believe in microevolution, I just don’t believe in macroevolution.” And she’s a fine scientist. To perform and interpret the best established studies out there of cancer evolution, there is little-to-no need to posit macroevolution. Now ten years later, I believe that macroevolution has some things to teach us about microevolution and vice verse. </a:t>
            </a:r>
            <a:endParaRPr lang="en-US" dirty="0"/>
          </a:p>
        </p:txBody>
      </p:sp>
      <p:sp>
        <p:nvSpPr>
          <p:cNvPr id="4" name="Slide Number Placeholder 3"/>
          <p:cNvSpPr>
            <a:spLocks noGrp="1"/>
          </p:cNvSpPr>
          <p:nvPr>
            <p:ph type="sldNum" sz="quarter" idx="10"/>
          </p:nvPr>
        </p:nvSpPr>
        <p:spPr/>
        <p:txBody>
          <a:bodyPr/>
          <a:lstStyle/>
          <a:p>
            <a:fld id="{37E053CE-80B8-FE4E-8717-0104E7B41694}" type="slidenum">
              <a:rPr lang="en-US" smtClean="0"/>
              <a:t>3</a:t>
            </a:fld>
            <a:endParaRPr lang="en-US"/>
          </a:p>
        </p:txBody>
      </p:sp>
    </p:spTree>
    <p:extLst>
      <p:ext uri="{BB962C8B-B14F-4D97-AF65-F5344CB8AC3E}">
        <p14:creationId xmlns:p14="http://schemas.microsoft.com/office/powerpoint/2010/main" val="13053072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Considered PCAWG SNVs that overlap a driver gene or driver gene regulator.</a:t>
            </a:r>
          </a:p>
          <a:p>
            <a:r>
              <a:rPr lang="en-US" dirty="0" smtClean="0"/>
              <a:t>Removed SNVs that overlap unbalanced structural variants.</a:t>
            </a:r>
          </a:p>
          <a:p>
            <a:r>
              <a:rPr lang="en-US" dirty="0" smtClean="0"/>
              <a:t>Divided SNVs into bins based off of their GERP scores (higher GERP =&gt; more conserved among mammals).</a:t>
            </a:r>
          </a:p>
          <a:p>
            <a:r>
              <a:rPr lang="en-US" dirty="0" smtClean="0"/>
              <a:t>Calculated mean VAF per GERP bin.</a:t>
            </a:r>
          </a:p>
          <a:p>
            <a:r>
              <a:rPr lang="en-US" dirty="0" smtClean="0"/>
              <a:t>Calculated 95% confidence intervals for mean VAF by bootstrapping</a:t>
            </a:r>
            <a:endParaRPr lang="en-US" dirty="0"/>
          </a:p>
        </p:txBody>
      </p:sp>
      <p:sp>
        <p:nvSpPr>
          <p:cNvPr id="4" name="Slide Number Placeholder 3"/>
          <p:cNvSpPr>
            <a:spLocks noGrp="1"/>
          </p:cNvSpPr>
          <p:nvPr>
            <p:ph type="sldNum" sz="quarter" idx="10"/>
          </p:nvPr>
        </p:nvSpPr>
        <p:spPr/>
        <p:txBody>
          <a:bodyPr/>
          <a:lstStyle/>
          <a:p>
            <a:fld id="{37E053CE-80B8-FE4E-8717-0104E7B41694}" type="slidenum">
              <a:rPr lang="en-US" smtClean="0"/>
              <a:t>9</a:t>
            </a:fld>
            <a:endParaRPr lang="en-US"/>
          </a:p>
        </p:txBody>
      </p:sp>
    </p:spTree>
    <p:extLst>
      <p:ext uri="{BB962C8B-B14F-4D97-AF65-F5344CB8AC3E}">
        <p14:creationId xmlns:p14="http://schemas.microsoft.com/office/powerpoint/2010/main" val="6507316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7E053CE-80B8-FE4E-8717-0104E7B41694}" type="slidenum">
              <a:rPr lang="en-US" smtClean="0"/>
              <a:t>11</a:t>
            </a:fld>
            <a:endParaRPr lang="en-US"/>
          </a:p>
        </p:txBody>
      </p:sp>
    </p:spTree>
    <p:extLst>
      <p:ext uri="{BB962C8B-B14F-4D97-AF65-F5344CB8AC3E}">
        <p14:creationId xmlns:p14="http://schemas.microsoft.com/office/powerpoint/2010/main" val="1566696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00D91FE-7C89-A842-84F8-C8BAB8BA79D3}" type="datetime1">
              <a:rPr lang="en-US" smtClean="0"/>
              <a:t>6/22/17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BA652F-7AF1-6C4D-8989-BDC6CD00243B}" type="slidenum">
              <a:rPr lang="en-US" smtClean="0"/>
              <a:t>‹#›</a:t>
            </a:fld>
            <a:endParaRPr lang="en-US"/>
          </a:p>
        </p:txBody>
      </p:sp>
    </p:spTree>
    <p:extLst>
      <p:ext uri="{BB962C8B-B14F-4D97-AF65-F5344CB8AC3E}">
        <p14:creationId xmlns:p14="http://schemas.microsoft.com/office/powerpoint/2010/main" val="5576089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7D185DA-96B4-A143-BA88-A1B11756E710}" type="datetime1">
              <a:rPr lang="en-US" smtClean="0"/>
              <a:t>6/22/17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BA652F-7AF1-6C4D-8989-BDC6CD00243B}" type="slidenum">
              <a:rPr lang="en-US" smtClean="0"/>
              <a:t>‹#›</a:t>
            </a:fld>
            <a:endParaRPr lang="en-US"/>
          </a:p>
        </p:txBody>
      </p:sp>
    </p:spTree>
    <p:extLst>
      <p:ext uri="{BB962C8B-B14F-4D97-AF65-F5344CB8AC3E}">
        <p14:creationId xmlns:p14="http://schemas.microsoft.com/office/powerpoint/2010/main" val="9136919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9C49D35-284A-124F-BF40-F2CF80C91134}" type="datetime1">
              <a:rPr lang="en-US" smtClean="0"/>
              <a:t>6/22/17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BA652F-7AF1-6C4D-8989-BDC6CD00243B}" type="slidenum">
              <a:rPr lang="en-US" smtClean="0"/>
              <a:t>‹#›</a:t>
            </a:fld>
            <a:endParaRPr lang="en-US"/>
          </a:p>
        </p:txBody>
      </p:sp>
    </p:spTree>
    <p:extLst>
      <p:ext uri="{BB962C8B-B14F-4D97-AF65-F5344CB8AC3E}">
        <p14:creationId xmlns:p14="http://schemas.microsoft.com/office/powerpoint/2010/main" val="19119225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99D93A2-5FCB-AE44-9606-0C5721D57C87}" type="datetime1">
              <a:rPr lang="en-US" smtClean="0"/>
              <a:t>6/22/17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BA652F-7AF1-6C4D-8989-BDC6CD00243B}" type="slidenum">
              <a:rPr lang="en-US" smtClean="0"/>
              <a:t>‹#›</a:t>
            </a:fld>
            <a:endParaRPr lang="en-US"/>
          </a:p>
        </p:txBody>
      </p:sp>
    </p:spTree>
    <p:extLst>
      <p:ext uri="{BB962C8B-B14F-4D97-AF65-F5344CB8AC3E}">
        <p14:creationId xmlns:p14="http://schemas.microsoft.com/office/powerpoint/2010/main" val="1143148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23624B8-0115-E948-A3C5-A6734EBD8E88}" type="datetime1">
              <a:rPr lang="en-US" smtClean="0"/>
              <a:t>6/22/17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BA652F-7AF1-6C4D-8989-BDC6CD00243B}" type="slidenum">
              <a:rPr lang="en-US" smtClean="0"/>
              <a:t>‹#›</a:t>
            </a:fld>
            <a:endParaRPr lang="en-US"/>
          </a:p>
        </p:txBody>
      </p:sp>
    </p:spTree>
    <p:extLst>
      <p:ext uri="{BB962C8B-B14F-4D97-AF65-F5344CB8AC3E}">
        <p14:creationId xmlns:p14="http://schemas.microsoft.com/office/powerpoint/2010/main" val="14395052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6E307C4-8680-7C4B-B513-04DD5626F2C8}" type="datetime1">
              <a:rPr lang="en-US" smtClean="0"/>
              <a:t>6/22/17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BA652F-7AF1-6C4D-8989-BDC6CD00243B}" type="slidenum">
              <a:rPr lang="en-US" smtClean="0"/>
              <a:t>‹#›</a:t>
            </a:fld>
            <a:endParaRPr lang="en-US"/>
          </a:p>
        </p:txBody>
      </p:sp>
    </p:spTree>
    <p:extLst>
      <p:ext uri="{BB962C8B-B14F-4D97-AF65-F5344CB8AC3E}">
        <p14:creationId xmlns:p14="http://schemas.microsoft.com/office/powerpoint/2010/main" val="2133982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2EDDCBF-E538-8B45-A719-F39157EA714E}" type="datetime1">
              <a:rPr lang="en-US" smtClean="0"/>
              <a:t>6/22/17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3BA652F-7AF1-6C4D-8989-BDC6CD00243B}" type="slidenum">
              <a:rPr lang="en-US" smtClean="0"/>
              <a:t>‹#›</a:t>
            </a:fld>
            <a:endParaRPr lang="en-US"/>
          </a:p>
        </p:txBody>
      </p:sp>
    </p:spTree>
    <p:extLst>
      <p:ext uri="{BB962C8B-B14F-4D97-AF65-F5344CB8AC3E}">
        <p14:creationId xmlns:p14="http://schemas.microsoft.com/office/powerpoint/2010/main" val="2860249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DC08F9C-169C-634D-8664-4A2203D1A8FF}" type="datetime1">
              <a:rPr lang="en-US" smtClean="0"/>
              <a:t>6/22/17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3BA652F-7AF1-6C4D-8989-BDC6CD00243B}" type="slidenum">
              <a:rPr lang="en-US" smtClean="0"/>
              <a:t>‹#›</a:t>
            </a:fld>
            <a:endParaRPr lang="en-US"/>
          </a:p>
        </p:txBody>
      </p:sp>
    </p:spTree>
    <p:extLst>
      <p:ext uri="{BB962C8B-B14F-4D97-AF65-F5344CB8AC3E}">
        <p14:creationId xmlns:p14="http://schemas.microsoft.com/office/powerpoint/2010/main" val="11534368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6A217D8-A85F-0145-A652-FDE69308E5BE}" type="datetime1">
              <a:rPr lang="en-US" smtClean="0"/>
              <a:t>6/22/17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3BA652F-7AF1-6C4D-8989-BDC6CD00243B}" type="slidenum">
              <a:rPr lang="en-US" smtClean="0"/>
              <a:t>‹#›</a:t>
            </a:fld>
            <a:endParaRPr lang="en-US"/>
          </a:p>
        </p:txBody>
      </p:sp>
    </p:spTree>
    <p:extLst>
      <p:ext uri="{BB962C8B-B14F-4D97-AF65-F5344CB8AC3E}">
        <p14:creationId xmlns:p14="http://schemas.microsoft.com/office/powerpoint/2010/main" val="4786598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C6B9ED4-B425-2D41-A90F-976D0E0B0F20}" type="datetime1">
              <a:rPr lang="en-US" smtClean="0"/>
              <a:t>6/22/17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BA652F-7AF1-6C4D-8989-BDC6CD00243B}" type="slidenum">
              <a:rPr lang="en-US" smtClean="0"/>
              <a:t>‹#›</a:t>
            </a:fld>
            <a:endParaRPr lang="en-US"/>
          </a:p>
        </p:txBody>
      </p:sp>
    </p:spTree>
    <p:extLst>
      <p:ext uri="{BB962C8B-B14F-4D97-AF65-F5344CB8AC3E}">
        <p14:creationId xmlns:p14="http://schemas.microsoft.com/office/powerpoint/2010/main" val="3623404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46B4DCE-A77D-AF4A-B269-1D924D75DAB5}" type="datetime1">
              <a:rPr lang="en-US" smtClean="0"/>
              <a:t>6/22/17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BA652F-7AF1-6C4D-8989-BDC6CD00243B}" type="slidenum">
              <a:rPr lang="en-US" smtClean="0"/>
              <a:t>‹#›</a:t>
            </a:fld>
            <a:endParaRPr lang="en-US"/>
          </a:p>
        </p:txBody>
      </p:sp>
    </p:spTree>
    <p:extLst>
      <p:ext uri="{BB962C8B-B14F-4D97-AF65-F5344CB8AC3E}">
        <p14:creationId xmlns:p14="http://schemas.microsoft.com/office/powerpoint/2010/main" val="1740324922"/>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5B26F5C-98AD-BE4C-9779-9CEE7D4FD871}" type="datetime1">
              <a:rPr lang="en-US" smtClean="0"/>
              <a:t>6/22/17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3BA652F-7AF1-6C4D-8989-BDC6CD00243B}" type="slidenum">
              <a:rPr lang="en-US" smtClean="0"/>
              <a:t>‹#›</a:t>
            </a:fld>
            <a:endParaRPr lang="en-US"/>
          </a:p>
        </p:txBody>
      </p:sp>
    </p:spTree>
    <p:extLst>
      <p:ext uri="{BB962C8B-B14F-4D97-AF65-F5344CB8AC3E}">
        <p14:creationId xmlns:p14="http://schemas.microsoft.com/office/powerpoint/2010/main" val="9151876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tif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5.tif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tif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tiff"/><Relationship Id="rId3" Type="http://schemas.openxmlformats.org/officeDocument/2006/relationships/image" Target="../media/image18.tif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emf"/><Relationship Id="rId3" Type="http://schemas.openxmlformats.org/officeDocument/2006/relationships/image" Target="../media/image20.em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em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emf"/></Relationships>
</file>

<file path=ppt/slides/_rels/slide2.xml.rels><?xml version="1.0" encoding="UTF-8" standalone="yes"?>
<Relationships xmlns="http://schemas.openxmlformats.org/package/2006/relationships"><Relationship Id="rId3" Type="http://schemas.openxmlformats.org/officeDocument/2006/relationships/image" Target="../media/image1.tiff"/><Relationship Id="rId4" Type="http://schemas.openxmlformats.org/officeDocument/2006/relationships/image" Target="../media/image2.tiff"/><Relationship Id="rId5" Type="http://schemas.openxmlformats.org/officeDocument/2006/relationships/image" Target="../media/image3.tiff"/><Relationship Id="rId6" Type="http://schemas.openxmlformats.org/officeDocument/2006/relationships/image" Target="../media/image4.tiff"/><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em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em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tif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tiff"/><Relationship Id="rId4" Type="http://schemas.openxmlformats.org/officeDocument/2006/relationships/image" Target="../media/image6.tiff"/><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tiff"/><Relationship Id="rId4" Type="http://schemas.openxmlformats.org/officeDocument/2006/relationships/image" Target="../media/image10.tiff"/><Relationship Id="rId5" Type="http://schemas.openxmlformats.org/officeDocument/2006/relationships/image" Target="../media/image11.png"/><Relationship Id="rId6" Type="http://schemas.openxmlformats.org/officeDocument/2006/relationships/image" Target="../media/image12.png"/><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3.tiff"/></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3BA652F-7AF1-6C4D-8989-BDC6CD00243B}" type="slidenum">
              <a:rPr lang="en-US" smtClean="0"/>
              <a:t>1</a:t>
            </a:fld>
            <a:endParaRPr lang="en-US"/>
          </a:p>
        </p:txBody>
      </p:sp>
      <p:sp>
        <p:nvSpPr>
          <p:cNvPr id="5" name="TextBox 4"/>
          <p:cNvSpPr txBox="1"/>
          <p:nvPr/>
        </p:nvSpPr>
        <p:spPr>
          <a:xfrm>
            <a:off x="702526" y="5051503"/>
            <a:ext cx="3122342" cy="646331"/>
          </a:xfrm>
          <a:prstGeom prst="rect">
            <a:avLst/>
          </a:prstGeom>
          <a:noFill/>
        </p:spPr>
        <p:txBody>
          <a:bodyPr wrap="square" rtlCol="0">
            <a:spAutoFit/>
          </a:bodyPr>
          <a:lstStyle/>
          <a:p>
            <a:r>
              <a:rPr lang="en-US" dirty="0" smtClean="0">
                <a:solidFill>
                  <a:schemeClr val="bg1"/>
                </a:solidFill>
              </a:rPr>
              <a:t>Will Meyerson</a:t>
            </a:r>
          </a:p>
          <a:p>
            <a:r>
              <a:rPr lang="en-US" dirty="0" smtClean="0">
                <a:solidFill>
                  <a:schemeClr val="bg1"/>
                </a:solidFill>
              </a:rPr>
              <a:t>Group Meeting</a:t>
            </a:r>
            <a:endParaRPr lang="en-US" dirty="0">
              <a:solidFill>
                <a:schemeClr val="bg1"/>
              </a:solidFill>
            </a:endParaRPr>
          </a:p>
        </p:txBody>
      </p:sp>
    </p:spTree>
    <p:extLst>
      <p:ext uri="{BB962C8B-B14F-4D97-AF65-F5344CB8AC3E}">
        <p14:creationId xmlns:p14="http://schemas.microsoft.com/office/powerpoint/2010/main" val="6899890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32509"/>
            <a:ext cx="10515600" cy="1358179"/>
          </a:xfrm>
        </p:spPr>
        <p:txBody>
          <a:bodyPr>
            <a:noAutofit/>
          </a:bodyPr>
          <a:lstStyle/>
          <a:p>
            <a:r>
              <a:rPr lang="en-US" sz="3600" dirty="0" smtClean="0"/>
              <a:t>The exclusion of discovered driver variants reveals a signal from latent drivers.</a:t>
            </a:r>
            <a:endParaRPr lang="en-US" sz="3600" dirty="0"/>
          </a:p>
        </p:txBody>
      </p:sp>
      <p:pic>
        <p:nvPicPr>
          <p:cNvPr id="4" name="Picture 3"/>
          <p:cNvPicPr>
            <a:picLocks noChangeAspect="1"/>
          </p:cNvPicPr>
          <p:nvPr/>
        </p:nvPicPr>
        <p:blipFill rotWithShape="1">
          <a:blip r:embed="rId2"/>
          <a:srcRect r="32638"/>
          <a:stretch/>
        </p:blipFill>
        <p:spPr>
          <a:xfrm>
            <a:off x="1160707" y="2187017"/>
            <a:ext cx="5225579" cy="4282733"/>
          </a:xfrm>
          <a:prstGeom prst="rect">
            <a:avLst/>
          </a:prstGeom>
        </p:spPr>
      </p:pic>
      <p:sp>
        <p:nvSpPr>
          <p:cNvPr id="7" name="TextBox 6"/>
          <p:cNvSpPr txBox="1"/>
          <p:nvPr/>
        </p:nvSpPr>
        <p:spPr>
          <a:xfrm>
            <a:off x="7082971" y="2461541"/>
            <a:ext cx="3498310" cy="3477875"/>
          </a:xfrm>
          <a:prstGeom prst="rect">
            <a:avLst/>
          </a:prstGeom>
          <a:noFill/>
        </p:spPr>
        <p:txBody>
          <a:bodyPr wrap="square" rtlCol="0">
            <a:spAutoFit/>
          </a:bodyPr>
          <a:lstStyle/>
          <a:p>
            <a:r>
              <a:rPr lang="en-US" sz="2000" dirty="0" smtClean="0"/>
              <a:t>Cellular fitness continues to oppose organismal fitness, albeit noisily, even after excluding all known driver variants.</a:t>
            </a:r>
          </a:p>
          <a:p>
            <a:endParaRPr lang="en-US" sz="2000" dirty="0"/>
          </a:p>
          <a:p>
            <a:r>
              <a:rPr lang="en-US" sz="2000" dirty="0" smtClean="0"/>
              <a:t>This trend is best explained by the presence of latent drivers among the variants in driver gene sets that were not individually called as drivers.</a:t>
            </a:r>
            <a:endParaRPr lang="en-US" sz="2000" dirty="0"/>
          </a:p>
        </p:txBody>
      </p:sp>
      <p:sp>
        <p:nvSpPr>
          <p:cNvPr id="9" name="TextBox 8"/>
          <p:cNvSpPr txBox="1"/>
          <p:nvPr/>
        </p:nvSpPr>
        <p:spPr>
          <a:xfrm rot="16200000">
            <a:off x="-734607" y="3981247"/>
            <a:ext cx="2914822" cy="369332"/>
          </a:xfrm>
          <a:prstGeom prst="rect">
            <a:avLst/>
          </a:prstGeom>
          <a:noFill/>
        </p:spPr>
        <p:txBody>
          <a:bodyPr wrap="square" rtlCol="0">
            <a:spAutoFit/>
          </a:bodyPr>
          <a:lstStyle/>
          <a:p>
            <a:r>
              <a:rPr lang="en-US" dirty="0" smtClean="0"/>
              <a:t>Increased cellular fitness </a:t>
            </a:r>
            <a:r>
              <a:rPr lang="en-US" dirty="0" smtClean="0">
                <a:sym typeface="Wingdings"/>
              </a:rPr>
              <a:t></a:t>
            </a:r>
            <a:endParaRPr lang="en-US" dirty="0"/>
          </a:p>
        </p:txBody>
      </p:sp>
      <p:sp>
        <p:nvSpPr>
          <p:cNvPr id="10" name="TextBox 9"/>
          <p:cNvSpPr txBox="1"/>
          <p:nvPr/>
        </p:nvSpPr>
        <p:spPr>
          <a:xfrm>
            <a:off x="2847233" y="6371715"/>
            <a:ext cx="5372100" cy="369332"/>
          </a:xfrm>
          <a:prstGeom prst="rect">
            <a:avLst/>
          </a:prstGeom>
          <a:noFill/>
        </p:spPr>
        <p:txBody>
          <a:bodyPr wrap="square" rtlCol="0">
            <a:spAutoFit/>
          </a:bodyPr>
          <a:lstStyle/>
          <a:p>
            <a:r>
              <a:rPr lang="en-US" smtClean="0"/>
              <a:t>Reduced organismal fitness </a:t>
            </a:r>
            <a:r>
              <a:rPr lang="en-US" smtClean="0">
                <a:sym typeface="Wingdings"/>
              </a:rPr>
              <a:t></a:t>
            </a:r>
            <a:endParaRPr lang="en-US" dirty="0"/>
          </a:p>
        </p:txBody>
      </p:sp>
      <p:sp>
        <p:nvSpPr>
          <p:cNvPr id="11" name="TextBox 10"/>
          <p:cNvSpPr txBox="1"/>
          <p:nvPr/>
        </p:nvSpPr>
        <p:spPr>
          <a:xfrm>
            <a:off x="722803" y="1605361"/>
            <a:ext cx="8006862" cy="646331"/>
          </a:xfrm>
          <a:prstGeom prst="rect">
            <a:avLst/>
          </a:prstGeom>
          <a:noFill/>
        </p:spPr>
        <p:txBody>
          <a:bodyPr wrap="square" rtlCol="0">
            <a:spAutoFit/>
          </a:bodyPr>
          <a:lstStyle/>
          <a:p>
            <a:r>
              <a:rPr lang="en-US" b="1" dirty="0" smtClean="0"/>
              <a:t>Fitness landscape of SNVs in driver genes and their noncoding regulators,</a:t>
            </a:r>
          </a:p>
          <a:p>
            <a:r>
              <a:rPr lang="en-US" b="1" dirty="0" smtClean="0"/>
              <a:t>excluding discovered driver SNVs</a:t>
            </a:r>
            <a:endParaRPr lang="en-US" b="1" dirty="0"/>
          </a:p>
        </p:txBody>
      </p:sp>
      <p:sp>
        <p:nvSpPr>
          <p:cNvPr id="12" name="Slide Number Placeholder 11"/>
          <p:cNvSpPr>
            <a:spLocks noGrp="1"/>
          </p:cNvSpPr>
          <p:nvPr>
            <p:ph type="sldNum" sz="quarter" idx="12"/>
          </p:nvPr>
        </p:nvSpPr>
        <p:spPr/>
        <p:txBody>
          <a:bodyPr/>
          <a:lstStyle/>
          <a:p>
            <a:fld id="{D3BA652F-7AF1-6C4D-8989-BDC6CD00243B}" type="slidenum">
              <a:rPr lang="en-US" smtClean="0"/>
              <a:t>10</a:t>
            </a:fld>
            <a:endParaRPr lang="en-US"/>
          </a:p>
        </p:txBody>
      </p:sp>
    </p:spTree>
    <p:extLst>
      <p:ext uri="{BB962C8B-B14F-4D97-AF65-F5344CB8AC3E}">
        <p14:creationId xmlns:p14="http://schemas.microsoft.com/office/powerpoint/2010/main" val="10463562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Outside of cancer genes, cellular fitness </a:t>
            </a:r>
            <a:r>
              <a:rPr lang="en-US" i="1" dirty="0" smtClean="0"/>
              <a:t>tracks</a:t>
            </a:r>
            <a:r>
              <a:rPr lang="en-US" dirty="0" smtClean="0"/>
              <a:t> organismal fitness</a:t>
            </a:r>
            <a:endParaRPr lang="en-US" dirty="0"/>
          </a:p>
        </p:txBody>
      </p:sp>
      <p:pic>
        <p:nvPicPr>
          <p:cNvPr id="4" name="Picture 3"/>
          <p:cNvPicPr>
            <a:picLocks noChangeAspect="1"/>
          </p:cNvPicPr>
          <p:nvPr/>
        </p:nvPicPr>
        <p:blipFill rotWithShape="1">
          <a:blip r:embed="rId3"/>
          <a:srcRect r="18699"/>
          <a:stretch/>
        </p:blipFill>
        <p:spPr>
          <a:xfrm>
            <a:off x="665017" y="2308125"/>
            <a:ext cx="6256046" cy="4248255"/>
          </a:xfrm>
          <a:prstGeom prst="rect">
            <a:avLst/>
          </a:prstGeom>
        </p:spPr>
      </p:pic>
      <p:sp>
        <p:nvSpPr>
          <p:cNvPr id="6" name="TextBox 5"/>
          <p:cNvSpPr txBox="1"/>
          <p:nvPr/>
        </p:nvSpPr>
        <p:spPr>
          <a:xfrm>
            <a:off x="7232072" y="1560381"/>
            <a:ext cx="4809507" cy="5016758"/>
          </a:xfrm>
          <a:prstGeom prst="rect">
            <a:avLst/>
          </a:prstGeom>
          <a:noFill/>
        </p:spPr>
        <p:txBody>
          <a:bodyPr wrap="square" rtlCol="0">
            <a:spAutoFit/>
          </a:bodyPr>
          <a:lstStyle/>
          <a:p>
            <a:r>
              <a:rPr lang="en-US" sz="1600" dirty="0" smtClean="0"/>
              <a:t>Some non-cancer genes and elements support efficient cellular functioning. Disruption of these elements by mutation encumber tumor cells, slowing their growth relative to other cells in the tumor.</a:t>
            </a:r>
            <a:endParaRPr lang="en-US" sz="1600" dirty="0"/>
          </a:p>
          <a:p>
            <a:endParaRPr lang="en-US" sz="1600" dirty="0" smtClean="0"/>
          </a:p>
          <a:p>
            <a:r>
              <a:rPr lang="en-US" sz="1600" dirty="0" smtClean="0"/>
              <a:t>This is an interesting finding, because even though the existence of deleterious passengers is intuitive, it has been difficult for cancer </a:t>
            </a:r>
            <a:r>
              <a:rPr lang="en-US" sz="1600" dirty="0" err="1" smtClean="0"/>
              <a:t>genomicists</a:t>
            </a:r>
            <a:r>
              <a:rPr lang="en-US" sz="1600" dirty="0" smtClean="0"/>
              <a:t> to find clear evidence of deleterious passengers using existing methods.</a:t>
            </a:r>
          </a:p>
          <a:p>
            <a:endParaRPr lang="en-US" sz="1600" dirty="0"/>
          </a:p>
          <a:p>
            <a:r>
              <a:rPr lang="en-US" sz="1600" dirty="0" smtClean="0"/>
              <a:t>Because there are a huge number of variants in PCAWG outside of driver gene-sets, we get strong significance despite small effect sizes. The small effect sizes may represent dilution of deleterious passengers with a large number of neutral passengers.</a:t>
            </a:r>
          </a:p>
          <a:p>
            <a:endParaRPr lang="en-US" sz="1600" dirty="0"/>
          </a:p>
          <a:p>
            <a:r>
              <a:rPr lang="en-US" sz="1600" dirty="0" smtClean="0"/>
              <a:t>Although there may be some latent drivers outside of known driver genes, their impact is apparently outweighed by deleterious passengers.</a:t>
            </a:r>
          </a:p>
        </p:txBody>
      </p:sp>
      <p:sp>
        <p:nvSpPr>
          <p:cNvPr id="7" name="TextBox 6"/>
          <p:cNvSpPr txBox="1"/>
          <p:nvPr/>
        </p:nvSpPr>
        <p:spPr>
          <a:xfrm>
            <a:off x="2862998" y="6488668"/>
            <a:ext cx="5372100" cy="369332"/>
          </a:xfrm>
          <a:prstGeom prst="rect">
            <a:avLst/>
          </a:prstGeom>
          <a:noFill/>
        </p:spPr>
        <p:txBody>
          <a:bodyPr wrap="square" rtlCol="0">
            <a:spAutoFit/>
          </a:bodyPr>
          <a:lstStyle/>
          <a:p>
            <a:r>
              <a:rPr lang="en-US" smtClean="0"/>
              <a:t>Reduced organismal fitness </a:t>
            </a:r>
            <a:r>
              <a:rPr lang="en-US" smtClean="0">
                <a:sym typeface="Wingdings"/>
              </a:rPr>
              <a:t></a:t>
            </a:r>
            <a:endParaRPr lang="en-US" dirty="0"/>
          </a:p>
        </p:txBody>
      </p:sp>
      <p:sp>
        <p:nvSpPr>
          <p:cNvPr id="9" name="TextBox 8"/>
          <p:cNvSpPr txBox="1"/>
          <p:nvPr/>
        </p:nvSpPr>
        <p:spPr>
          <a:xfrm rot="16200000">
            <a:off x="-920983" y="3976427"/>
            <a:ext cx="2914822" cy="369332"/>
          </a:xfrm>
          <a:prstGeom prst="rect">
            <a:avLst/>
          </a:prstGeom>
          <a:noFill/>
        </p:spPr>
        <p:txBody>
          <a:bodyPr wrap="square" rtlCol="0">
            <a:spAutoFit/>
          </a:bodyPr>
          <a:lstStyle/>
          <a:p>
            <a:r>
              <a:rPr lang="en-US" dirty="0" smtClean="0"/>
              <a:t>Increased cellular fitness </a:t>
            </a:r>
            <a:r>
              <a:rPr lang="en-US" dirty="0" smtClean="0">
                <a:sym typeface="Wingdings"/>
              </a:rPr>
              <a:t></a:t>
            </a:r>
            <a:endParaRPr lang="en-US" dirty="0"/>
          </a:p>
        </p:txBody>
      </p:sp>
      <p:sp>
        <p:nvSpPr>
          <p:cNvPr id="11" name="Rectangle 10"/>
          <p:cNvSpPr/>
          <p:nvPr/>
        </p:nvSpPr>
        <p:spPr>
          <a:xfrm>
            <a:off x="536427" y="1690688"/>
            <a:ext cx="6936389" cy="646331"/>
          </a:xfrm>
          <a:prstGeom prst="rect">
            <a:avLst/>
          </a:prstGeom>
        </p:spPr>
        <p:txBody>
          <a:bodyPr wrap="square">
            <a:spAutoFit/>
          </a:bodyPr>
          <a:lstStyle/>
          <a:p>
            <a:r>
              <a:rPr lang="en-US" b="1" dirty="0" smtClean="0"/>
              <a:t>Fitness landscape of SNVs </a:t>
            </a:r>
            <a:r>
              <a:rPr lang="en-US" b="1" i="1" dirty="0" smtClean="0"/>
              <a:t>outside</a:t>
            </a:r>
            <a:r>
              <a:rPr lang="en-US" b="1" dirty="0" smtClean="0"/>
              <a:t> driver genes and their noncoding regulators</a:t>
            </a:r>
            <a:endParaRPr lang="en-US" b="1" dirty="0"/>
          </a:p>
        </p:txBody>
      </p:sp>
      <p:sp>
        <p:nvSpPr>
          <p:cNvPr id="12" name="Slide Number Placeholder 11"/>
          <p:cNvSpPr>
            <a:spLocks noGrp="1"/>
          </p:cNvSpPr>
          <p:nvPr>
            <p:ph type="sldNum" sz="quarter" idx="12"/>
          </p:nvPr>
        </p:nvSpPr>
        <p:spPr/>
        <p:txBody>
          <a:bodyPr/>
          <a:lstStyle/>
          <a:p>
            <a:fld id="{D3BA652F-7AF1-6C4D-8989-BDC6CD00243B}" type="slidenum">
              <a:rPr lang="en-US" smtClean="0"/>
              <a:t>11</a:t>
            </a:fld>
            <a:endParaRPr lang="en-US"/>
          </a:p>
        </p:txBody>
      </p:sp>
    </p:spTree>
    <p:extLst>
      <p:ext uri="{BB962C8B-B14F-4D97-AF65-F5344CB8AC3E}">
        <p14:creationId xmlns:p14="http://schemas.microsoft.com/office/powerpoint/2010/main" val="6539292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T</a:t>
            </a:r>
            <a:r>
              <a:rPr lang="en-US" dirty="0" smtClean="0"/>
              <a:t>he cellular fitness effects of deleterious passengers is weaker or more dilute than those of driver variants</a:t>
            </a:r>
            <a:endParaRPr lang="en-US" dirty="0"/>
          </a:p>
        </p:txBody>
      </p:sp>
      <p:pic>
        <p:nvPicPr>
          <p:cNvPr id="4" name="Picture 3"/>
          <p:cNvPicPr>
            <a:picLocks noChangeAspect="1"/>
          </p:cNvPicPr>
          <p:nvPr/>
        </p:nvPicPr>
        <p:blipFill>
          <a:blip r:embed="rId2"/>
          <a:stretch>
            <a:fillRect/>
          </a:stretch>
        </p:blipFill>
        <p:spPr>
          <a:xfrm>
            <a:off x="2498846" y="2086247"/>
            <a:ext cx="7870785" cy="4218741"/>
          </a:xfrm>
          <a:prstGeom prst="rect">
            <a:avLst/>
          </a:prstGeom>
        </p:spPr>
      </p:pic>
      <p:sp>
        <p:nvSpPr>
          <p:cNvPr id="5" name="Slide Number Placeholder 4"/>
          <p:cNvSpPr>
            <a:spLocks noGrp="1"/>
          </p:cNvSpPr>
          <p:nvPr>
            <p:ph type="sldNum" sz="quarter" idx="12"/>
          </p:nvPr>
        </p:nvSpPr>
        <p:spPr/>
        <p:txBody>
          <a:bodyPr/>
          <a:lstStyle/>
          <a:p>
            <a:fld id="{D3BA652F-7AF1-6C4D-8989-BDC6CD00243B}" type="slidenum">
              <a:rPr lang="en-US" smtClean="0"/>
              <a:t>12</a:t>
            </a:fld>
            <a:endParaRPr lang="en-US"/>
          </a:p>
        </p:txBody>
      </p:sp>
    </p:spTree>
    <p:extLst>
      <p:ext uri="{BB962C8B-B14F-4D97-AF65-F5344CB8AC3E}">
        <p14:creationId xmlns:p14="http://schemas.microsoft.com/office/powerpoint/2010/main" val="8707290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smtClean="0"/>
              <a:t>The </a:t>
            </a:r>
            <a:r>
              <a:rPr lang="en-US" sz="3200" i="1" dirty="0" smtClean="0"/>
              <a:t>strength</a:t>
            </a:r>
            <a:r>
              <a:rPr lang="en-US" sz="3200" dirty="0" smtClean="0"/>
              <a:t> of the association between cellular and organismal fitness allows estimation of the number of fitness-effecting mutations per tumor</a:t>
            </a:r>
            <a:endParaRPr lang="en-US" sz="3200" dirty="0"/>
          </a:p>
        </p:txBody>
      </p:sp>
      <p:pic>
        <p:nvPicPr>
          <p:cNvPr id="4" name="Picture 3"/>
          <p:cNvPicPr>
            <a:picLocks noChangeAspect="1"/>
          </p:cNvPicPr>
          <p:nvPr/>
        </p:nvPicPr>
        <p:blipFill rotWithShape="1">
          <a:blip r:embed="rId2"/>
          <a:srcRect l="3002" r="-3002" b="8954"/>
          <a:stretch/>
        </p:blipFill>
        <p:spPr>
          <a:xfrm>
            <a:off x="1490636" y="2213698"/>
            <a:ext cx="7263107" cy="3650787"/>
          </a:xfrm>
          <a:prstGeom prst="rect">
            <a:avLst/>
          </a:prstGeom>
        </p:spPr>
      </p:pic>
      <p:sp>
        <p:nvSpPr>
          <p:cNvPr id="5" name="TextBox 4"/>
          <p:cNvSpPr txBox="1"/>
          <p:nvPr/>
        </p:nvSpPr>
        <p:spPr>
          <a:xfrm>
            <a:off x="6571494" y="3058887"/>
            <a:ext cx="712922" cy="307777"/>
          </a:xfrm>
          <a:prstGeom prst="rect">
            <a:avLst/>
          </a:prstGeom>
          <a:noFill/>
        </p:spPr>
        <p:txBody>
          <a:bodyPr wrap="square" rtlCol="0">
            <a:spAutoFit/>
          </a:bodyPr>
          <a:lstStyle/>
          <a:p>
            <a:r>
              <a:rPr lang="en-US" sz="1400" dirty="0" smtClean="0"/>
              <a:t>GERP</a:t>
            </a:r>
            <a:endParaRPr lang="en-US" dirty="0"/>
          </a:p>
        </p:txBody>
      </p:sp>
      <p:sp>
        <p:nvSpPr>
          <p:cNvPr id="6" name="TextBox 5"/>
          <p:cNvSpPr txBox="1"/>
          <p:nvPr/>
        </p:nvSpPr>
        <p:spPr>
          <a:xfrm>
            <a:off x="4245029" y="4700194"/>
            <a:ext cx="712922" cy="307777"/>
          </a:xfrm>
          <a:prstGeom prst="rect">
            <a:avLst/>
          </a:prstGeom>
          <a:noFill/>
        </p:spPr>
        <p:txBody>
          <a:bodyPr wrap="square" rtlCol="0">
            <a:spAutoFit/>
          </a:bodyPr>
          <a:lstStyle/>
          <a:p>
            <a:r>
              <a:rPr lang="en-US" sz="1400" dirty="0" smtClean="0"/>
              <a:t>GERP</a:t>
            </a:r>
            <a:endParaRPr lang="en-US" dirty="0"/>
          </a:p>
        </p:txBody>
      </p:sp>
      <p:sp>
        <p:nvSpPr>
          <p:cNvPr id="7" name="TextBox 6"/>
          <p:cNvSpPr txBox="1"/>
          <p:nvPr/>
        </p:nvSpPr>
        <p:spPr>
          <a:xfrm>
            <a:off x="3646407" y="5128451"/>
            <a:ext cx="712922" cy="307777"/>
          </a:xfrm>
          <a:prstGeom prst="rect">
            <a:avLst/>
          </a:prstGeom>
          <a:noFill/>
        </p:spPr>
        <p:txBody>
          <a:bodyPr wrap="square" rtlCol="0">
            <a:spAutoFit/>
          </a:bodyPr>
          <a:lstStyle/>
          <a:p>
            <a:r>
              <a:rPr lang="en-US" sz="1400" dirty="0" smtClean="0"/>
              <a:t>GERP</a:t>
            </a:r>
            <a:endParaRPr lang="en-US" dirty="0"/>
          </a:p>
        </p:txBody>
      </p:sp>
      <p:sp>
        <p:nvSpPr>
          <p:cNvPr id="8" name="TextBox 7"/>
          <p:cNvSpPr txBox="1"/>
          <p:nvPr/>
        </p:nvSpPr>
        <p:spPr>
          <a:xfrm>
            <a:off x="1751307" y="5908438"/>
            <a:ext cx="8369085" cy="369332"/>
          </a:xfrm>
          <a:prstGeom prst="rect">
            <a:avLst/>
          </a:prstGeom>
          <a:noFill/>
        </p:spPr>
        <p:txBody>
          <a:bodyPr wrap="square" rtlCol="0">
            <a:spAutoFit/>
          </a:bodyPr>
          <a:lstStyle/>
          <a:p>
            <a:r>
              <a:rPr lang="en-US" dirty="0" smtClean="0"/>
              <a:t>VAF surplus among highly conserved variants over and </a:t>
            </a:r>
            <a:r>
              <a:rPr lang="en-US" smtClean="0"/>
              <a:t>above non-conserved variants</a:t>
            </a:r>
            <a:endParaRPr lang="en-US" dirty="0"/>
          </a:p>
        </p:txBody>
      </p:sp>
      <p:sp>
        <p:nvSpPr>
          <p:cNvPr id="9" name="TextBox 8"/>
          <p:cNvSpPr txBox="1"/>
          <p:nvPr/>
        </p:nvSpPr>
        <p:spPr>
          <a:xfrm>
            <a:off x="279475" y="2974015"/>
            <a:ext cx="1534333" cy="2308324"/>
          </a:xfrm>
          <a:prstGeom prst="rect">
            <a:avLst/>
          </a:prstGeom>
          <a:noFill/>
        </p:spPr>
        <p:txBody>
          <a:bodyPr wrap="square" rtlCol="0">
            <a:spAutoFit/>
          </a:bodyPr>
          <a:lstStyle/>
          <a:p>
            <a:r>
              <a:rPr lang="en-US" dirty="0" smtClean="0"/>
              <a:t>Fraction of eligible variants that have </a:t>
            </a:r>
            <a:r>
              <a:rPr lang="en-US" smtClean="0"/>
              <a:t>been individually called by PCAWG as drivers</a:t>
            </a:r>
            <a:endParaRPr lang="en-US" dirty="0"/>
          </a:p>
        </p:txBody>
      </p:sp>
      <p:pic>
        <p:nvPicPr>
          <p:cNvPr id="10" name="Picture 9"/>
          <p:cNvPicPr>
            <a:picLocks noChangeAspect="1"/>
          </p:cNvPicPr>
          <p:nvPr/>
        </p:nvPicPr>
        <p:blipFill>
          <a:blip r:embed="rId3"/>
          <a:stretch>
            <a:fillRect/>
          </a:stretch>
        </p:blipFill>
        <p:spPr>
          <a:xfrm>
            <a:off x="7300990" y="1289294"/>
            <a:ext cx="3173492" cy="1760901"/>
          </a:xfrm>
          <a:prstGeom prst="rect">
            <a:avLst/>
          </a:prstGeom>
        </p:spPr>
      </p:pic>
      <p:sp>
        <p:nvSpPr>
          <p:cNvPr id="11" name="TextBox 10"/>
          <p:cNvSpPr txBox="1"/>
          <p:nvPr/>
        </p:nvSpPr>
        <p:spPr>
          <a:xfrm>
            <a:off x="10223618" y="1815801"/>
            <a:ext cx="1381046" cy="707886"/>
          </a:xfrm>
          <a:prstGeom prst="rect">
            <a:avLst/>
          </a:prstGeom>
          <a:noFill/>
        </p:spPr>
        <p:txBody>
          <a:bodyPr wrap="square" rtlCol="0">
            <a:spAutoFit/>
          </a:bodyPr>
          <a:lstStyle/>
          <a:p>
            <a:r>
              <a:rPr lang="en-US" sz="2000" dirty="0" smtClean="0"/>
              <a:t>0.022 VAF increase</a:t>
            </a:r>
            <a:endParaRPr lang="en-US" sz="2000" dirty="0"/>
          </a:p>
        </p:txBody>
      </p:sp>
      <p:cxnSp>
        <p:nvCxnSpPr>
          <p:cNvPr id="13" name="Straight Arrow Connector 12"/>
          <p:cNvCxnSpPr/>
          <p:nvPr/>
        </p:nvCxnSpPr>
        <p:spPr>
          <a:xfrm flipH="1">
            <a:off x="6690167" y="2627453"/>
            <a:ext cx="4109013" cy="265488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flipV="1">
            <a:off x="6509025" y="3228956"/>
            <a:ext cx="33728" cy="191557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6" name="Slide Number Placeholder 15"/>
          <p:cNvSpPr>
            <a:spLocks noGrp="1"/>
          </p:cNvSpPr>
          <p:nvPr>
            <p:ph type="sldNum" sz="quarter" idx="12"/>
          </p:nvPr>
        </p:nvSpPr>
        <p:spPr/>
        <p:txBody>
          <a:bodyPr/>
          <a:lstStyle/>
          <a:p>
            <a:fld id="{D3BA652F-7AF1-6C4D-8989-BDC6CD00243B}" type="slidenum">
              <a:rPr lang="en-US" smtClean="0"/>
              <a:t>13</a:t>
            </a:fld>
            <a:endParaRPr lang="en-US"/>
          </a:p>
        </p:txBody>
      </p:sp>
    </p:spTree>
    <p:extLst>
      <p:ext uri="{BB962C8B-B14F-4D97-AF65-F5344CB8AC3E}">
        <p14:creationId xmlns:p14="http://schemas.microsoft.com/office/powerpoint/2010/main" val="1090671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a:t>
            </a:r>
            <a:r>
              <a:rPr lang="en-US" dirty="0" smtClean="0"/>
              <a:t>everal retained deleterious passengers per tumor, but only the occasional latent driver</a:t>
            </a:r>
            <a:endParaRPr lang="en-US" dirty="0"/>
          </a:p>
        </p:txBody>
      </p:sp>
      <p:sp>
        <p:nvSpPr>
          <p:cNvPr id="3" name="Content Placeholder 2"/>
          <p:cNvSpPr>
            <a:spLocks noGrp="1"/>
          </p:cNvSpPr>
          <p:nvPr>
            <p:ph idx="1"/>
          </p:nvPr>
        </p:nvSpPr>
        <p:spPr/>
        <p:txBody>
          <a:bodyPr/>
          <a:lstStyle/>
          <a:p>
            <a:r>
              <a:rPr lang="en-US" dirty="0" smtClean="0"/>
              <a:t>~10M eligible variants for deleterious passenger analysis, predict 21,971 retained deleterious passengers in PCAWG -&gt; 8.6 per tumor</a:t>
            </a:r>
          </a:p>
          <a:p>
            <a:r>
              <a:rPr lang="en-US" dirty="0" smtClean="0"/>
              <a:t>~ 3,000 eligible variants for latent driver analysis, predict 372 of these to be latent drivers -&gt; 0.14 per tumor. But probably more because</a:t>
            </a:r>
          </a:p>
          <a:p>
            <a:pPr lvl="1"/>
            <a:r>
              <a:rPr lang="en-US" dirty="0" smtClean="0"/>
              <a:t>Started with a conservative set in order to detect VAF differences</a:t>
            </a:r>
          </a:p>
          <a:p>
            <a:pPr lvl="1"/>
            <a:r>
              <a:rPr lang="en-US" dirty="0" smtClean="0"/>
              <a:t>1 discovered driver presumably has higher VAF distortion than 1 latent driver</a:t>
            </a:r>
          </a:p>
        </p:txBody>
      </p:sp>
      <p:sp>
        <p:nvSpPr>
          <p:cNvPr id="4" name="Slide Number Placeholder 3"/>
          <p:cNvSpPr>
            <a:spLocks noGrp="1"/>
          </p:cNvSpPr>
          <p:nvPr>
            <p:ph type="sldNum" sz="quarter" idx="12"/>
          </p:nvPr>
        </p:nvSpPr>
        <p:spPr/>
        <p:txBody>
          <a:bodyPr/>
          <a:lstStyle/>
          <a:p>
            <a:fld id="{D3BA652F-7AF1-6C4D-8989-BDC6CD00243B}" type="slidenum">
              <a:rPr lang="en-US" smtClean="0"/>
              <a:t>14</a:t>
            </a:fld>
            <a:endParaRPr lang="en-US"/>
          </a:p>
        </p:txBody>
      </p:sp>
    </p:spTree>
    <p:extLst>
      <p:ext uri="{BB962C8B-B14F-4D97-AF65-F5344CB8AC3E}">
        <p14:creationId xmlns:p14="http://schemas.microsoft.com/office/powerpoint/2010/main" val="19888657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The organismal fitness landscape of cancer variants also reveals ~ 50 </a:t>
            </a:r>
            <a:r>
              <a:rPr lang="en-US" i="1" dirty="0" smtClean="0"/>
              <a:t>removed</a:t>
            </a:r>
            <a:r>
              <a:rPr lang="en-US" dirty="0" smtClean="0"/>
              <a:t> deleterious passenger variants per tumor.</a:t>
            </a: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86218" y="2000104"/>
            <a:ext cx="4745064" cy="4745064"/>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18400" y="2071568"/>
            <a:ext cx="4673600" cy="4673600"/>
          </a:xfrm>
          <a:prstGeom prst="rect">
            <a:avLst/>
          </a:prstGeom>
        </p:spPr>
      </p:pic>
      <p:sp>
        <p:nvSpPr>
          <p:cNvPr id="7" name="TextBox 6"/>
          <p:cNvSpPr txBox="1"/>
          <p:nvPr/>
        </p:nvSpPr>
        <p:spPr>
          <a:xfrm>
            <a:off x="266181" y="2251677"/>
            <a:ext cx="2709201" cy="5078313"/>
          </a:xfrm>
          <a:prstGeom prst="rect">
            <a:avLst/>
          </a:prstGeom>
          <a:noFill/>
        </p:spPr>
        <p:txBody>
          <a:bodyPr wrap="square" rtlCol="0">
            <a:spAutoFit/>
          </a:bodyPr>
          <a:lstStyle/>
          <a:p>
            <a:r>
              <a:rPr lang="en-US" dirty="0" smtClean="0"/>
              <a:t>PCAWG provides a neutral variant set in which variants have been shuffled intelligently.</a:t>
            </a:r>
          </a:p>
          <a:p>
            <a:endParaRPr lang="en-US" dirty="0"/>
          </a:p>
          <a:p>
            <a:r>
              <a:rPr lang="en-US" dirty="0"/>
              <a:t>M</a:t>
            </a:r>
            <a:r>
              <a:rPr lang="en-US" dirty="0" smtClean="0"/>
              <a:t>utations of conserved portions of the genome are more rare in observed tumors than expected by the null models.</a:t>
            </a:r>
          </a:p>
          <a:p>
            <a:endParaRPr lang="en-US" dirty="0"/>
          </a:p>
          <a:p>
            <a:r>
              <a:rPr lang="en-US" dirty="0" smtClean="0"/>
              <a:t>The shortfall in mutations at conserved positions could be explained by their preferential removal by negative selection.</a:t>
            </a:r>
          </a:p>
          <a:p>
            <a:endParaRPr lang="en-US" dirty="0"/>
          </a:p>
          <a:p>
            <a:endParaRPr lang="en-US" dirty="0"/>
          </a:p>
        </p:txBody>
      </p:sp>
      <p:sp>
        <p:nvSpPr>
          <p:cNvPr id="8" name="Slide Number Placeholder 7"/>
          <p:cNvSpPr>
            <a:spLocks noGrp="1"/>
          </p:cNvSpPr>
          <p:nvPr>
            <p:ph type="sldNum" sz="quarter" idx="12"/>
          </p:nvPr>
        </p:nvSpPr>
        <p:spPr/>
        <p:txBody>
          <a:bodyPr/>
          <a:lstStyle/>
          <a:p>
            <a:fld id="{D3BA652F-7AF1-6C4D-8989-BDC6CD00243B}" type="slidenum">
              <a:rPr lang="en-US" smtClean="0"/>
              <a:t>15</a:t>
            </a:fld>
            <a:endParaRPr lang="en-US"/>
          </a:p>
        </p:txBody>
      </p:sp>
    </p:spTree>
    <p:extLst>
      <p:ext uri="{BB962C8B-B14F-4D97-AF65-F5344CB8AC3E}">
        <p14:creationId xmlns:p14="http://schemas.microsoft.com/office/powerpoint/2010/main" val="18656062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Variants in haploid regions and essential gene-sets are particularly deleterious</a:t>
            </a:r>
            <a:endParaRPr lang="en-US" dirty="0"/>
          </a:p>
        </p:txBody>
      </p:sp>
      <p:sp>
        <p:nvSpPr>
          <p:cNvPr id="3" name="Content Placeholder 2"/>
          <p:cNvSpPr>
            <a:spLocks noGrp="1"/>
          </p:cNvSpPr>
          <p:nvPr>
            <p:ph idx="1"/>
          </p:nvPr>
        </p:nvSpPr>
        <p:spPr>
          <a:xfrm>
            <a:off x="838200" y="1825625"/>
            <a:ext cx="10515600" cy="1596447"/>
          </a:xfrm>
        </p:spPr>
        <p:txBody>
          <a:bodyPr>
            <a:normAutofit fontScale="85000" lnSpcReduction="20000"/>
          </a:bodyPr>
          <a:lstStyle/>
          <a:p>
            <a:r>
              <a:rPr lang="en-US" dirty="0" smtClean="0"/>
              <a:t>The deleteriousness of recessive alleles is mostly masked by the persistence of a wild-type allele. Deletions lead to loss of heterozygosity and unmasking of the fitness impact of recessive alleles.</a:t>
            </a:r>
          </a:p>
          <a:p>
            <a:r>
              <a:rPr lang="en-US" dirty="0" smtClean="0"/>
              <a:t>GERP represents conservation among mammals. Genes shared between humans and </a:t>
            </a:r>
            <a:r>
              <a:rPr lang="en-US" i="1" dirty="0" smtClean="0"/>
              <a:t>yeast </a:t>
            </a:r>
            <a:r>
              <a:rPr lang="en-US" dirty="0" smtClean="0"/>
              <a:t>should be of special relevance to cellular fitness.</a:t>
            </a:r>
          </a:p>
          <a:p>
            <a:endParaRPr lang="en-US" i="1" dirty="0"/>
          </a:p>
        </p:txBody>
      </p:sp>
      <p:graphicFrame>
        <p:nvGraphicFramePr>
          <p:cNvPr id="5" name="Content Placeholder 3"/>
          <p:cNvGraphicFramePr>
            <a:graphicFrameLocks/>
          </p:cNvGraphicFramePr>
          <p:nvPr>
            <p:extLst>
              <p:ext uri="{D42A27DB-BD31-4B8C-83A1-F6EECF244321}">
                <p14:modId xmlns:p14="http://schemas.microsoft.com/office/powerpoint/2010/main" val="1323899537"/>
              </p:ext>
            </p:extLst>
          </p:nvPr>
        </p:nvGraphicFramePr>
        <p:xfrm>
          <a:off x="235524" y="3422072"/>
          <a:ext cx="11374584" cy="3275488"/>
        </p:xfrm>
        <a:graphic>
          <a:graphicData uri="http://schemas.openxmlformats.org/drawingml/2006/table">
            <a:tbl>
              <a:tblPr firstRow="1" bandRow="1">
                <a:tableStyleId>{5C22544A-7EE6-4342-B048-85BDC9FD1C3A}</a:tableStyleId>
              </a:tblPr>
              <a:tblGrid>
                <a:gridCol w="3920840"/>
                <a:gridCol w="2355273"/>
                <a:gridCol w="2254825"/>
                <a:gridCol w="2843646"/>
              </a:tblGrid>
              <a:tr h="823790">
                <a:tc>
                  <a:txBody>
                    <a:bodyPr/>
                    <a:lstStyle/>
                    <a:p>
                      <a:endParaRPr lang="en-US" dirty="0"/>
                    </a:p>
                  </a:txBody>
                  <a:tcPr/>
                </a:tc>
                <a:tc>
                  <a:txBody>
                    <a:bodyPr/>
                    <a:lstStyle/>
                    <a:p>
                      <a:r>
                        <a:rPr lang="en-US" dirty="0" smtClean="0"/>
                        <a:t>Observed conserved</a:t>
                      </a:r>
                      <a:r>
                        <a:rPr lang="en-US" baseline="0" dirty="0" smtClean="0"/>
                        <a:t> mutation percentage</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Expected</a:t>
                      </a:r>
                      <a:r>
                        <a:rPr lang="en-US" baseline="0" dirty="0" smtClean="0"/>
                        <a:t> </a:t>
                      </a:r>
                      <a:r>
                        <a:rPr lang="en-US" dirty="0" smtClean="0"/>
                        <a:t>conserved</a:t>
                      </a:r>
                      <a:r>
                        <a:rPr lang="en-US" baseline="0" dirty="0" smtClean="0"/>
                        <a:t> mutation percentage</a:t>
                      </a:r>
                      <a:endParaRPr lang="en-US" dirty="0" smtClean="0"/>
                    </a:p>
                  </a:txBody>
                  <a:tcPr/>
                </a:tc>
                <a:tc>
                  <a:txBody>
                    <a:bodyPr/>
                    <a:lstStyle/>
                    <a:p>
                      <a:r>
                        <a:rPr lang="en-US" dirty="0" smtClean="0"/>
                        <a:t>Observed</a:t>
                      </a:r>
                      <a:r>
                        <a:rPr lang="en-US" baseline="0" dirty="0" smtClean="0"/>
                        <a:t> conserved mutation count as a percentage of expected</a:t>
                      </a:r>
                      <a:endParaRPr lang="en-US" dirty="0"/>
                    </a:p>
                  </a:txBody>
                  <a:tcPr/>
                </a:tc>
              </a:tr>
              <a:tr h="576653">
                <a:tc>
                  <a:txBody>
                    <a:bodyPr/>
                    <a:lstStyle/>
                    <a:p>
                      <a:r>
                        <a:rPr lang="en-US" dirty="0" smtClean="0"/>
                        <a:t>All noncoding passenger variants</a:t>
                      </a:r>
                      <a:endParaRPr lang="en-US" dirty="0"/>
                    </a:p>
                  </a:txBody>
                  <a:tcPr/>
                </a:tc>
                <a:tc>
                  <a:txBody>
                    <a:bodyPr/>
                    <a:lstStyle/>
                    <a:p>
                      <a:r>
                        <a:rPr lang="en-US" dirty="0" smtClean="0"/>
                        <a:t>55.27%</a:t>
                      </a:r>
                      <a:endParaRPr lang="en-US" dirty="0"/>
                    </a:p>
                  </a:txBody>
                  <a:tcPr/>
                </a:tc>
                <a:tc>
                  <a:txBody>
                    <a:bodyPr/>
                    <a:lstStyle/>
                    <a:p>
                      <a:r>
                        <a:rPr lang="en-US" dirty="0" smtClean="0"/>
                        <a:t>56.31%</a:t>
                      </a:r>
                      <a:endParaRPr lang="en-US" dirty="0"/>
                    </a:p>
                  </a:txBody>
                  <a:tcPr/>
                </a:tc>
                <a:tc>
                  <a:txBody>
                    <a:bodyPr/>
                    <a:lstStyle/>
                    <a:p>
                      <a:r>
                        <a:rPr lang="en-US" dirty="0" smtClean="0"/>
                        <a:t>98.2</a:t>
                      </a:r>
                      <a:r>
                        <a:rPr lang="en-US" dirty="0" smtClean="0"/>
                        <a:t>%</a:t>
                      </a:r>
                      <a:endParaRPr lang="en-US" dirty="0"/>
                    </a:p>
                  </a:txBody>
                  <a:tcPr/>
                </a:tc>
              </a:tr>
              <a:tr h="82850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Passenger</a:t>
                      </a:r>
                      <a:r>
                        <a:rPr lang="en-US" baseline="0" dirty="0" smtClean="0"/>
                        <a:t> variants in haploid regions of noncoding regulators of essential </a:t>
                      </a:r>
                      <a:r>
                        <a:rPr lang="en-US" baseline="0" dirty="0" smtClean="0"/>
                        <a:t>genes</a:t>
                      </a:r>
                      <a:endParaRPr lang="en-US" dirty="0" smtClean="0"/>
                    </a:p>
                  </a:txBody>
                  <a:tcPr/>
                </a:tc>
                <a:tc>
                  <a:txBody>
                    <a:bodyPr/>
                    <a:lstStyle/>
                    <a:p>
                      <a:r>
                        <a:rPr lang="en-US" dirty="0" smtClean="0"/>
                        <a:t>53.87%</a:t>
                      </a:r>
                      <a:endParaRPr lang="en-US" dirty="0"/>
                    </a:p>
                  </a:txBody>
                  <a:tcPr/>
                </a:tc>
                <a:tc>
                  <a:txBody>
                    <a:bodyPr/>
                    <a:lstStyle/>
                    <a:p>
                      <a:r>
                        <a:rPr lang="en-US" dirty="0" smtClean="0"/>
                        <a:t>64.66%</a:t>
                      </a:r>
                      <a:endParaRPr lang="en-US" dirty="0"/>
                    </a:p>
                  </a:txBody>
                  <a:tcPr/>
                </a:tc>
                <a:tc>
                  <a:txBody>
                    <a:bodyPr/>
                    <a:lstStyle/>
                    <a:p>
                      <a:r>
                        <a:rPr lang="en-US" dirty="0" smtClean="0"/>
                        <a:t>83.3%</a:t>
                      </a:r>
                      <a:endParaRPr lang="en-US" dirty="0"/>
                    </a:p>
                  </a:txBody>
                  <a:tcPr/>
                </a:tc>
              </a:tr>
              <a:tr h="95593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Passenger</a:t>
                      </a:r>
                      <a:r>
                        <a:rPr lang="en-US" baseline="0" dirty="0" smtClean="0"/>
                        <a:t> variants in haploid regions of noncoding </a:t>
                      </a:r>
                      <a:r>
                        <a:rPr lang="en-US" i="1" baseline="0" dirty="0" smtClean="0"/>
                        <a:t>promoters</a:t>
                      </a:r>
                      <a:r>
                        <a:rPr lang="en-US" baseline="0" dirty="0" smtClean="0"/>
                        <a:t> of essential genes</a:t>
                      </a:r>
                      <a:endParaRPr lang="en-US" dirty="0" smtClean="0"/>
                    </a:p>
                  </a:txBody>
                  <a:tcPr/>
                </a:tc>
                <a:tc>
                  <a:txBody>
                    <a:bodyPr/>
                    <a:lstStyle/>
                    <a:p>
                      <a:r>
                        <a:rPr lang="en-US" dirty="0" smtClean="0"/>
                        <a:t>49.73%</a:t>
                      </a:r>
                      <a:endParaRPr lang="en-US" dirty="0"/>
                    </a:p>
                  </a:txBody>
                  <a:tcPr/>
                </a:tc>
                <a:tc>
                  <a:txBody>
                    <a:bodyPr/>
                    <a:lstStyle/>
                    <a:p>
                      <a:r>
                        <a:rPr lang="en-US" dirty="0" smtClean="0"/>
                        <a:t>72.87%</a:t>
                      </a:r>
                      <a:endParaRPr lang="en-US" dirty="0"/>
                    </a:p>
                  </a:txBody>
                  <a:tcPr/>
                </a:tc>
                <a:tc>
                  <a:txBody>
                    <a:bodyPr/>
                    <a:lstStyle/>
                    <a:p>
                      <a:r>
                        <a:rPr lang="en-US" dirty="0" smtClean="0"/>
                        <a:t>68.3%</a:t>
                      </a:r>
                      <a:endParaRPr lang="en-US" dirty="0"/>
                    </a:p>
                  </a:txBody>
                  <a:tcPr/>
                </a:tc>
              </a:tr>
            </a:tbl>
          </a:graphicData>
        </a:graphic>
      </p:graphicFrame>
      <p:sp>
        <p:nvSpPr>
          <p:cNvPr id="6" name="Slide Number Placeholder 5"/>
          <p:cNvSpPr>
            <a:spLocks noGrp="1"/>
          </p:cNvSpPr>
          <p:nvPr>
            <p:ph type="sldNum" sz="quarter" idx="12"/>
          </p:nvPr>
        </p:nvSpPr>
        <p:spPr/>
        <p:txBody>
          <a:bodyPr/>
          <a:lstStyle/>
          <a:p>
            <a:fld id="{D3BA652F-7AF1-6C4D-8989-BDC6CD00243B}" type="slidenum">
              <a:rPr lang="en-US" smtClean="0"/>
              <a:t>16</a:t>
            </a:fld>
            <a:endParaRPr lang="en-US"/>
          </a:p>
        </p:txBody>
      </p:sp>
    </p:spTree>
    <p:extLst>
      <p:ext uri="{BB962C8B-B14F-4D97-AF65-F5344CB8AC3E}">
        <p14:creationId xmlns:p14="http://schemas.microsoft.com/office/powerpoint/2010/main" val="10577637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Whole exome sequencing permits deeper analysis of cellular fitness effects in coding regions</a:t>
            </a:r>
            <a:endParaRPr lang="en-US" dirty="0"/>
          </a:p>
        </p:txBody>
      </p:sp>
      <p:sp>
        <p:nvSpPr>
          <p:cNvPr id="3" name="Content Placeholder 2"/>
          <p:cNvSpPr>
            <a:spLocks noGrp="1"/>
          </p:cNvSpPr>
          <p:nvPr>
            <p:ph idx="1"/>
          </p:nvPr>
        </p:nvSpPr>
        <p:spPr>
          <a:xfrm>
            <a:off x="838200" y="4056207"/>
            <a:ext cx="10993583" cy="4351338"/>
          </a:xfrm>
        </p:spPr>
        <p:txBody>
          <a:bodyPr/>
          <a:lstStyle/>
          <a:p>
            <a:r>
              <a:rPr lang="en-US" dirty="0" smtClean="0"/>
              <a:t>While PCAWG has ~2,500 samples, TCGA has ~10,000 from 33 subtypes</a:t>
            </a:r>
          </a:p>
          <a:p>
            <a:r>
              <a:rPr lang="en-US" dirty="0" smtClean="0"/>
              <a:t>Cancer Genomics Cloud has re-processed and harmonized the TCGA data set to hg38 with four variant callers</a:t>
            </a:r>
          </a:p>
          <a:p>
            <a:r>
              <a:rPr lang="en-US" dirty="0" smtClean="0"/>
              <a:t>Let me know individually if you would like me to help orient you to Cancer Genomics Cloud and the TCGA data set</a:t>
            </a: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6800" y="1530927"/>
            <a:ext cx="10058400" cy="2247510"/>
          </a:xfrm>
          <a:prstGeom prst="rect">
            <a:avLst/>
          </a:prstGeom>
        </p:spPr>
      </p:pic>
      <p:sp>
        <p:nvSpPr>
          <p:cNvPr id="6" name="Slide Number Placeholder 5"/>
          <p:cNvSpPr>
            <a:spLocks noGrp="1"/>
          </p:cNvSpPr>
          <p:nvPr>
            <p:ph type="sldNum" sz="quarter" idx="12"/>
          </p:nvPr>
        </p:nvSpPr>
        <p:spPr/>
        <p:txBody>
          <a:bodyPr/>
          <a:lstStyle/>
          <a:p>
            <a:fld id="{D3BA652F-7AF1-6C4D-8989-BDC6CD00243B}" type="slidenum">
              <a:rPr lang="en-US" smtClean="0"/>
              <a:t>17</a:t>
            </a:fld>
            <a:endParaRPr lang="en-US"/>
          </a:p>
        </p:txBody>
      </p:sp>
    </p:spTree>
    <p:extLst>
      <p:ext uri="{BB962C8B-B14F-4D97-AF65-F5344CB8AC3E}">
        <p14:creationId xmlns:p14="http://schemas.microsoft.com/office/powerpoint/2010/main" val="8625911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Variants in ancient genes are especially deleterious to cancer cells</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132944" y="1690688"/>
            <a:ext cx="5009440" cy="5009440"/>
          </a:xfrm>
        </p:spPr>
      </p:pic>
      <p:sp>
        <p:nvSpPr>
          <p:cNvPr id="5" name="TextBox 4"/>
          <p:cNvSpPr txBox="1"/>
          <p:nvPr/>
        </p:nvSpPr>
        <p:spPr>
          <a:xfrm>
            <a:off x="8563786" y="2563317"/>
            <a:ext cx="3267856" cy="2585323"/>
          </a:xfrm>
          <a:prstGeom prst="rect">
            <a:avLst/>
          </a:prstGeom>
          <a:noFill/>
        </p:spPr>
        <p:txBody>
          <a:bodyPr wrap="square" rtlCol="0">
            <a:spAutoFit/>
          </a:bodyPr>
          <a:lstStyle/>
          <a:p>
            <a:r>
              <a:rPr lang="en-US" dirty="0" smtClean="0"/>
              <a:t>Grouped variants based on when their genes first evolved</a:t>
            </a:r>
          </a:p>
          <a:p>
            <a:endParaRPr lang="en-US" dirty="0"/>
          </a:p>
          <a:p>
            <a:r>
              <a:rPr lang="en-US" dirty="0" smtClean="0"/>
              <a:t>Known and suspected driver genes have been removed</a:t>
            </a:r>
          </a:p>
          <a:p>
            <a:endParaRPr lang="en-US" dirty="0"/>
          </a:p>
          <a:p>
            <a:r>
              <a:rPr lang="en-US" dirty="0" smtClean="0"/>
              <a:t>Ancient genes are more important for cellular survival. Clear and consistent trend.</a:t>
            </a:r>
          </a:p>
        </p:txBody>
      </p:sp>
      <p:sp>
        <p:nvSpPr>
          <p:cNvPr id="6" name="TextBox 5"/>
          <p:cNvSpPr txBox="1"/>
          <p:nvPr/>
        </p:nvSpPr>
        <p:spPr>
          <a:xfrm>
            <a:off x="434715" y="6115987"/>
            <a:ext cx="2263515" cy="646331"/>
          </a:xfrm>
          <a:prstGeom prst="rect">
            <a:avLst/>
          </a:prstGeom>
          <a:noFill/>
        </p:spPr>
        <p:txBody>
          <a:bodyPr wrap="square" rtlCol="0">
            <a:spAutoFit/>
          </a:bodyPr>
          <a:lstStyle/>
          <a:p>
            <a:r>
              <a:rPr lang="en-US" dirty="0" smtClean="0"/>
              <a:t>Gene phylogeny </a:t>
            </a:r>
            <a:r>
              <a:rPr lang="en-US" smtClean="0"/>
              <a:t>from Cisneros 2017</a:t>
            </a:r>
            <a:endParaRPr lang="en-US" dirty="0"/>
          </a:p>
        </p:txBody>
      </p:sp>
      <p:sp>
        <p:nvSpPr>
          <p:cNvPr id="7" name="Slide Number Placeholder 6"/>
          <p:cNvSpPr>
            <a:spLocks noGrp="1"/>
          </p:cNvSpPr>
          <p:nvPr>
            <p:ph type="sldNum" sz="quarter" idx="12"/>
          </p:nvPr>
        </p:nvSpPr>
        <p:spPr/>
        <p:txBody>
          <a:bodyPr/>
          <a:lstStyle/>
          <a:p>
            <a:fld id="{D3BA652F-7AF1-6C4D-8989-BDC6CD00243B}" type="slidenum">
              <a:rPr lang="en-US" smtClean="0"/>
              <a:t>18</a:t>
            </a:fld>
            <a:endParaRPr lang="en-US" dirty="0"/>
          </a:p>
        </p:txBody>
      </p:sp>
    </p:spTree>
    <p:extLst>
      <p:ext uri="{BB962C8B-B14F-4D97-AF65-F5344CB8AC3E}">
        <p14:creationId xmlns:p14="http://schemas.microsoft.com/office/powerpoint/2010/main" val="16204409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Synonymous variants show a similar trend as missense variants, displaced by a constant</a:t>
            </a:r>
            <a:endParaRPr lang="en-US" dirty="0"/>
          </a:p>
        </p:txBody>
      </p:sp>
      <p:pic>
        <p:nvPicPr>
          <p:cNvPr id="4"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05891" y="1690688"/>
            <a:ext cx="4918869" cy="4918869"/>
          </a:xfrm>
        </p:spPr>
      </p:pic>
      <p:sp>
        <p:nvSpPr>
          <p:cNvPr id="5" name="TextBox 4"/>
          <p:cNvSpPr txBox="1"/>
          <p:nvPr/>
        </p:nvSpPr>
        <p:spPr>
          <a:xfrm>
            <a:off x="6870357" y="3115775"/>
            <a:ext cx="5140411" cy="1754326"/>
          </a:xfrm>
          <a:prstGeom prst="rect">
            <a:avLst/>
          </a:prstGeom>
          <a:noFill/>
        </p:spPr>
        <p:txBody>
          <a:bodyPr wrap="square" rtlCol="0">
            <a:spAutoFit/>
          </a:bodyPr>
          <a:lstStyle/>
          <a:p>
            <a:r>
              <a:rPr lang="en-US" b="1" dirty="0" smtClean="0"/>
              <a:t>Option A: </a:t>
            </a:r>
            <a:r>
              <a:rPr lang="en-US" dirty="0" smtClean="0"/>
              <a:t>Artifact explains both</a:t>
            </a:r>
          </a:p>
          <a:p>
            <a:r>
              <a:rPr lang="en-US" dirty="0"/>
              <a:t> </a:t>
            </a:r>
            <a:r>
              <a:rPr lang="en-US" dirty="0" smtClean="0"/>
              <a:t>     -Germline contamination explains trend?</a:t>
            </a:r>
          </a:p>
          <a:p>
            <a:endParaRPr lang="en-US" dirty="0" smtClean="0"/>
          </a:p>
          <a:p>
            <a:r>
              <a:rPr lang="en-US" b="1" dirty="0" smtClean="0"/>
              <a:t>Option B: </a:t>
            </a:r>
            <a:r>
              <a:rPr lang="en-US" dirty="0" smtClean="0"/>
              <a:t>Synonymous variants have some selective effects which are more pronounced in ancient genes</a:t>
            </a:r>
          </a:p>
          <a:p>
            <a:r>
              <a:rPr lang="en-US" dirty="0" smtClean="0"/>
              <a:t>     - Can impact RNA stability, translation efficiency</a:t>
            </a:r>
          </a:p>
        </p:txBody>
      </p:sp>
      <p:sp>
        <p:nvSpPr>
          <p:cNvPr id="6" name="Slide Number Placeholder 5"/>
          <p:cNvSpPr>
            <a:spLocks noGrp="1"/>
          </p:cNvSpPr>
          <p:nvPr>
            <p:ph type="sldNum" sz="quarter" idx="12"/>
          </p:nvPr>
        </p:nvSpPr>
        <p:spPr/>
        <p:txBody>
          <a:bodyPr/>
          <a:lstStyle/>
          <a:p>
            <a:fld id="{D3BA652F-7AF1-6C4D-8989-BDC6CD00243B}" type="slidenum">
              <a:rPr lang="en-US" smtClean="0"/>
              <a:t>19</a:t>
            </a:fld>
            <a:endParaRPr lang="en-US"/>
          </a:p>
        </p:txBody>
      </p:sp>
    </p:spTree>
    <p:extLst>
      <p:ext uri="{BB962C8B-B14F-4D97-AF65-F5344CB8AC3E}">
        <p14:creationId xmlns:p14="http://schemas.microsoft.com/office/powerpoint/2010/main" val="10921653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Evolutionary forces act on life on every scale</a:t>
            </a:r>
            <a:endParaRPr lang="en-US" dirty="0"/>
          </a:p>
        </p:txBody>
      </p:sp>
      <p:sp>
        <p:nvSpPr>
          <p:cNvPr id="3" name="Content Placeholder 2"/>
          <p:cNvSpPr>
            <a:spLocks noGrp="1"/>
          </p:cNvSpPr>
          <p:nvPr>
            <p:ph idx="1"/>
          </p:nvPr>
        </p:nvSpPr>
        <p:spPr>
          <a:xfrm>
            <a:off x="6678049" y="1892656"/>
            <a:ext cx="3231246" cy="4351338"/>
          </a:xfrm>
        </p:spPr>
        <p:txBody>
          <a:bodyPr>
            <a:normAutofit lnSpcReduction="10000"/>
          </a:bodyPr>
          <a:lstStyle/>
          <a:p>
            <a:r>
              <a:rPr lang="en-US" dirty="0" smtClean="0"/>
              <a:t>Selfish DNA</a:t>
            </a:r>
          </a:p>
          <a:p>
            <a:endParaRPr lang="en-US" dirty="0" smtClean="0"/>
          </a:p>
          <a:p>
            <a:r>
              <a:rPr lang="en-US" dirty="0" smtClean="0"/>
              <a:t>Cellular fitness</a:t>
            </a:r>
          </a:p>
          <a:p>
            <a:endParaRPr lang="en-US" dirty="0" smtClean="0"/>
          </a:p>
          <a:p>
            <a:r>
              <a:rPr lang="en-US" dirty="0" smtClean="0"/>
              <a:t>Organismal fitness</a:t>
            </a:r>
          </a:p>
          <a:p>
            <a:endParaRPr lang="en-US" dirty="0" smtClean="0"/>
          </a:p>
          <a:p>
            <a:r>
              <a:rPr lang="en-US" dirty="0" smtClean="0"/>
              <a:t>Group selection</a:t>
            </a:r>
          </a:p>
          <a:p>
            <a:endParaRPr lang="en-US" dirty="0" smtClean="0"/>
          </a:p>
          <a:p>
            <a:r>
              <a:rPr lang="en-US" dirty="0" smtClean="0"/>
              <a:t>The Great Filter</a:t>
            </a:r>
            <a:endParaRPr lang="en-US" dirty="0"/>
          </a:p>
        </p:txBody>
      </p:sp>
      <p:sp>
        <p:nvSpPr>
          <p:cNvPr id="4" name="TextBox 3"/>
          <p:cNvSpPr txBox="1"/>
          <p:nvPr/>
        </p:nvSpPr>
        <p:spPr>
          <a:xfrm>
            <a:off x="363371" y="1631046"/>
            <a:ext cx="4870174" cy="523220"/>
          </a:xfrm>
          <a:prstGeom prst="rect">
            <a:avLst/>
          </a:prstGeom>
          <a:noFill/>
        </p:spPr>
        <p:txBody>
          <a:bodyPr wrap="square" rtlCol="0">
            <a:spAutoFit/>
          </a:bodyPr>
          <a:lstStyle/>
          <a:p>
            <a:r>
              <a:rPr lang="en-US" sz="2800" dirty="0" err="1" smtClean="0"/>
              <a:t>gccgggcgcg</a:t>
            </a:r>
            <a:r>
              <a:rPr lang="en-US" sz="2800" dirty="0" err="1" smtClean="0">
                <a:solidFill>
                  <a:srgbClr val="FFC000"/>
                </a:solidFill>
              </a:rPr>
              <a:t>COPY</a:t>
            </a:r>
            <a:r>
              <a:rPr lang="en-US" sz="2800" dirty="0" err="1" smtClean="0">
                <a:solidFill>
                  <a:srgbClr val="0070C0"/>
                </a:solidFill>
              </a:rPr>
              <a:t>ME</a:t>
            </a:r>
            <a:r>
              <a:rPr lang="en-US" sz="2800" dirty="0" err="1"/>
              <a:t>gtggcgcgtg</a:t>
            </a:r>
            <a:endParaRPr lang="en-US" sz="2800" dirty="0"/>
          </a:p>
        </p:txBody>
      </p:sp>
      <p:pic>
        <p:nvPicPr>
          <p:cNvPr id="5" name="Picture 4"/>
          <p:cNvPicPr>
            <a:picLocks noChangeAspect="1"/>
          </p:cNvPicPr>
          <p:nvPr/>
        </p:nvPicPr>
        <p:blipFill>
          <a:blip r:embed="rId3"/>
          <a:stretch>
            <a:fillRect/>
          </a:stretch>
        </p:blipFill>
        <p:spPr>
          <a:xfrm>
            <a:off x="1401417" y="5335885"/>
            <a:ext cx="2309191" cy="1298278"/>
          </a:xfrm>
          <a:prstGeom prst="rect">
            <a:avLst/>
          </a:prstGeom>
        </p:spPr>
      </p:pic>
      <p:pic>
        <p:nvPicPr>
          <p:cNvPr id="6" name="Picture 5"/>
          <p:cNvPicPr>
            <a:picLocks noChangeAspect="1"/>
          </p:cNvPicPr>
          <p:nvPr/>
        </p:nvPicPr>
        <p:blipFill>
          <a:blip r:embed="rId4"/>
          <a:stretch>
            <a:fillRect/>
          </a:stretch>
        </p:blipFill>
        <p:spPr>
          <a:xfrm rot="10800000">
            <a:off x="1838441" y="2180362"/>
            <a:ext cx="1435142" cy="1216751"/>
          </a:xfrm>
          <a:prstGeom prst="rect">
            <a:avLst/>
          </a:prstGeom>
        </p:spPr>
      </p:pic>
      <p:pic>
        <p:nvPicPr>
          <p:cNvPr id="7" name="Picture 6"/>
          <p:cNvPicPr>
            <a:picLocks noChangeAspect="1"/>
          </p:cNvPicPr>
          <p:nvPr/>
        </p:nvPicPr>
        <p:blipFill>
          <a:blip r:embed="rId5"/>
          <a:stretch>
            <a:fillRect/>
          </a:stretch>
        </p:blipFill>
        <p:spPr>
          <a:xfrm>
            <a:off x="1110524" y="4374636"/>
            <a:ext cx="2890974" cy="961249"/>
          </a:xfrm>
          <a:prstGeom prst="rect">
            <a:avLst/>
          </a:prstGeom>
        </p:spPr>
      </p:pic>
      <p:pic>
        <p:nvPicPr>
          <p:cNvPr id="8" name="Picture 7"/>
          <p:cNvPicPr>
            <a:picLocks noChangeAspect="1"/>
          </p:cNvPicPr>
          <p:nvPr/>
        </p:nvPicPr>
        <p:blipFill>
          <a:blip r:embed="rId6"/>
          <a:stretch>
            <a:fillRect/>
          </a:stretch>
        </p:blipFill>
        <p:spPr>
          <a:xfrm>
            <a:off x="1625203" y="3353752"/>
            <a:ext cx="2193340" cy="978778"/>
          </a:xfrm>
          <a:prstGeom prst="rect">
            <a:avLst/>
          </a:prstGeom>
        </p:spPr>
      </p:pic>
      <p:sp>
        <p:nvSpPr>
          <p:cNvPr id="9" name="Slide Number Placeholder 8"/>
          <p:cNvSpPr>
            <a:spLocks noGrp="1"/>
          </p:cNvSpPr>
          <p:nvPr>
            <p:ph type="sldNum" sz="quarter" idx="12"/>
          </p:nvPr>
        </p:nvSpPr>
        <p:spPr/>
        <p:txBody>
          <a:bodyPr/>
          <a:lstStyle/>
          <a:p>
            <a:fld id="{D3BA652F-7AF1-6C4D-8989-BDC6CD00243B}" type="slidenum">
              <a:rPr lang="en-US" smtClean="0"/>
              <a:t>2</a:t>
            </a:fld>
            <a:endParaRPr lang="en-US"/>
          </a:p>
        </p:txBody>
      </p:sp>
    </p:spTree>
    <p:extLst>
      <p:ext uri="{BB962C8B-B14F-4D97-AF65-F5344CB8AC3E}">
        <p14:creationId xmlns:p14="http://schemas.microsoft.com/office/powerpoint/2010/main" val="4395598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Ancient gene-low VAF trend not explained by germline contamination</a:t>
            </a:r>
            <a:endParaRPr lang="en-US" dirty="0"/>
          </a:p>
        </p:txBody>
      </p:sp>
      <p:sp>
        <p:nvSpPr>
          <p:cNvPr id="3" name="Content Placeholder 2"/>
          <p:cNvSpPr>
            <a:spLocks noGrp="1"/>
          </p:cNvSpPr>
          <p:nvPr>
            <p:ph idx="1"/>
          </p:nvPr>
        </p:nvSpPr>
        <p:spPr>
          <a:xfrm>
            <a:off x="838200" y="1825625"/>
            <a:ext cx="6206067" cy="4351338"/>
          </a:xfrm>
        </p:spPr>
        <p:txBody>
          <a:bodyPr>
            <a:normAutofit fontScale="62500" lnSpcReduction="20000"/>
          </a:bodyPr>
          <a:lstStyle/>
          <a:p>
            <a:r>
              <a:rPr lang="en-US" dirty="0" smtClean="0"/>
              <a:t>Worry: Could germline contamination explain these results? </a:t>
            </a:r>
          </a:p>
          <a:p>
            <a:r>
              <a:rPr lang="en-US" dirty="0" smtClean="0"/>
              <a:t>Rationale: </a:t>
            </a:r>
          </a:p>
          <a:p>
            <a:pPr lvl="1"/>
            <a:r>
              <a:rPr lang="en-US" dirty="0" smtClean="0"/>
              <a:t>Imagine there were pervasive contamination of germline SNPs. </a:t>
            </a:r>
            <a:r>
              <a:rPr lang="en-US" dirty="0" smtClean="0"/>
              <a:t>In theory, samples were take from TCGA’s conservative de-contaminated protocol, but one can imagine that even is conservative protocol is incomplete. </a:t>
            </a:r>
          </a:p>
          <a:p>
            <a:pPr lvl="1"/>
            <a:r>
              <a:rPr lang="en-US" dirty="0" smtClean="0"/>
              <a:t>On expectation these contaminant SNPs would have very high VAF (0.5), because they would be present in all cancer cells.</a:t>
            </a:r>
            <a:r>
              <a:rPr lang="en-US" dirty="0"/>
              <a:t> </a:t>
            </a:r>
            <a:endParaRPr lang="en-US" dirty="0" smtClean="0"/>
          </a:p>
          <a:p>
            <a:pPr lvl="1"/>
            <a:r>
              <a:rPr lang="en-US" dirty="0" smtClean="0"/>
              <a:t>Germline contamination is not problematic for assessing differences between groups that have the same level of germline contamination.</a:t>
            </a:r>
          </a:p>
          <a:p>
            <a:pPr lvl="1"/>
            <a:r>
              <a:rPr lang="en-US" dirty="0" smtClean="0"/>
              <a:t> However, we might worry that ancient genes have a lower germline rate than somatic rate of mutation due to especially strong negative germline selection. </a:t>
            </a:r>
          </a:p>
          <a:p>
            <a:pPr lvl="1"/>
            <a:r>
              <a:rPr lang="en-US" dirty="0" smtClean="0"/>
              <a:t>This would tend to reduce the mean VAF of ancient genes relative to more germline-contaminated, more recent genes.</a:t>
            </a:r>
          </a:p>
          <a:p>
            <a:r>
              <a:rPr lang="en-US" dirty="0" smtClean="0"/>
              <a:t>Assessment: Fortunately, the ratio of germline SNPs to somatic SNPs appears to be very similar across </a:t>
            </a:r>
            <a:r>
              <a:rPr lang="en-US" dirty="0" err="1" smtClean="0"/>
              <a:t>phylostrata</a:t>
            </a:r>
            <a:r>
              <a:rPr lang="en-US" dirty="0" smtClean="0"/>
              <a:t>, which suggests that germline contamination should not be an issue. </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53867" y="1312333"/>
            <a:ext cx="4301066" cy="4301066"/>
          </a:xfrm>
          <a:prstGeom prst="rect">
            <a:avLst/>
          </a:prstGeom>
        </p:spPr>
      </p:pic>
      <p:sp>
        <p:nvSpPr>
          <p:cNvPr id="5" name="Slide Number Placeholder 4"/>
          <p:cNvSpPr>
            <a:spLocks noGrp="1"/>
          </p:cNvSpPr>
          <p:nvPr>
            <p:ph type="sldNum" sz="quarter" idx="12"/>
          </p:nvPr>
        </p:nvSpPr>
        <p:spPr/>
        <p:txBody>
          <a:bodyPr/>
          <a:lstStyle/>
          <a:p>
            <a:fld id="{D3BA652F-7AF1-6C4D-8989-BDC6CD00243B}" type="slidenum">
              <a:rPr lang="en-US" smtClean="0"/>
              <a:t>20</a:t>
            </a:fld>
            <a:endParaRPr lang="en-US"/>
          </a:p>
        </p:txBody>
      </p:sp>
    </p:spTree>
    <p:extLst>
      <p:ext uri="{BB962C8B-B14F-4D97-AF65-F5344CB8AC3E}">
        <p14:creationId xmlns:p14="http://schemas.microsoft.com/office/powerpoint/2010/main" val="3389055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P</a:t>
            </a:r>
            <a:r>
              <a:rPr lang="en-US" sz="3600" dirty="0" smtClean="0"/>
              <a:t>athway analysis outliers tell a coherent narrative about the relation between organismal and cellular fitness</a:t>
            </a:r>
            <a:endParaRPr lang="en-US" sz="3600" dirty="0"/>
          </a:p>
        </p:txBody>
      </p:sp>
      <p:pic>
        <p:nvPicPr>
          <p:cNvPr id="4"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98010" y="1555221"/>
            <a:ext cx="5642152" cy="5118738"/>
          </a:xfrm>
        </p:spPr>
      </p:pic>
      <p:sp>
        <p:nvSpPr>
          <p:cNvPr id="5" name="TextBox 4"/>
          <p:cNvSpPr txBox="1"/>
          <p:nvPr/>
        </p:nvSpPr>
        <p:spPr>
          <a:xfrm>
            <a:off x="6240162" y="1820805"/>
            <a:ext cx="5113638" cy="4524315"/>
          </a:xfrm>
          <a:prstGeom prst="rect">
            <a:avLst/>
          </a:prstGeom>
          <a:noFill/>
        </p:spPr>
        <p:txBody>
          <a:bodyPr wrap="square" rtlCol="0">
            <a:spAutoFit/>
          </a:bodyPr>
          <a:lstStyle/>
          <a:p>
            <a:r>
              <a:rPr lang="en-US" dirty="0" smtClean="0"/>
              <a:t>Assign variants to 21 (non-disjoint) </a:t>
            </a:r>
            <a:r>
              <a:rPr lang="en-US" dirty="0" err="1" smtClean="0"/>
              <a:t>Reactome</a:t>
            </a:r>
            <a:r>
              <a:rPr lang="en-US" dirty="0" smtClean="0"/>
              <a:t> high-level pathways (&gt;200 non-cancer genes) plus two external sets: </a:t>
            </a:r>
          </a:p>
          <a:p>
            <a:pPr marL="342900" indent="-342900">
              <a:buAutoNum type="arabicParenR"/>
            </a:pPr>
            <a:r>
              <a:rPr lang="en-US" dirty="0" smtClean="0"/>
              <a:t>Vogelstein’s cancer gene list; and </a:t>
            </a:r>
          </a:p>
          <a:p>
            <a:pPr marL="342900" indent="-342900">
              <a:buAutoNum type="arabicParenR"/>
            </a:pPr>
            <a:r>
              <a:rPr lang="en-US" dirty="0" smtClean="0"/>
              <a:t>A set of yeast-human orthologues</a:t>
            </a:r>
          </a:p>
          <a:p>
            <a:endParaRPr lang="en-US" dirty="0" smtClean="0"/>
          </a:p>
          <a:p>
            <a:r>
              <a:rPr lang="en-US" dirty="0" smtClean="0"/>
              <a:t>Plot pathways by mean VAF vs mean GERP of variants. </a:t>
            </a:r>
          </a:p>
          <a:p>
            <a:endParaRPr lang="en-US" dirty="0"/>
          </a:p>
          <a:p>
            <a:r>
              <a:rPr lang="en-US" dirty="0" smtClean="0"/>
              <a:t>Highest VAF pathway is Vogelstein’s drivers. </a:t>
            </a:r>
          </a:p>
          <a:p>
            <a:r>
              <a:rPr lang="en-US" dirty="0" smtClean="0"/>
              <a:t>Lowest VAF pathway are Yeast genes.</a:t>
            </a:r>
          </a:p>
          <a:p>
            <a:endParaRPr lang="en-US" dirty="0" smtClean="0"/>
          </a:p>
          <a:p>
            <a:r>
              <a:rPr lang="en-US" dirty="0" smtClean="0"/>
              <a:t>Of </a:t>
            </a:r>
            <a:r>
              <a:rPr lang="en-US" dirty="0" err="1"/>
              <a:t>R</a:t>
            </a:r>
            <a:r>
              <a:rPr lang="en-US" dirty="0" err="1" smtClean="0"/>
              <a:t>eactome</a:t>
            </a:r>
            <a:r>
              <a:rPr lang="en-US" dirty="0" smtClean="0"/>
              <a:t> pathways, the two pathways with both high GERP and high VAF are nervous system and developmental biology </a:t>
            </a:r>
            <a:r>
              <a:rPr lang="mr-IN" dirty="0" smtClean="0"/>
              <a:t>–</a:t>
            </a:r>
            <a:r>
              <a:rPr lang="en-US" dirty="0" smtClean="0"/>
              <a:t> which should impact organismal but not cancer cell fitness.</a:t>
            </a:r>
          </a:p>
        </p:txBody>
      </p:sp>
      <p:sp>
        <p:nvSpPr>
          <p:cNvPr id="6" name="Slide Number Placeholder 5"/>
          <p:cNvSpPr>
            <a:spLocks noGrp="1"/>
          </p:cNvSpPr>
          <p:nvPr>
            <p:ph type="sldNum" sz="quarter" idx="12"/>
          </p:nvPr>
        </p:nvSpPr>
        <p:spPr/>
        <p:txBody>
          <a:bodyPr/>
          <a:lstStyle/>
          <a:p>
            <a:fld id="{D3BA652F-7AF1-6C4D-8989-BDC6CD00243B}" type="slidenum">
              <a:rPr lang="en-US" smtClean="0"/>
              <a:t>21</a:t>
            </a:fld>
            <a:endParaRPr lang="en-US"/>
          </a:p>
        </p:txBody>
      </p:sp>
    </p:spTree>
    <p:extLst>
      <p:ext uri="{BB962C8B-B14F-4D97-AF65-F5344CB8AC3E}">
        <p14:creationId xmlns:p14="http://schemas.microsoft.com/office/powerpoint/2010/main" val="4842289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Conceptual Paradigms for Somatic-Germline Impact Classes</a:t>
            </a:r>
            <a:endParaRPr lang="en-US" sz="3200" dirty="0"/>
          </a:p>
        </p:txBody>
      </p:sp>
      <p:graphicFrame>
        <p:nvGraphicFramePr>
          <p:cNvPr id="4" name="Content Placeholder 3"/>
          <p:cNvGraphicFramePr>
            <a:graphicFrameLocks noGrp="1"/>
          </p:cNvGraphicFramePr>
          <p:nvPr>
            <p:ph idx="1"/>
          </p:nvPr>
        </p:nvGraphicFramePr>
        <p:xfrm>
          <a:off x="1192161" y="1486410"/>
          <a:ext cx="9151189" cy="5149476"/>
        </p:xfrm>
        <a:graphic>
          <a:graphicData uri="http://schemas.openxmlformats.org/drawingml/2006/table">
            <a:tbl>
              <a:tblPr firstRow="1" bandRow="1">
                <a:tableStyleId>{5C22544A-7EE6-4342-B048-85BDC9FD1C3A}</a:tableStyleId>
              </a:tblPr>
              <a:tblGrid>
                <a:gridCol w="1143899"/>
                <a:gridCol w="1143899"/>
                <a:gridCol w="2287797"/>
                <a:gridCol w="2287797"/>
                <a:gridCol w="2287797"/>
              </a:tblGrid>
              <a:tr h="604246">
                <a:tc rowSpan="2" gridSpan="2">
                  <a:txBody>
                    <a:bodyPr/>
                    <a:lstStyle/>
                    <a:p>
                      <a:endParaRPr lang="en-US" sz="4400" dirty="0"/>
                    </a:p>
                  </a:txBody>
                  <a:tcPr>
                    <a:solidFill>
                      <a:srgbClr val="4571C5"/>
                    </a:solidFill>
                  </a:tcPr>
                </a:tc>
                <a:tc rowSpan="2" hMerge="1">
                  <a:txBody>
                    <a:bodyPr/>
                    <a:lstStyle/>
                    <a:p>
                      <a:endParaRPr lang="en-US"/>
                    </a:p>
                  </a:txBody>
                  <a:tcPr/>
                </a:tc>
                <a:tc gridSpan="3">
                  <a:txBody>
                    <a:bodyPr/>
                    <a:lstStyle/>
                    <a:p>
                      <a:pPr algn="ctr"/>
                      <a:r>
                        <a:rPr lang="en-US" sz="4400" b="1" dirty="0" smtClean="0"/>
                        <a:t>Germline</a:t>
                      </a:r>
                      <a:endParaRPr lang="en-US" sz="4400" b="1" dirty="0"/>
                    </a:p>
                  </a:txBody>
                  <a:tcPr/>
                </a:tc>
                <a:tc hMerge="1">
                  <a:txBody>
                    <a:bodyPr/>
                    <a:lstStyle/>
                    <a:p>
                      <a:endParaRPr lang="en-US" dirty="0"/>
                    </a:p>
                  </a:txBody>
                  <a:tcPr/>
                </a:tc>
                <a:tc hMerge="1">
                  <a:txBody>
                    <a:bodyPr/>
                    <a:lstStyle/>
                    <a:p>
                      <a:endParaRPr lang="en-US" dirty="0"/>
                    </a:p>
                  </a:txBody>
                  <a:tcPr/>
                </a:tc>
              </a:tr>
              <a:tr h="604246">
                <a:tc gridSpan="2" vMerge="1">
                  <a:txBody>
                    <a:bodyPr/>
                    <a:lstStyle/>
                    <a:p>
                      <a:endParaRPr lang="en-US"/>
                    </a:p>
                  </a:txBody>
                  <a:tcPr/>
                </a:tc>
                <a:tc hMerge="1" vMerge="1">
                  <a:txBody>
                    <a:bodyPr/>
                    <a:lstStyle/>
                    <a:p>
                      <a:endParaRPr lang="en-US"/>
                    </a:p>
                  </a:txBody>
                  <a:tcPr/>
                </a:tc>
                <a:tc>
                  <a:txBody>
                    <a:bodyPr/>
                    <a:lstStyle/>
                    <a:p>
                      <a:pPr algn="ctr"/>
                      <a:r>
                        <a:rPr lang="en-US" sz="4400" dirty="0" smtClean="0">
                          <a:solidFill>
                            <a:schemeClr val="bg1"/>
                          </a:solidFill>
                        </a:rPr>
                        <a:t>-</a:t>
                      </a:r>
                      <a:endParaRPr lang="en-US" sz="4400" dirty="0">
                        <a:solidFill>
                          <a:schemeClr val="bg1"/>
                        </a:solidFill>
                      </a:endParaRPr>
                    </a:p>
                  </a:txBody>
                  <a:tcPr>
                    <a:solidFill>
                      <a:srgbClr val="4571C5"/>
                    </a:solidFill>
                  </a:tcPr>
                </a:tc>
                <a:tc>
                  <a:txBody>
                    <a:bodyPr/>
                    <a:lstStyle/>
                    <a:p>
                      <a:pPr algn="ctr"/>
                      <a:r>
                        <a:rPr lang="en-US" sz="4400" dirty="0" smtClean="0">
                          <a:solidFill>
                            <a:schemeClr val="bg1"/>
                          </a:solidFill>
                        </a:rPr>
                        <a:t>0</a:t>
                      </a:r>
                      <a:endParaRPr lang="en-US" sz="4400" dirty="0">
                        <a:solidFill>
                          <a:schemeClr val="bg1"/>
                        </a:solidFill>
                      </a:endParaRPr>
                    </a:p>
                  </a:txBody>
                  <a:tcPr>
                    <a:solidFill>
                      <a:srgbClr val="4571C5"/>
                    </a:solidFill>
                  </a:tcPr>
                </a:tc>
                <a:tc>
                  <a:txBody>
                    <a:bodyPr/>
                    <a:lstStyle/>
                    <a:p>
                      <a:pPr algn="ctr"/>
                      <a:r>
                        <a:rPr lang="en-US" sz="4400" dirty="0" smtClean="0">
                          <a:solidFill>
                            <a:schemeClr val="bg1"/>
                          </a:solidFill>
                        </a:rPr>
                        <a:t>+</a:t>
                      </a:r>
                      <a:endParaRPr lang="en-US" sz="4400" dirty="0">
                        <a:solidFill>
                          <a:schemeClr val="bg1"/>
                        </a:solidFill>
                      </a:endParaRPr>
                    </a:p>
                  </a:txBody>
                  <a:tcPr>
                    <a:solidFill>
                      <a:srgbClr val="4571C5"/>
                    </a:solidFill>
                  </a:tcPr>
                </a:tc>
              </a:tr>
              <a:tr h="1208492">
                <a:tc rowSpan="3">
                  <a:txBody>
                    <a:bodyPr/>
                    <a:lstStyle/>
                    <a:p>
                      <a:pPr algn="ctr"/>
                      <a:r>
                        <a:rPr lang="en-US" sz="4400" b="1" dirty="0" smtClean="0">
                          <a:solidFill>
                            <a:schemeClr val="bg1"/>
                          </a:solidFill>
                        </a:rPr>
                        <a:t>Somatic</a:t>
                      </a:r>
                      <a:endParaRPr lang="en-US" sz="4400" b="1" dirty="0">
                        <a:solidFill>
                          <a:schemeClr val="bg1"/>
                        </a:solidFill>
                      </a:endParaRPr>
                    </a:p>
                  </a:txBody>
                  <a:tcPr vert="vert270">
                    <a:solidFill>
                      <a:srgbClr val="4571C5"/>
                    </a:solidFill>
                  </a:tcPr>
                </a:tc>
                <a:tc>
                  <a:txBody>
                    <a:bodyPr/>
                    <a:lstStyle/>
                    <a:p>
                      <a:r>
                        <a:rPr lang="en-US" sz="7200" b="1" dirty="0" smtClean="0">
                          <a:solidFill>
                            <a:schemeClr val="bg1"/>
                          </a:solidFill>
                        </a:rPr>
                        <a:t>-</a:t>
                      </a:r>
                      <a:endParaRPr lang="en-US" sz="7200" b="1" dirty="0">
                        <a:solidFill>
                          <a:schemeClr val="bg1"/>
                        </a:solidFill>
                      </a:endParaRPr>
                    </a:p>
                  </a:txBody>
                  <a:tcPr>
                    <a:solidFill>
                      <a:srgbClr val="4571C5"/>
                    </a:solidFill>
                  </a:tcPr>
                </a:tc>
                <a:tc>
                  <a:txBody>
                    <a:bodyPr/>
                    <a:lstStyle/>
                    <a:p>
                      <a:r>
                        <a:rPr lang="en-US" dirty="0" smtClean="0"/>
                        <a:t>Disrup</a:t>
                      </a:r>
                      <a:r>
                        <a:rPr lang="en-US" baseline="0" dirty="0" smtClean="0"/>
                        <a:t>t Cell-Essential Element</a:t>
                      </a:r>
                      <a:endParaRPr lang="en-US" dirty="0"/>
                    </a:p>
                  </a:txBody>
                  <a:tcPr/>
                </a:tc>
                <a:tc>
                  <a:txBody>
                    <a:bodyPr/>
                    <a:lstStyle/>
                    <a:p>
                      <a:r>
                        <a:rPr lang="en-US" dirty="0" smtClean="0"/>
                        <a:t>Balanced Increase</a:t>
                      </a:r>
                      <a:r>
                        <a:rPr lang="en-US" baseline="0" dirty="0" smtClean="0"/>
                        <a:t> in Tumor Suppression and Degenerative Disease</a:t>
                      </a:r>
                      <a:endParaRPr lang="en-US" dirty="0"/>
                    </a:p>
                  </a:txBody>
                  <a:tcPr/>
                </a:tc>
                <a:tc>
                  <a:txBody>
                    <a:bodyPr/>
                    <a:lstStyle/>
                    <a:p>
                      <a:r>
                        <a:rPr lang="en-US" dirty="0" smtClean="0"/>
                        <a:t>Optimize Tumor-Suppressive Element/Allele</a:t>
                      </a:r>
                      <a:endParaRPr lang="en-US" dirty="0"/>
                    </a:p>
                  </a:txBody>
                  <a:tcPr/>
                </a:tc>
              </a:tr>
              <a:tr h="1208492">
                <a:tc vMerge="1">
                  <a:txBody>
                    <a:bodyPr/>
                    <a:lstStyle/>
                    <a:p>
                      <a:endParaRPr lang="en-US" dirty="0"/>
                    </a:p>
                  </a:txBody>
                  <a:tcPr>
                    <a:solidFill>
                      <a:srgbClr val="4571C5"/>
                    </a:solidFill>
                  </a:tcPr>
                </a:tc>
                <a:tc>
                  <a:txBody>
                    <a:bodyPr/>
                    <a:lstStyle/>
                    <a:p>
                      <a:r>
                        <a:rPr lang="en-US" sz="7200" b="1" dirty="0" smtClean="0">
                          <a:solidFill>
                            <a:schemeClr val="bg1"/>
                          </a:solidFill>
                        </a:rPr>
                        <a:t>0</a:t>
                      </a:r>
                      <a:endParaRPr lang="en-US" sz="7200" b="1" dirty="0">
                        <a:solidFill>
                          <a:schemeClr val="bg1"/>
                        </a:solidFill>
                      </a:endParaRPr>
                    </a:p>
                  </a:txBody>
                  <a:tcPr>
                    <a:solidFill>
                      <a:srgbClr val="4571C5"/>
                    </a:solidFill>
                  </a:tcPr>
                </a:tc>
                <a:tc>
                  <a:txBody>
                    <a:bodyPr/>
                    <a:lstStyle/>
                    <a:p>
                      <a:r>
                        <a:rPr lang="en-US" dirty="0" smtClean="0"/>
                        <a:t>Disrupt</a:t>
                      </a:r>
                      <a:r>
                        <a:rPr lang="en-US" baseline="0" dirty="0" smtClean="0"/>
                        <a:t> Metazoan Element</a:t>
                      </a:r>
                      <a:endParaRPr lang="en-US" dirty="0"/>
                    </a:p>
                  </a:txBody>
                  <a:tcPr/>
                </a:tc>
                <a:tc>
                  <a:txBody>
                    <a:bodyPr/>
                    <a:lstStyle/>
                    <a:p>
                      <a:r>
                        <a:rPr lang="en-US" dirty="0" smtClean="0"/>
                        <a:t>Vary Sequence</a:t>
                      </a:r>
                      <a:r>
                        <a:rPr lang="en-US" baseline="0" dirty="0" smtClean="0"/>
                        <a:t>-Nonspecific Region</a:t>
                      </a:r>
                      <a:endParaRPr lang="en-US" dirty="0"/>
                    </a:p>
                  </a:txBody>
                  <a:tcPr/>
                </a:tc>
                <a:tc>
                  <a:txBody>
                    <a:bodyPr/>
                    <a:lstStyle/>
                    <a:p>
                      <a:r>
                        <a:rPr lang="en-US" dirty="0" smtClean="0"/>
                        <a:t>Optimize</a:t>
                      </a:r>
                      <a:r>
                        <a:rPr lang="en-US" baseline="0" dirty="0" smtClean="0"/>
                        <a:t> Metazoan Element</a:t>
                      </a:r>
                      <a:endParaRPr lang="en-US" dirty="0"/>
                    </a:p>
                  </a:txBody>
                  <a:tcPr/>
                </a:tc>
              </a:tr>
              <a:tr h="1208492">
                <a:tc vMerge="1">
                  <a:txBody>
                    <a:bodyPr/>
                    <a:lstStyle/>
                    <a:p>
                      <a:endParaRPr lang="en-US" dirty="0"/>
                    </a:p>
                  </a:txBody>
                  <a:tcPr>
                    <a:solidFill>
                      <a:srgbClr val="4571C5"/>
                    </a:solidFill>
                  </a:tcPr>
                </a:tc>
                <a:tc>
                  <a:txBody>
                    <a:bodyPr/>
                    <a:lstStyle/>
                    <a:p>
                      <a:r>
                        <a:rPr lang="en-US" sz="7200" b="1" dirty="0" smtClean="0">
                          <a:solidFill>
                            <a:schemeClr val="bg1"/>
                          </a:solidFill>
                        </a:rPr>
                        <a:t>+</a:t>
                      </a:r>
                      <a:endParaRPr lang="en-US" sz="7200" b="1" dirty="0">
                        <a:solidFill>
                          <a:schemeClr val="bg1"/>
                        </a:solidFill>
                      </a:endParaRPr>
                    </a:p>
                  </a:txBody>
                  <a:tcPr>
                    <a:solidFill>
                      <a:srgbClr val="4571C5"/>
                    </a:solidFill>
                  </a:tcPr>
                </a:tc>
                <a:tc>
                  <a:txBody>
                    <a:bodyPr/>
                    <a:lstStyle/>
                    <a:p>
                      <a:r>
                        <a:rPr lang="en-US" dirty="0" smtClean="0"/>
                        <a:t>Disrupt</a:t>
                      </a:r>
                      <a:r>
                        <a:rPr lang="en-US" baseline="0" dirty="0" smtClean="0"/>
                        <a:t> Tumor-Suppressive Element/Allele</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Balanced Decrease </a:t>
                      </a:r>
                      <a:r>
                        <a:rPr lang="en-US" baseline="0" dirty="0" smtClean="0"/>
                        <a:t>in Tumor Suppression and Degenerative Disease</a:t>
                      </a:r>
                      <a:endParaRPr lang="en-US" dirty="0" smtClean="0"/>
                    </a:p>
                  </a:txBody>
                  <a:tcPr/>
                </a:tc>
                <a:tc>
                  <a:txBody>
                    <a:bodyPr/>
                    <a:lstStyle/>
                    <a:p>
                      <a:r>
                        <a:rPr lang="en-US" dirty="0" smtClean="0"/>
                        <a:t>Optimize Cell-Essential Element</a:t>
                      </a:r>
                      <a:endParaRPr lang="en-US" dirty="0"/>
                    </a:p>
                  </a:txBody>
                  <a:tcPr/>
                </a:tc>
              </a:tr>
            </a:tbl>
          </a:graphicData>
        </a:graphic>
      </p:graphicFrame>
      <p:sp>
        <p:nvSpPr>
          <p:cNvPr id="3" name="Slide Number Placeholder 2"/>
          <p:cNvSpPr>
            <a:spLocks noGrp="1"/>
          </p:cNvSpPr>
          <p:nvPr>
            <p:ph type="sldNum" sz="quarter" idx="12"/>
          </p:nvPr>
        </p:nvSpPr>
        <p:spPr/>
        <p:txBody>
          <a:bodyPr/>
          <a:lstStyle/>
          <a:p>
            <a:fld id="{D3BA652F-7AF1-6C4D-8989-BDC6CD00243B}" type="slidenum">
              <a:rPr lang="en-US" smtClean="0"/>
              <a:t>22</a:t>
            </a:fld>
            <a:endParaRPr lang="en-US"/>
          </a:p>
        </p:txBody>
      </p:sp>
    </p:spTree>
    <p:extLst>
      <p:ext uri="{BB962C8B-B14F-4D97-AF65-F5344CB8AC3E}">
        <p14:creationId xmlns:p14="http://schemas.microsoft.com/office/powerpoint/2010/main" val="9381236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Cancer mutations might be able to tell us which mutations we should want for our bodies</a:t>
            </a:r>
            <a:endParaRPr lang="en-US" dirty="0"/>
          </a:p>
        </p:txBody>
      </p:sp>
      <p:sp>
        <p:nvSpPr>
          <p:cNvPr id="3" name="Content Placeholder 2"/>
          <p:cNvSpPr>
            <a:spLocks noGrp="1"/>
          </p:cNvSpPr>
          <p:nvPr>
            <p:ph idx="1"/>
          </p:nvPr>
        </p:nvSpPr>
        <p:spPr/>
        <p:txBody>
          <a:bodyPr/>
          <a:lstStyle/>
          <a:p>
            <a:r>
              <a:rPr lang="en-US" dirty="0" smtClean="0"/>
              <a:t>Tumors explore the genetic fitness landscape more efficiently than big creatures like us</a:t>
            </a:r>
          </a:p>
          <a:p>
            <a:pPr lvl="1"/>
            <a:r>
              <a:rPr lang="en-US" dirty="0" smtClean="0"/>
              <a:t>Human generation time ~20 years</a:t>
            </a:r>
          </a:p>
          <a:p>
            <a:pPr lvl="1"/>
            <a:r>
              <a:rPr lang="en-US" dirty="0" smtClean="0"/>
              <a:t>Cancer cell generation time ~ 3 days</a:t>
            </a:r>
          </a:p>
          <a:p>
            <a:pPr lvl="1"/>
            <a:r>
              <a:rPr lang="en-US" dirty="0" smtClean="0"/>
              <a:t>Number of humans alive today ~7.5 billion</a:t>
            </a:r>
          </a:p>
          <a:p>
            <a:pPr lvl="1"/>
            <a:r>
              <a:rPr lang="en-US" dirty="0" smtClean="0"/>
              <a:t>Number of cells in even one tumor ~ 1 trillion</a:t>
            </a:r>
          </a:p>
          <a:p>
            <a:r>
              <a:rPr lang="en-US" dirty="0" smtClean="0"/>
              <a:t>Could tumors discover mutations that would be helpful for our bodies? What manifestations might they take?</a:t>
            </a:r>
          </a:p>
          <a:p>
            <a:pPr lvl="1"/>
            <a:r>
              <a:rPr lang="en-US" dirty="0" smtClean="0"/>
              <a:t>Reverse germline mutation? Reverse somatic mutation? Return human allele to mammalian ancestor?</a:t>
            </a:r>
            <a:endParaRPr lang="en-US" dirty="0"/>
          </a:p>
        </p:txBody>
      </p:sp>
      <p:sp>
        <p:nvSpPr>
          <p:cNvPr id="4" name="Slide Number Placeholder 3"/>
          <p:cNvSpPr>
            <a:spLocks noGrp="1"/>
          </p:cNvSpPr>
          <p:nvPr>
            <p:ph type="sldNum" sz="quarter" idx="12"/>
          </p:nvPr>
        </p:nvSpPr>
        <p:spPr/>
        <p:txBody>
          <a:bodyPr/>
          <a:lstStyle/>
          <a:p>
            <a:fld id="{D3BA652F-7AF1-6C4D-8989-BDC6CD00243B}" type="slidenum">
              <a:rPr lang="en-US" smtClean="0"/>
              <a:t>23</a:t>
            </a:fld>
            <a:endParaRPr lang="en-US"/>
          </a:p>
        </p:txBody>
      </p:sp>
    </p:spTree>
    <p:extLst>
      <p:ext uri="{BB962C8B-B14F-4D97-AF65-F5344CB8AC3E}">
        <p14:creationId xmlns:p14="http://schemas.microsoft.com/office/powerpoint/2010/main" val="163496471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curious case of Ichthyosis with Confetti </a:t>
            </a:r>
            <a:endParaRPr lang="en-US" dirty="0"/>
          </a:p>
        </p:txBody>
      </p:sp>
      <p:sp>
        <p:nvSpPr>
          <p:cNvPr id="3" name="Content Placeholder 2"/>
          <p:cNvSpPr>
            <a:spLocks noGrp="1"/>
          </p:cNvSpPr>
          <p:nvPr>
            <p:ph idx="1"/>
          </p:nvPr>
        </p:nvSpPr>
        <p:spPr>
          <a:xfrm>
            <a:off x="838200" y="1825625"/>
            <a:ext cx="5170714" cy="4351338"/>
          </a:xfrm>
        </p:spPr>
        <p:txBody>
          <a:bodyPr/>
          <a:lstStyle/>
          <a:p>
            <a:r>
              <a:rPr lang="en-US" dirty="0" smtClean="0"/>
              <a:t>At birth, patients have a keratin10 mutation that damages skin</a:t>
            </a:r>
          </a:p>
          <a:p>
            <a:r>
              <a:rPr lang="en-US" dirty="0" smtClean="0"/>
              <a:t>With time, patients develop patches of normal skin, which grow in size and number</a:t>
            </a:r>
          </a:p>
          <a:p>
            <a:r>
              <a:rPr lang="en-US" dirty="0" smtClean="0"/>
              <a:t>Their K10 mutation spontaneously resolves in these patches by mitotic recombination</a:t>
            </a:r>
            <a:endParaRPr lang="en-US" dirty="0"/>
          </a:p>
        </p:txBody>
      </p:sp>
      <p:pic>
        <p:nvPicPr>
          <p:cNvPr id="4" name="Picture 3"/>
          <p:cNvPicPr>
            <a:picLocks noChangeAspect="1"/>
          </p:cNvPicPr>
          <p:nvPr/>
        </p:nvPicPr>
        <p:blipFill>
          <a:blip r:embed="rId2"/>
          <a:stretch>
            <a:fillRect/>
          </a:stretch>
        </p:blipFill>
        <p:spPr>
          <a:xfrm>
            <a:off x="6239386" y="2138516"/>
            <a:ext cx="5243644" cy="3493049"/>
          </a:xfrm>
          <a:prstGeom prst="rect">
            <a:avLst/>
          </a:prstGeom>
        </p:spPr>
      </p:pic>
      <p:sp>
        <p:nvSpPr>
          <p:cNvPr id="5" name="Slide Number Placeholder 4"/>
          <p:cNvSpPr>
            <a:spLocks noGrp="1"/>
          </p:cNvSpPr>
          <p:nvPr>
            <p:ph type="sldNum" sz="quarter" idx="12"/>
          </p:nvPr>
        </p:nvSpPr>
        <p:spPr/>
        <p:txBody>
          <a:bodyPr/>
          <a:lstStyle/>
          <a:p>
            <a:fld id="{D3BA652F-7AF1-6C4D-8989-BDC6CD00243B}" type="slidenum">
              <a:rPr lang="en-US" smtClean="0"/>
              <a:t>24</a:t>
            </a:fld>
            <a:endParaRPr lang="en-US"/>
          </a:p>
        </p:txBody>
      </p:sp>
    </p:spTree>
    <p:extLst>
      <p:ext uri="{BB962C8B-B14F-4D97-AF65-F5344CB8AC3E}">
        <p14:creationId xmlns:p14="http://schemas.microsoft.com/office/powerpoint/2010/main" val="1967192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a:t>
            </a:r>
            <a:endParaRPr lang="en-US" dirty="0"/>
          </a:p>
        </p:txBody>
      </p:sp>
      <p:sp>
        <p:nvSpPr>
          <p:cNvPr id="3" name="Content Placeholder 2"/>
          <p:cNvSpPr>
            <a:spLocks noGrp="1"/>
          </p:cNvSpPr>
          <p:nvPr>
            <p:ph idx="1"/>
          </p:nvPr>
        </p:nvSpPr>
        <p:spPr/>
        <p:txBody>
          <a:bodyPr/>
          <a:lstStyle/>
          <a:p>
            <a:r>
              <a:rPr lang="en-US" dirty="0" smtClean="0"/>
              <a:t>Macroevolution can teach us about microevolution and vice versa</a:t>
            </a:r>
          </a:p>
          <a:p>
            <a:r>
              <a:rPr lang="en-US" dirty="0" smtClean="0"/>
              <a:t>Deleterious passengers exist in tumors, hurting them, helping us</a:t>
            </a:r>
          </a:p>
          <a:p>
            <a:r>
              <a:rPr lang="en-US" dirty="0" smtClean="0"/>
              <a:t>With strict filtering we can detect a signal of occasional undiscovered driver variants.</a:t>
            </a:r>
          </a:p>
          <a:p>
            <a:r>
              <a:rPr lang="en-US" dirty="0" smtClean="0"/>
              <a:t>Non-driver mutations in </a:t>
            </a:r>
            <a:r>
              <a:rPr lang="en-US" i="1" dirty="0" smtClean="0"/>
              <a:t>ancient</a:t>
            </a:r>
            <a:r>
              <a:rPr lang="en-US" dirty="0" smtClean="0"/>
              <a:t> genes are especially deleterious to cells</a:t>
            </a:r>
          </a:p>
          <a:p>
            <a:r>
              <a:rPr lang="en-US" dirty="0" smtClean="0"/>
              <a:t>Among cancer’s mutations, there may be some that improve upon the human body (or that human body)</a:t>
            </a:r>
          </a:p>
        </p:txBody>
      </p:sp>
      <p:sp>
        <p:nvSpPr>
          <p:cNvPr id="4" name="Slide Number Placeholder 3"/>
          <p:cNvSpPr>
            <a:spLocks noGrp="1"/>
          </p:cNvSpPr>
          <p:nvPr>
            <p:ph type="sldNum" sz="quarter" idx="12"/>
          </p:nvPr>
        </p:nvSpPr>
        <p:spPr/>
        <p:txBody>
          <a:bodyPr/>
          <a:lstStyle/>
          <a:p>
            <a:fld id="{D3BA652F-7AF1-6C4D-8989-BDC6CD00243B}" type="slidenum">
              <a:rPr lang="en-US" smtClean="0"/>
              <a:t>25</a:t>
            </a:fld>
            <a:endParaRPr lang="en-US"/>
          </a:p>
        </p:txBody>
      </p:sp>
    </p:spTree>
    <p:extLst>
      <p:ext uri="{BB962C8B-B14F-4D97-AF65-F5344CB8AC3E}">
        <p14:creationId xmlns:p14="http://schemas.microsoft.com/office/powerpoint/2010/main" val="165968121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Acknowledgments</a:t>
            </a:r>
            <a:endParaRPr lang="en-US" dirty="0"/>
          </a:p>
        </p:txBody>
      </p:sp>
      <p:sp>
        <p:nvSpPr>
          <p:cNvPr id="3" name="Content Placeholder 2"/>
          <p:cNvSpPr>
            <a:spLocks noGrp="1"/>
          </p:cNvSpPr>
          <p:nvPr>
            <p:ph idx="1"/>
          </p:nvPr>
        </p:nvSpPr>
        <p:spPr>
          <a:xfrm>
            <a:off x="838200" y="1852130"/>
            <a:ext cx="10515600" cy="4351338"/>
          </a:xfrm>
        </p:spPr>
        <p:txBody>
          <a:bodyPr>
            <a:normAutofit lnSpcReduction="10000"/>
          </a:bodyPr>
          <a:lstStyle/>
          <a:p>
            <a:r>
              <a:rPr lang="en-US" dirty="0" smtClean="0"/>
              <a:t>Paper E: JW, LS, SK, STL, PDM</a:t>
            </a:r>
          </a:p>
          <a:p>
            <a:r>
              <a:rPr lang="en-US" dirty="0" smtClean="0"/>
              <a:t>Lab at large</a:t>
            </a:r>
          </a:p>
          <a:p>
            <a:r>
              <a:rPr lang="en-US" dirty="0" smtClean="0"/>
              <a:t>MF</a:t>
            </a:r>
          </a:p>
          <a:p>
            <a:r>
              <a:rPr lang="en-US" dirty="0" smtClean="0"/>
              <a:t>LI</a:t>
            </a:r>
          </a:p>
          <a:p>
            <a:r>
              <a:rPr lang="en-US" dirty="0" smtClean="0"/>
              <a:t>HPC</a:t>
            </a:r>
          </a:p>
          <a:p>
            <a:r>
              <a:rPr lang="en-US" dirty="0" smtClean="0"/>
              <a:t>MSTP office</a:t>
            </a:r>
          </a:p>
          <a:p>
            <a:r>
              <a:rPr lang="en-US" dirty="0" smtClean="0"/>
              <a:t>NIH </a:t>
            </a:r>
          </a:p>
          <a:p>
            <a:r>
              <a:rPr lang="en-US" dirty="0" smtClean="0"/>
              <a:t>ALW</a:t>
            </a:r>
          </a:p>
          <a:p>
            <a:r>
              <a:rPr lang="en-US" dirty="0" smtClean="0"/>
              <a:t>MG</a:t>
            </a:r>
          </a:p>
        </p:txBody>
      </p:sp>
      <p:sp>
        <p:nvSpPr>
          <p:cNvPr id="5" name="Slide Number Placeholder 4"/>
          <p:cNvSpPr>
            <a:spLocks noGrp="1"/>
          </p:cNvSpPr>
          <p:nvPr>
            <p:ph type="sldNum" sz="quarter" idx="12"/>
          </p:nvPr>
        </p:nvSpPr>
        <p:spPr/>
        <p:txBody>
          <a:bodyPr/>
          <a:lstStyle/>
          <a:p>
            <a:fld id="{D3BA652F-7AF1-6C4D-8989-BDC6CD00243B}" type="slidenum">
              <a:rPr lang="en-US" smtClean="0"/>
              <a:t>26</a:t>
            </a:fld>
            <a:endParaRPr lang="en-US"/>
          </a:p>
        </p:txBody>
      </p:sp>
    </p:spTree>
    <p:extLst>
      <p:ext uri="{BB962C8B-B14F-4D97-AF65-F5344CB8AC3E}">
        <p14:creationId xmlns:p14="http://schemas.microsoft.com/office/powerpoint/2010/main" val="152971672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Extension: We may be able to quantify the fitness effects of mutations more directly</a:t>
            </a:r>
            <a:endParaRPr lang="en-US" dirty="0"/>
          </a:p>
        </p:txBody>
      </p:sp>
      <p:sp>
        <p:nvSpPr>
          <p:cNvPr id="4" name="Slide Number Placeholder 3"/>
          <p:cNvSpPr>
            <a:spLocks noGrp="1"/>
          </p:cNvSpPr>
          <p:nvPr>
            <p:ph type="sldNum" sz="quarter" idx="12"/>
          </p:nvPr>
        </p:nvSpPr>
        <p:spPr/>
        <p:txBody>
          <a:bodyPr/>
          <a:lstStyle/>
          <a:p>
            <a:fld id="{D3BA652F-7AF1-6C4D-8989-BDC6CD00243B}" type="slidenum">
              <a:rPr lang="en-US" smtClean="0"/>
              <a:t>27</a:t>
            </a:fld>
            <a:endParaRPr lang="en-US"/>
          </a:p>
        </p:txBody>
      </p:sp>
    </p:spTree>
    <p:extLst>
      <p:ext uri="{BB962C8B-B14F-4D97-AF65-F5344CB8AC3E}">
        <p14:creationId xmlns:p14="http://schemas.microsoft.com/office/powerpoint/2010/main" val="14991432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Organismal and cellular fitness landscapes can relate to each other</a:t>
            </a:r>
            <a:endParaRPr lang="en-US" dirty="0"/>
          </a:p>
        </p:txBody>
      </p:sp>
      <p:sp>
        <p:nvSpPr>
          <p:cNvPr id="3" name="Content Placeholder 2"/>
          <p:cNvSpPr>
            <a:spLocks noGrp="1"/>
          </p:cNvSpPr>
          <p:nvPr>
            <p:ph idx="1"/>
          </p:nvPr>
        </p:nvSpPr>
        <p:spPr>
          <a:xfrm>
            <a:off x="838200" y="4352543"/>
            <a:ext cx="10515600" cy="1824419"/>
          </a:xfrm>
        </p:spPr>
        <p:txBody>
          <a:bodyPr>
            <a:normAutofit/>
          </a:bodyPr>
          <a:lstStyle/>
          <a:p>
            <a:r>
              <a:rPr lang="en-US" dirty="0" smtClean="0"/>
              <a:t>Organisms are made of cells</a:t>
            </a:r>
          </a:p>
          <a:p>
            <a:r>
              <a:rPr lang="en-US" dirty="0" smtClean="0"/>
              <a:t>Knowledge that a mutation affects organismal fitness clues us to potential cellular fitness impacts, and vice versa</a:t>
            </a:r>
          </a:p>
        </p:txBody>
      </p:sp>
      <p:pic>
        <p:nvPicPr>
          <p:cNvPr id="4" name="Picture 3"/>
          <p:cNvPicPr>
            <a:picLocks noChangeAspect="1"/>
          </p:cNvPicPr>
          <p:nvPr/>
        </p:nvPicPr>
        <p:blipFill>
          <a:blip r:embed="rId3"/>
          <a:stretch>
            <a:fillRect/>
          </a:stretch>
        </p:blipFill>
        <p:spPr>
          <a:xfrm>
            <a:off x="838200" y="1865915"/>
            <a:ext cx="4940300" cy="2311400"/>
          </a:xfrm>
          <a:prstGeom prst="rect">
            <a:avLst/>
          </a:prstGeom>
        </p:spPr>
      </p:pic>
      <p:pic>
        <p:nvPicPr>
          <p:cNvPr id="5" name="Picture 4"/>
          <p:cNvPicPr>
            <a:picLocks noChangeAspect="1"/>
          </p:cNvPicPr>
          <p:nvPr/>
        </p:nvPicPr>
        <p:blipFill>
          <a:blip r:embed="rId4"/>
          <a:stretch>
            <a:fillRect/>
          </a:stretch>
        </p:blipFill>
        <p:spPr>
          <a:xfrm>
            <a:off x="6862826" y="1150861"/>
            <a:ext cx="3451606" cy="3114067"/>
          </a:xfrm>
          <a:prstGeom prst="rect">
            <a:avLst/>
          </a:prstGeom>
        </p:spPr>
      </p:pic>
      <p:sp>
        <p:nvSpPr>
          <p:cNvPr id="6" name="TextBox 5"/>
          <p:cNvSpPr txBox="1"/>
          <p:nvPr/>
        </p:nvSpPr>
        <p:spPr>
          <a:xfrm>
            <a:off x="161544" y="6355728"/>
            <a:ext cx="4465320" cy="369332"/>
          </a:xfrm>
          <a:prstGeom prst="rect">
            <a:avLst/>
          </a:prstGeom>
          <a:noFill/>
        </p:spPr>
        <p:txBody>
          <a:bodyPr wrap="square" rtlCol="0">
            <a:spAutoFit/>
          </a:bodyPr>
          <a:lstStyle/>
          <a:p>
            <a:r>
              <a:rPr lang="en-US" dirty="0" smtClean="0">
                <a:solidFill>
                  <a:schemeClr val="bg1">
                    <a:lumMod val="75000"/>
                  </a:schemeClr>
                </a:solidFill>
              </a:rPr>
              <a:t>Cell image: Nissan, X. Cell Reports 2012</a:t>
            </a:r>
            <a:endParaRPr lang="en-US" dirty="0">
              <a:solidFill>
                <a:schemeClr val="bg1">
                  <a:lumMod val="75000"/>
                </a:schemeClr>
              </a:solidFill>
            </a:endParaRPr>
          </a:p>
        </p:txBody>
      </p:sp>
      <p:sp>
        <p:nvSpPr>
          <p:cNvPr id="7" name="Slide Number Placeholder 6"/>
          <p:cNvSpPr>
            <a:spLocks noGrp="1"/>
          </p:cNvSpPr>
          <p:nvPr>
            <p:ph type="sldNum" sz="quarter" idx="12"/>
          </p:nvPr>
        </p:nvSpPr>
        <p:spPr/>
        <p:txBody>
          <a:bodyPr/>
          <a:lstStyle/>
          <a:p>
            <a:fld id="{D3BA652F-7AF1-6C4D-8989-BDC6CD00243B}" type="slidenum">
              <a:rPr lang="en-US" smtClean="0"/>
              <a:t>3</a:t>
            </a:fld>
            <a:endParaRPr lang="en-US"/>
          </a:p>
        </p:txBody>
      </p:sp>
    </p:spTree>
    <p:extLst>
      <p:ext uri="{BB962C8B-B14F-4D97-AF65-F5344CB8AC3E}">
        <p14:creationId xmlns:p14="http://schemas.microsoft.com/office/powerpoint/2010/main" val="2492058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Cancer is an apt setting to study cellular fitness landscapes</a:t>
            </a:r>
            <a:endParaRPr lang="en-US" dirty="0"/>
          </a:p>
        </p:txBody>
      </p:sp>
      <p:sp>
        <p:nvSpPr>
          <p:cNvPr id="3" name="Content Placeholder 2"/>
          <p:cNvSpPr>
            <a:spLocks noGrp="1"/>
          </p:cNvSpPr>
          <p:nvPr>
            <p:ph idx="1"/>
          </p:nvPr>
        </p:nvSpPr>
        <p:spPr>
          <a:xfrm>
            <a:off x="1539240" y="1873568"/>
            <a:ext cx="9814560" cy="4771906"/>
          </a:xfrm>
        </p:spPr>
        <p:txBody>
          <a:bodyPr>
            <a:normAutofit/>
          </a:bodyPr>
          <a:lstStyle/>
          <a:p>
            <a:r>
              <a:rPr lang="en-US" b="1" dirty="0" smtClean="0"/>
              <a:t>Clinically relevant:</a:t>
            </a:r>
            <a:r>
              <a:rPr lang="en-US" dirty="0" smtClean="0"/>
              <a:t> Will soon be #1 global killer</a:t>
            </a:r>
          </a:p>
          <a:p>
            <a:r>
              <a:rPr lang="en-US" b="1" dirty="0" smtClean="0"/>
              <a:t>Data rich:</a:t>
            </a:r>
            <a:r>
              <a:rPr lang="en-US" dirty="0" smtClean="0"/>
              <a:t> PCAWG &gt;2,500 WGS; TCGA &gt;10,000 WES</a:t>
            </a:r>
          </a:p>
          <a:p>
            <a:r>
              <a:rPr lang="en-US" dirty="0" smtClean="0"/>
              <a:t>Presents</a:t>
            </a:r>
            <a:r>
              <a:rPr lang="en-US" b="1" dirty="0" smtClean="0"/>
              <a:t> interesting questions </a:t>
            </a:r>
            <a:r>
              <a:rPr lang="en-US" dirty="0" smtClean="0"/>
              <a:t>about cellular fitness:</a:t>
            </a:r>
          </a:p>
          <a:p>
            <a:pPr lvl="1"/>
            <a:r>
              <a:rPr lang="en-US" i="1" dirty="0" smtClean="0">
                <a:solidFill>
                  <a:srgbClr val="7030A0"/>
                </a:solidFill>
              </a:rPr>
              <a:t>How many undiscovered drivers remain? </a:t>
            </a:r>
          </a:p>
          <a:p>
            <a:pPr lvl="1"/>
            <a:r>
              <a:rPr lang="en-US" i="1" dirty="0" smtClean="0">
                <a:solidFill>
                  <a:srgbClr val="7030A0"/>
                </a:solidFill>
              </a:rPr>
              <a:t>Do non-driver mutations affect tumor cell fitness?</a:t>
            </a:r>
          </a:p>
          <a:p>
            <a:r>
              <a:rPr lang="en-US" b="1" dirty="0" smtClean="0"/>
              <a:t>Tractable setting: </a:t>
            </a:r>
            <a:r>
              <a:rPr lang="en-US" dirty="0" smtClean="0"/>
              <a:t>can infer somatic fitness effects from prevalence of mutations across tumors (recurrence) and prevalence of mutations within cancers (variant allele frequency)</a:t>
            </a:r>
          </a:p>
          <a:p>
            <a:pPr lvl="1"/>
            <a:r>
              <a:rPr lang="en-US" dirty="0" smtClean="0"/>
              <a:t>(LS , JW, and I are working on a way to more directly assess somatic fitness impact, which I will briefly sketch at the end of the presentation)</a:t>
            </a:r>
            <a:endParaRPr lang="en-US" dirty="0"/>
          </a:p>
        </p:txBody>
      </p:sp>
      <p:sp>
        <p:nvSpPr>
          <p:cNvPr id="12" name="Slide Number Placeholder 11"/>
          <p:cNvSpPr>
            <a:spLocks noGrp="1"/>
          </p:cNvSpPr>
          <p:nvPr>
            <p:ph type="sldNum" sz="quarter" idx="12"/>
          </p:nvPr>
        </p:nvSpPr>
        <p:spPr/>
        <p:txBody>
          <a:bodyPr/>
          <a:lstStyle/>
          <a:p>
            <a:fld id="{D3BA652F-7AF1-6C4D-8989-BDC6CD00243B}" type="slidenum">
              <a:rPr lang="en-US" smtClean="0"/>
              <a:t>4</a:t>
            </a:fld>
            <a:endParaRPr lang="en-US"/>
          </a:p>
        </p:txBody>
      </p:sp>
    </p:spTree>
    <p:extLst>
      <p:ext uri="{BB962C8B-B14F-4D97-AF65-F5344CB8AC3E}">
        <p14:creationId xmlns:p14="http://schemas.microsoft.com/office/powerpoint/2010/main" val="9342933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5320" y="535246"/>
            <a:ext cx="11125554" cy="1325563"/>
          </a:xfrm>
        </p:spPr>
        <p:txBody>
          <a:bodyPr>
            <a:normAutofit fontScale="90000"/>
          </a:bodyPr>
          <a:lstStyle/>
          <a:p>
            <a:r>
              <a:rPr lang="en-US" dirty="0" smtClean="0"/>
              <a:t>Key Question from Paper E: Most mutations in cancer are nominally lumped together as passengers, and then ignored. Is this biologically justified?</a:t>
            </a:r>
            <a:endParaRPr lang="en-US" dirty="0"/>
          </a:p>
        </p:txBody>
      </p:sp>
      <p:pic>
        <p:nvPicPr>
          <p:cNvPr id="4" name="Content Placeholder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47191" y="2313881"/>
            <a:ext cx="4670906" cy="3503179"/>
          </a:xfrm>
          <a:prstGeom prst="rect">
            <a:avLst/>
          </a:prstGeom>
        </p:spPr>
      </p:pic>
      <p:sp>
        <p:nvSpPr>
          <p:cNvPr id="5" name="TextBox 4"/>
          <p:cNvSpPr txBox="1"/>
          <p:nvPr/>
        </p:nvSpPr>
        <p:spPr>
          <a:xfrm>
            <a:off x="6818011" y="2313881"/>
            <a:ext cx="4352909" cy="3046988"/>
          </a:xfrm>
          <a:prstGeom prst="rect">
            <a:avLst/>
          </a:prstGeom>
          <a:solidFill>
            <a:schemeClr val="bg1">
              <a:lumMod val="85000"/>
            </a:schemeClr>
          </a:solidFill>
        </p:spPr>
        <p:txBody>
          <a:bodyPr wrap="square" rtlCol="0">
            <a:spAutoFit/>
          </a:bodyPr>
          <a:lstStyle/>
          <a:p>
            <a:r>
              <a:rPr lang="en-US" sz="3200" dirty="0" smtClean="0"/>
              <a:t>SK is the </a:t>
            </a:r>
            <a:r>
              <a:rPr lang="en-US" sz="3200" dirty="0" smtClean="0">
                <a:solidFill>
                  <a:srgbClr val="00B050"/>
                </a:solidFill>
              </a:rPr>
              <a:t>official driver</a:t>
            </a:r>
            <a:r>
              <a:rPr lang="en-US" sz="3200" dirty="0" smtClean="0"/>
              <a:t> of this car. Does his motley crew of passengers (JW, LS, PDM, STL, WM) </a:t>
            </a:r>
            <a:r>
              <a:rPr lang="en-US" sz="3200" dirty="0" smtClean="0">
                <a:solidFill>
                  <a:srgbClr val="FFFF00"/>
                </a:solidFill>
              </a:rPr>
              <a:t>leave him alone</a:t>
            </a:r>
            <a:r>
              <a:rPr lang="en-US" sz="3200" dirty="0" smtClean="0"/>
              <a:t>, </a:t>
            </a:r>
            <a:r>
              <a:rPr lang="en-US" sz="3200" dirty="0" smtClean="0">
                <a:solidFill>
                  <a:srgbClr val="92D050"/>
                </a:solidFill>
              </a:rPr>
              <a:t>egg him on</a:t>
            </a:r>
            <a:r>
              <a:rPr lang="en-US" sz="3200" dirty="0" smtClean="0"/>
              <a:t>, or </a:t>
            </a:r>
            <a:r>
              <a:rPr lang="en-US" sz="3200" dirty="0" smtClean="0">
                <a:solidFill>
                  <a:srgbClr val="FF0000"/>
                </a:solidFill>
              </a:rPr>
              <a:t>slow him down</a:t>
            </a:r>
            <a:r>
              <a:rPr lang="en-US" sz="3200" dirty="0" smtClean="0"/>
              <a:t>?</a:t>
            </a:r>
            <a:endParaRPr lang="en-US" sz="3200" dirty="0"/>
          </a:p>
        </p:txBody>
      </p:sp>
      <p:sp>
        <p:nvSpPr>
          <p:cNvPr id="6" name="TextBox 5"/>
          <p:cNvSpPr txBox="1"/>
          <p:nvPr/>
        </p:nvSpPr>
        <p:spPr>
          <a:xfrm>
            <a:off x="340963" y="6106332"/>
            <a:ext cx="9593451" cy="646331"/>
          </a:xfrm>
          <a:prstGeom prst="rect">
            <a:avLst/>
          </a:prstGeom>
          <a:noFill/>
        </p:spPr>
        <p:txBody>
          <a:bodyPr wrap="square" rtlCol="0">
            <a:spAutoFit/>
          </a:bodyPr>
          <a:lstStyle/>
          <a:p>
            <a:r>
              <a:rPr lang="en-US" dirty="0" smtClean="0"/>
              <a:t>PCAWG offers 30M variants in 2500 uniformly annotated tumors, complete with SVs, individual driver calls, and null models. A superb opportunity to investigate this question. </a:t>
            </a:r>
            <a:endParaRPr lang="en-US" dirty="0"/>
          </a:p>
        </p:txBody>
      </p:sp>
      <p:sp>
        <p:nvSpPr>
          <p:cNvPr id="7" name="Slide Number Placeholder 6"/>
          <p:cNvSpPr>
            <a:spLocks noGrp="1"/>
          </p:cNvSpPr>
          <p:nvPr>
            <p:ph type="sldNum" sz="quarter" idx="12"/>
          </p:nvPr>
        </p:nvSpPr>
        <p:spPr/>
        <p:txBody>
          <a:bodyPr/>
          <a:lstStyle/>
          <a:p>
            <a:fld id="{D3BA652F-7AF1-6C4D-8989-BDC6CD00243B}" type="slidenum">
              <a:rPr lang="en-US" smtClean="0"/>
              <a:t>5</a:t>
            </a:fld>
            <a:endParaRPr lang="en-US"/>
          </a:p>
        </p:txBody>
      </p:sp>
    </p:spTree>
    <p:extLst>
      <p:ext uri="{BB962C8B-B14F-4D97-AF65-F5344CB8AC3E}">
        <p14:creationId xmlns:p14="http://schemas.microsoft.com/office/powerpoint/2010/main" val="2035418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My approach: Use knowledge of organismal fitness impacts to assess cellular fitness impacts of nominal passenger variants</a:t>
            </a:r>
            <a:endParaRPr lang="en-US" dirty="0"/>
          </a:p>
        </p:txBody>
      </p:sp>
      <p:sp>
        <p:nvSpPr>
          <p:cNvPr id="3" name="Content Placeholder 2"/>
          <p:cNvSpPr>
            <a:spLocks noGrp="1"/>
          </p:cNvSpPr>
          <p:nvPr>
            <p:ph idx="1"/>
          </p:nvPr>
        </p:nvSpPr>
        <p:spPr>
          <a:xfrm>
            <a:off x="838200" y="2057400"/>
            <a:ext cx="10515600" cy="4328160"/>
          </a:xfrm>
        </p:spPr>
        <p:txBody>
          <a:bodyPr>
            <a:normAutofit lnSpcReduction="10000"/>
          </a:bodyPr>
          <a:lstStyle/>
          <a:p>
            <a:r>
              <a:rPr lang="en-US" dirty="0" smtClean="0"/>
              <a:t>Assign a cellular fitness score and organismal fitness score to each PCAWG SNV such that</a:t>
            </a:r>
          </a:p>
          <a:p>
            <a:pPr lvl="1"/>
            <a:r>
              <a:rPr lang="en-US" dirty="0" smtClean="0"/>
              <a:t>Cellular fitness measures are entirely PCAWG-dependent</a:t>
            </a:r>
          </a:p>
          <a:p>
            <a:pPr lvl="1"/>
            <a:r>
              <a:rPr lang="en-US" dirty="0" smtClean="0"/>
              <a:t>Organismal fitness scores are entirely PCAWG-naïve</a:t>
            </a:r>
            <a:endParaRPr lang="en-US" dirty="0" smtClean="0"/>
          </a:p>
          <a:p>
            <a:r>
              <a:rPr lang="en-US" dirty="0" smtClean="0"/>
              <a:t>If nominal passenger variants have no cellular fitness effects, then their cellular fitness measures are just noise and they should not relate to organismal fitness scores</a:t>
            </a:r>
          </a:p>
          <a:p>
            <a:r>
              <a:rPr lang="en-US" dirty="0" smtClean="0"/>
              <a:t>Conversely, if the nominal passenger variants’ cellular fitness measures </a:t>
            </a:r>
            <a:r>
              <a:rPr lang="en-US" i="1" dirty="0" smtClean="0"/>
              <a:t>do</a:t>
            </a:r>
            <a:r>
              <a:rPr lang="en-US" dirty="0" smtClean="0"/>
              <a:t> predictably relate to organismal fitness scores, this suggests that the putative fitness scores track some underlying real fitness effects</a:t>
            </a:r>
            <a:endParaRPr lang="en-US" dirty="0"/>
          </a:p>
        </p:txBody>
      </p:sp>
      <p:sp>
        <p:nvSpPr>
          <p:cNvPr id="4" name="Slide Number Placeholder 3"/>
          <p:cNvSpPr>
            <a:spLocks noGrp="1"/>
          </p:cNvSpPr>
          <p:nvPr>
            <p:ph type="sldNum" sz="quarter" idx="12"/>
          </p:nvPr>
        </p:nvSpPr>
        <p:spPr/>
        <p:txBody>
          <a:bodyPr/>
          <a:lstStyle/>
          <a:p>
            <a:fld id="{D3BA652F-7AF1-6C4D-8989-BDC6CD00243B}" type="slidenum">
              <a:rPr lang="en-US" smtClean="0"/>
              <a:t>6</a:t>
            </a:fld>
            <a:endParaRPr lang="en-US"/>
          </a:p>
        </p:txBody>
      </p:sp>
    </p:spTree>
    <p:extLst>
      <p:ext uri="{BB962C8B-B14F-4D97-AF65-F5344CB8AC3E}">
        <p14:creationId xmlns:p14="http://schemas.microsoft.com/office/powerpoint/2010/main" val="8725228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Variant Allele Frequency is a confounded but attractive measure of cellular fitness impact</a:t>
            </a:r>
            <a:endParaRPr lang="en-US" dirty="0"/>
          </a:p>
        </p:txBody>
      </p:sp>
      <p:sp>
        <p:nvSpPr>
          <p:cNvPr id="4" name="TextBox 3"/>
          <p:cNvSpPr txBox="1"/>
          <p:nvPr/>
        </p:nvSpPr>
        <p:spPr>
          <a:xfrm>
            <a:off x="2312669" y="1750696"/>
            <a:ext cx="9593105" cy="400110"/>
          </a:xfrm>
          <a:prstGeom prst="rect">
            <a:avLst/>
          </a:prstGeom>
          <a:noFill/>
        </p:spPr>
        <p:txBody>
          <a:bodyPr wrap="square" rtlCol="0">
            <a:spAutoFit/>
          </a:bodyPr>
          <a:lstStyle/>
          <a:p>
            <a:r>
              <a:rPr lang="en-US" sz="2000" dirty="0" smtClean="0"/>
              <a:t>Read 1: A C G A C</a:t>
            </a:r>
            <a:endParaRPr lang="en-US" sz="2000" dirty="0"/>
          </a:p>
        </p:txBody>
      </p:sp>
      <p:sp>
        <p:nvSpPr>
          <p:cNvPr id="5" name="TextBox 4"/>
          <p:cNvSpPr txBox="1"/>
          <p:nvPr/>
        </p:nvSpPr>
        <p:spPr>
          <a:xfrm>
            <a:off x="2502370" y="2147873"/>
            <a:ext cx="9593105" cy="400110"/>
          </a:xfrm>
          <a:prstGeom prst="rect">
            <a:avLst/>
          </a:prstGeom>
          <a:noFill/>
        </p:spPr>
        <p:txBody>
          <a:bodyPr wrap="square" rtlCol="0">
            <a:spAutoFit/>
          </a:bodyPr>
          <a:lstStyle/>
          <a:p>
            <a:r>
              <a:rPr lang="en-US" sz="2000" dirty="0" smtClean="0"/>
              <a:t>Read 2: C G A C T</a:t>
            </a:r>
            <a:endParaRPr lang="en-US" sz="2000" dirty="0"/>
          </a:p>
        </p:txBody>
      </p:sp>
      <p:sp>
        <p:nvSpPr>
          <p:cNvPr id="6" name="TextBox 5"/>
          <p:cNvSpPr txBox="1"/>
          <p:nvPr/>
        </p:nvSpPr>
        <p:spPr>
          <a:xfrm>
            <a:off x="2632709" y="2479106"/>
            <a:ext cx="9593105" cy="400110"/>
          </a:xfrm>
          <a:prstGeom prst="rect">
            <a:avLst/>
          </a:prstGeom>
          <a:noFill/>
        </p:spPr>
        <p:txBody>
          <a:bodyPr wrap="square" rtlCol="0">
            <a:spAutoFit/>
          </a:bodyPr>
          <a:lstStyle/>
          <a:p>
            <a:r>
              <a:rPr lang="en-US" sz="2000" dirty="0" smtClean="0"/>
              <a:t> Read 3: G </a:t>
            </a:r>
            <a:r>
              <a:rPr lang="en-US" sz="2000" dirty="0" smtClean="0">
                <a:solidFill>
                  <a:srgbClr val="FF0000"/>
                </a:solidFill>
              </a:rPr>
              <a:t>T </a:t>
            </a:r>
            <a:r>
              <a:rPr lang="en-US" sz="2000" dirty="0" smtClean="0"/>
              <a:t>C T C</a:t>
            </a:r>
            <a:endParaRPr lang="en-US" sz="2000" dirty="0"/>
          </a:p>
        </p:txBody>
      </p:sp>
      <p:sp>
        <p:nvSpPr>
          <p:cNvPr id="7" name="TextBox 6"/>
          <p:cNvSpPr txBox="1"/>
          <p:nvPr/>
        </p:nvSpPr>
        <p:spPr>
          <a:xfrm>
            <a:off x="4588797" y="1946354"/>
            <a:ext cx="3968232" cy="707886"/>
          </a:xfrm>
          <a:prstGeom prst="rect">
            <a:avLst/>
          </a:prstGeom>
          <a:noFill/>
        </p:spPr>
        <p:txBody>
          <a:bodyPr wrap="square" rtlCol="0">
            <a:spAutoFit/>
          </a:bodyPr>
          <a:lstStyle/>
          <a:p>
            <a:r>
              <a:rPr lang="en-US" sz="2000" dirty="0" smtClean="0"/>
              <a:t>The variant allele here is </a:t>
            </a:r>
            <a:r>
              <a:rPr lang="en-US" sz="2000" dirty="0">
                <a:solidFill>
                  <a:srgbClr val="FF0000"/>
                </a:solidFill>
              </a:rPr>
              <a:t>T</a:t>
            </a:r>
            <a:r>
              <a:rPr lang="en-US" sz="2000" dirty="0" smtClean="0"/>
              <a:t> and its Variant Allele Frequency is </a:t>
            </a:r>
            <a:r>
              <a:rPr lang="en-US" sz="2000" dirty="0" smtClean="0"/>
              <a:t>1/3</a:t>
            </a:r>
            <a:endParaRPr lang="en-US" sz="2000" dirty="0"/>
          </a:p>
        </p:txBody>
      </p:sp>
      <p:sp>
        <p:nvSpPr>
          <p:cNvPr id="17" name="Rectangle 16"/>
          <p:cNvSpPr/>
          <p:nvPr/>
        </p:nvSpPr>
        <p:spPr>
          <a:xfrm>
            <a:off x="3794760" y="1750696"/>
            <a:ext cx="215536" cy="1149492"/>
          </a:xfrm>
          <a:prstGeom prst="rect">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aphicFrame>
        <p:nvGraphicFramePr>
          <p:cNvPr id="18" name="Content Placeholder 3"/>
          <p:cNvGraphicFramePr>
            <a:graphicFrameLocks/>
          </p:cNvGraphicFramePr>
          <p:nvPr>
            <p:extLst>
              <p:ext uri="{D42A27DB-BD31-4B8C-83A1-F6EECF244321}">
                <p14:modId xmlns:p14="http://schemas.microsoft.com/office/powerpoint/2010/main" val="1520004725"/>
              </p:ext>
            </p:extLst>
          </p:nvPr>
        </p:nvGraphicFramePr>
        <p:xfrm>
          <a:off x="5767355" y="3361384"/>
          <a:ext cx="5127174" cy="3032760"/>
        </p:xfrm>
        <a:graphic>
          <a:graphicData uri="http://schemas.openxmlformats.org/drawingml/2006/table">
            <a:tbl>
              <a:tblPr firstRow="1" bandRow="1">
                <a:tableStyleId>{5C22544A-7EE6-4342-B048-85BDC9FD1C3A}</a:tableStyleId>
              </a:tblPr>
              <a:tblGrid>
                <a:gridCol w="2563587"/>
                <a:gridCol w="2563587"/>
              </a:tblGrid>
              <a:tr h="370840">
                <a:tc>
                  <a:txBody>
                    <a:bodyPr/>
                    <a:lstStyle/>
                    <a:p>
                      <a:r>
                        <a:rPr lang="en-US" dirty="0" smtClean="0"/>
                        <a:t>But confounded by</a:t>
                      </a:r>
                      <a:endParaRPr lang="en-US" dirty="0"/>
                    </a:p>
                  </a:txBody>
                  <a:tcPr/>
                </a:tc>
                <a:tc>
                  <a:txBody>
                    <a:bodyPr/>
                    <a:lstStyle/>
                    <a:p>
                      <a:r>
                        <a:rPr lang="en-US" dirty="0" smtClean="0"/>
                        <a:t>which is OK because</a:t>
                      </a:r>
                      <a:endParaRPr lang="en-US" dirty="0"/>
                    </a:p>
                  </a:txBody>
                  <a:tcPr/>
                </a:tc>
              </a:tr>
              <a:tr h="370840">
                <a:tc>
                  <a:txBody>
                    <a:bodyPr/>
                    <a:lstStyle/>
                    <a:p>
                      <a:r>
                        <a:rPr lang="en-US" dirty="0" smtClean="0"/>
                        <a:t>Copy number alterations</a:t>
                      </a:r>
                      <a:endParaRPr lang="en-US" dirty="0"/>
                    </a:p>
                  </a:txBody>
                  <a:tcPr/>
                </a:tc>
                <a:tc>
                  <a:txBody>
                    <a:bodyPr/>
                    <a:lstStyle/>
                    <a:p>
                      <a:r>
                        <a:rPr lang="en-US" dirty="0" smtClean="0"/>
                        <a:t>Can</a:t>
                      </a:r>
                      <a:r>
                        <a:rPr lang="en-US" baseline="0" dirty="0" smtClean="0"/>
                        <a:t> filter out</a:t>
                      </a:r>
                      <a:endParaRPr lang="en-US" dirty="0"/>
                    </a:p>
                  </a:txBody>
                  <a:tcPr/>
                </a:tc>
              </a:tr>
              <a:tr h="370840">
                <a:tc>
                  <a:txBody>
                    <a:bodyPr/>
                    <a:lstStyle/>
                    <a:p>
                      <a:r>
                        <a:rPr lang="en-US" dirty="0" smtClean="0"/>
                        <a:t>Read</a:t>
                      </a:r>
                      <a:r>
                        <a:rPr lang="en-US" baseline="0" dirty="0" smtClean="0"/>
                        <a:t> sampling noise</a:t>
                      </a:r>
                      <a:endParaRPr lang="en-US" dirty="0"/>
                    </a:p>
                  </a:txBody>
                  <a:tcPr/>
                </a:tc>
                <a:tc>
                  <a:txBody>
                    <a:bodyPr/>
                    <a:lstStyle/>
                    <a:p>
                      <a:r>
                        <a:rPr lang="en-US" dirty="0" smtClean="0"/>
                        <a:t>Aggregation</a:t>
                      </a:r>
                      <a:r>
                        <a:rPr lang="en-US" baseline="0" dirty="0" smtClean="0"/>
                        <a:t> raises signal/noise</a:t>
                      </a:r>
                      <a:endParaRPr lang="en-US" dirty="0"/>
                    </a:p>
                  </a:txBody>
                  <a:tcPr/>
                </a:tc>
              </a:tr>
              <a:tr h="370840">
                <a:tc>
                  <a:txBody>
                    <a:bodyPr/>
                    <a:lstStyle/>
                    <a:p>
                      <a:r>
                        <a:rPr lang="en-US" dirty="0" smtClean="0"/>
                        <a:t>Tumor purity</a:t>
                      </a:r>
                      <a:endParaRPr lang="en-US" dirty="0"/>
                    </a:p>
                  </a:txBody>
                  <a:tcPr/>
                </a:tc>
                <a:tc>
                  <a:txBody>
                    <a:bodyPr/>
                    <a:lstStyle/>
                    <a:p>
                      <a:r>
                        <a:rPr lang="en-US" dirty="0" smtClean="0"/>
                        <a:t>Can normalize out</a:t>
                      </a:r>
                      <a:endParaRPr lang="en-US" dirty="0"/>
                    </a:p>
                  </a:txBody>
                  <a:tcPr/>
                </a:tc>
              </a:tr>
              <a:tr h="370840">
                <a:tc>
                  <a:txBody>
                    <a:bodyPr/>
                    <a:lstStyle/>
                    <a:p>
                      <a:r>
                        <a:rPr lang="en-US" dirty="0" smtClean="0"/>
                        <a:t>Mutational timing</a:t>
                      </a:r>
                      <a:endParaRPr lang="en-US" dirty="0"/>
                    </a:p>
                  </a:txBody>
                  <a:tcPr/>
                </a:tc>
                <a:tc>
                  <a:txBody>
                    <a:bodyPr/>
                    <a:lstStyle/>
                    <a:p>
                      <a:r>
                        <a:rPr lang="en-US" dirty="0" smtClean="0"/>
                        <a:t>Admittedly confuses</a:t>
                      </a:r>
                      <a:r>
                        <a:rPr lang="en-US" baseline="0" dirty="0" smtClean="0"/>
                        <a:t> interpretation</a:t>
                      </a:r>
                      <a:endParaRPr lang="en-US" dirty="0"/>
                    </a:p>
                  </a:txBody>
                  <a:tcPr/>
                </a:tc>
              </a:tr>
              <a:tr h="370840">
                <a:tc>
                  <a:txBody>
                    <a:bodyPr/>
                    <a:lstStyle/>
                    <a:p>
                      <a:r>
                        <a:rPr lang="en-US" dirty="0" smtClean="0"/>
                        <a:t>Tumor heterogeneity</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Admittedly confuses</a:t>
                      </a:r>
                      <a:r>
                        <a:rPr lang="en-US" baseline="0" dirty="0" smtClean="0"/>
                        <a:t> interpretation</a:t>
                      </a:r>
                      <a:endParaRPr lang="en-US" dirty="0" smtClean="0"/>
                    </a:p>
                  </a:txBody>
                  <a:tcPr/>
                </a:tc>
              </a:tr>
            </a:tbl>
          </a:graphicData>
        </a:graphic>
      </p:graphicFrame>
      <p:sp>
        <p:nvSpPr>
          <p:cNvPr id="19" name="Rectangle 18"/>
          <p:cNvSpPr/>
          <p:nvPr/>
        </p:nvSpPr>
        <p:spPr>
          <a:xfrm>
            <a:off x="2122969" y="1690688"/>
            <a:ext cx="6741114" cy="121851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2" name="Table 21"/>
          <p:cNvGraphicFramePr>
            <a:graphicFrameLocks noGrp="1"/>
          </p:cNvGraphicFramePr>
          <p:nvPr>
            <p:extLst>
              <p:ext uri="{D42A27DB-BD31-4B8C-83A1-F6EECF244321}">
                <p14:modId xmlns:p14="http://schemas.microsoft.com/office/powerpoint/2010/main" val="609057361"/>
              </p:ext>
            </p:extLst>
          </p:nvPr>
        </p:nvGraphicFramePr>
        <p:xfrm>
          <a:off x="838200" y="3369318"/>
          <a:ext cx="4590143" cy="3069565"/>
        </p:xfrm>
        <a:graphic>
          <a:graphicData uri="http://schemas.openxmlformats.org/drawingml/2006/table">
            <a:tbl>
              <a:tblPr firstRow="1" bandRow="1">
                <a:tableStyleId>{93296810-A885-4BE3-A3E7-6D5BEEA58F35}</a:tableStyleId>
              </a:tblPr>
              <a:tblGrid>
                <a:gridCol w="4590143"/>
              </a:tblGrid>
              <a:tr h="424288">
                <a:tc>
                  <a:txBody>
                    <a:bodyPr/>
                    <a:lstStyle/>
                    <a:p>
                      <a:r>
                        <a:rPr lang="en-US" dirty="0" smtClean="0"/>
                        <a:t>Attractive because</a:t>
                      </a:r>
                      <a:endParaRPr lang="en-US" dirty="0"/>
                    </a:p>
                  </a:txBody>
                  <a:tcPr/>
                </a:tc>
              </a:tr>
              <a:tr h="603275">
                <a:tc>
                  <a:txBody>
                    <a:bodyPr/>
                    <a:lstStyle/>
                    <a:p>
                      <a:r>
                        <a:rPr lang="en-US" dirty="0" smtClean="0"/>
                        <a:t>Proportional</a:t>
                      </a:r>
                      <a:r>
                        <a:rPr lang="en-US" baseline="0" dirty="0" smtClean="0"/>
                        <a:t> to tumor fraction bearing mutation, naturally fitness-related</a:t>
                      </a:r>
                      <a:endParaRPr lang="en-US" dirty="0"/>
                    </a:p>
                  </a:txBody>
                  <a:tcPr/>
                </a:tc>
              </a:tr>
              <a:tr h="424288">
                <a:tc>
                  <a:txBody>
                    <a:bodyPr/>
                    <a:lstStyle/>
                    <a:p>
                      <a:r>
                        <a:rPr lang="en-US" dirty="0" smtClean="0"/>
                        <a:t>Continuous, thus sensitive</a:t>
                      </a:r>
                      <a:endParaRPr lang="en-US" dirty="0"/>
                    </a:p>
                  </a:txBody>
                  <a:tcPr/>
                </a:tc>
              </a:tr>
              <a:tr h="424288">
                <a:tc>
                  <a:txBody>
                    <a:bodyPr/>
                    <a:lstStyle/>
                    <a:p>
                      <a:r>
                        <a:rPr lang="en-US" dirty="0" smtClean="0"/>
                        <a:t>Null-independent</a:t>
                      </a:r>
                      <a:endParaRPr lang="en-US" dirty="0"/>
                    </a:p>
                  </a:txBody>
                  <a:tcPr/>
                </a:tc>
              </a:tr>
              <a:tr h="424288">
                <a:tc>
                  <a:txBody>
                    <a:bodyPr/>
                    <a:lstStyle/>
                    <a:p>
                      <a:r>
                        <a:rPr lang="en-US" dirty="0" smtClean="0"/>
                        <a:t>Fresh</a:t>
                      </a:r>
                      <a:endParaRPr lang="en-US" dirty="0"/>
                    </a:p>
                  </a:txBody>
                  <a:tcPr/>
                </a:tc>
              </a:tr>
              <a:tr h="732333">
                <a:tc>
                  <a:txBody>
                    <a:bodyPr/>
                    <a:lstStyle/>
                    <a:p>
                      <a:r>
                        <a:rPr lang="en-US" dirty="0" smtClean="0"/>
                        <a:t>They are many (30M</a:t>
                      </a:r>
                      <a:r>
                        <a:rPr lang="en-US" baseline="0" dirty="0" smtClean="0"/>
                        <a:t> in PCAWG)</a:t>
                      </a:r>
                      <a:endParaRPr lang="en-US" dirty="0"/>
                    </a:p>
                  </a:txBody>
                  <a:tcPr/>
                </a:tc>
              </a:tr>
            </a:tbl>
          </a:graphicData>
        </a:graphic>
      </p:graphicFrame>
      <p:sp>
        <p:nvSpPr>
          <p:cNvPr id="26" name="Slide Number Placeholder 25"/>
          <p:cNvSpPr>
            <a:spLocks noGrp="1"/>
          </p:cNvSpPr>
          <p:nvPr>
            <p:ph type="sldNum" sz="quarter" idx="12"/>
          </p:nvPr>
        </p:nvSpPr>
        <p:spPr/>
        <p:txBody>
          <a:bodyPr/>
          <a:lstStyle/>
          <a:p>
            <a:fld id="{D3BA652F-7AF1-6C4D-8989-BDC6CD00243B}" type="slidenum">
              <a:rPr lang="en-US" smtClean="0"/>
              <a:t>7</a:t>
            </a:fld>
            <a:endParaRPr lang="en-US"/>
          </a:p>
        </p:txBody>
      </p:sp>
    </p:spTree>
    <p:extLst>
      <p:ext uri="{BB962C8B-B14F-4D97-AF65-F5344CB8AC3E}">
        <p14:creationId xmlns:p14="http://schemas.microsoft.com/office/powerpoint/2010/main" val="4790174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Evolutionarily conserved alleles promote organismal fitness</a:t>
            </a:r>
            <a:endParaRPr lang="en-US" dirty="0"/>
          </a:p>
        </p:txBody>
      </p:sp>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b="13063"/>
          <a:stretch/>
        </p:blipFill>
        <p:spPr>
          <a:xfrm>
            <a:off x="7050089" y="1628720"/>
            <a:ext cx="5085637" cy="3875088"/>
          </a:xfrm>
        </p:spPr>
      </p:pic>
      <p:sp>
        <p:nvSpPr>
          <p:cNvPr id="5" name="TextBox 4"/>
          <p:cNvSpPr txBox="1"/>
          <p:nvPr/>
        </p:nvSpPr>
        <p:spPr>
          <a:xfrm>
            <a:off x="10171933" y="6028739"/>
            <a:ext cx="2363734" cy="369332"/>
          </a:xfrm>
          <a:prstGeom prst="rect">
            <a:avLst/>
          </a:prstGeom>
          <a:noFill/>
        </p:spPr>
        <p:txBody>
          <a:bodyPr wrap="square" rtlCol="0">
            <a:spAutoFit/>
          </a:bodyPr>
          <a:lstStyle/>
          <a:p>
            <a:r>
              <a:rPr lang="en-US" dirty="0" smtClean="0">
                <a:solidFill>
                  <a:schemeClr val="bg2">
                    <a:lumMod val="50000"/>
                  </a:schemeClr>
                </a:solidFill>
              </a:rPr>
              <a:t>Goode, DL (2010) </a:t>
            </a:r>
            <a:endParaRPr lang="en-US" dirty="0">
              <a:solidFill>
                <a:schemeClr val="bg2">
                  <a:lumMod val="50000"/>
                </a:schemeClr>
              </a:solidFill>
            </a:endParaRPr>
          </a:p>
        </p:txBody>
      </p:sp>
      <p:sp>
        <p:nvSpPr>
          <p:cNvPr id="6" name="TextBox 5"/>
          <p:cNvSpPr txBox="1"/>
          <p:nvPr/>
        </p:nvSpPr>
        <p:spPr>
          <a:xfrm>
            <a:off x="8837076" y="5596603"/>
            <a:ext cx="3093798" cy="369332"/>
          </a:xfrm>
          <a:prstGeom prst="rect">
            <a:avLst/>
          </a:prstGeom>
          <a:noFill/>
        </p:spPr>
        <p:txBody>
          <a:bodyPr wrap="square" rtlCol="0">
            <a:spAutoFit/>
          </a:bodyPr>
          <a:lstStyle/>
          <a:p>
            <a:r>
              <a:rPr lang="en-US" dirty="0" smtClean="0"/>
              <a:t>GERP score (RS) bin</a:t>
            </a:r>
            <a:endParaRPr lang="en-US" dirty="0"/>
          </a:p>
        </p:txBody>
      </p:sp>
      <p:pic>
        <p:nvPicPr>
          <p:cNvPr id="7" name="Picture 6"/>
          <p:cNvPicPr>
            <a:picLocks noChangeAspect="1"/>
          </p:cNvPicPr>
          <p:nvPr/>
        </p:nvPicPr>
        <p:blipFill>
          <a:blip r:embed="rId3"/>
          <a:stretch>
            <a:fillRect/>
          </a:stretch>
        </p:blipFill>
        <p:spPr>
          <a:xfrm>
            <a:off x="2070265" y="1838160"/>
            <a:ext cx="493522" cy="807316"/>
          </a:xfrm>
          <a:prstGeom prst="rect">
            <a:avLst/>
          </a:prstGeom>
        </p:spPr>
      </p:pic>
      <p:pic>
        <p:nvPicPr>
          <p:cNvPr id="8" name="Picture 7"/>
          <p:cNvPicPr>
            <a:picLocks noChangeAspect="1"/>
          </p:cNvPicPr>
          <p:nvPr/>
        </p:nvPicPr>
        <p:blipFill>
          <a:blip r:embed="rId4"/>
          <a:stretch>
            <a:fillRect/>
          </a:stretch>
        </p:blipFill>
        <p:spPr>
          <a:xfrm>
            <a:off x="1314841" y="2753262"/>
            <a:ext cx="1002185" cy="1007753"/>
          </a:xfrm>
          <a:prstGeom prst="rect">
            <a:avLst/>
          </a:prstGeom>
        </p:spPr>
      </p:pic>
      <p:pic>
        <p:nvPicPr>
          <p:cNvPr id="9" name="Picture 8"/>
          <p:cNvPicPr>
            <a:picLocks noChangeAspect="1"/>
          </p:cNvPicPr>
          <p:nvPr/>
        </p:nvPicPr>
        <p:blipFill>
          <a:blip r:embed="rId4"/>
          <a:stretch>
            <a:fillRect/>
          </a:stretch>
        </p:blipFill>
        <p:spPr>
          <a:xfrm>
            <a:off x="2272293" y="2693043"/>
            <a:ext cx="1062071" cy="1067972"/>
          </a:xfrm>
          <a:prstGeom prst="rect">
            <a:avLst/>
          </a:prstGeom>
        </p:spPr>
      </p:pic>
      <p:sp>
        <p:nvSpPr>
          <p:cNvPr id="10" name="TextBox 9"/>
          <p:cNvSpPr txBox="1"/>
          <p:nvPr/>
        </p:nvSpPr>
        <p:spPr>
          <a:xfrm>
            <a:off x="130964" y="1971936"/>
            <a:ext cx="2078306" cy="523220"/>
          </a:xfrm>
          <a:prstGeom prst="rect">
            <a:avLst/>
          </a:prstGeom>
          <a:noFill/>
        </p:spPr>
        <p:txBody>
          <a:bodyPr wrap="square" rtlCol="0">
            <a:spAutoFit/>
          </a:bodyPr>
          <a:lstStyle/>
          <a:p>
            <a:r>
              <a:rPr lang="en-US" dirty="0" smtClean="0"/>
              <a:t>Ancestral allele </a:t>
            </a:r>
            <a:r>
              <a:rPr lang="en-US" sz="2800" dirty="0" smtClean="0"/>
              <a:t>A</a:t>
            </a:r>
            <a:endParaRPr lang="en-US" sz="2800" dirty="0"/>
          </a:p>
        </p:txBody>
      </p:sp>
      <p:sp>
        <p:nvSpPr>
          <p:cNvPr id="11" name="TextBox 10"/>
          <p:cNvSpPr txBox="1"/>
          <p:nvPr/>
        </p:nvSpPr>
        <p:spPr>
          <a:xfrm>
            <a:off x="1308389" y="3773204"/>
            <a:ext cx="603504" cy="530951"/>
          </a:xfrm>
          <a:prstGeom prst="rect">
            <a:avLst/>
          </a:prstGeom>
          <a:noFill/>
        </p:spPr>
        <p:txBody>
          <a:bodyPr wrap="square" rtlCol="0">
            <a:spAutoFit/>
          </a:bodyPr>
          <a:lstStyle/>
          <a:p>
            <a:r>
              <a:rPr lang="en-US" sz="2800" dirty="0" smtClean="0"/>
              <a:t>A</a:t>
            </a:r>
            <a:endParaRPr lang="en-US" sz="2800" dirty="0"/>
          </a:p>
        </p:txBody>
      </p:sp>
      <p:sp>
        <p:nvSpPr>
          <p:cNvPr id="12" name="TextBox 11"/>
          <p:cNvSpPr txBox="1"/>
          <p:nvPr/>
        </p:nvSpPr>
        <p:spPr>
          <a:xfrm>
            <a:off x="1872568" y="3792174"/>
            <a:ext cx="603504" cy="530951"/>
          </a:xfrm>
          <a:prstGeom prst="rect">
            <a:avLst/>
          </a:prstGeom>
          <a:noFill/>
        </p:spPr>
        <p:txBody>
          <a:bodyPr wrap="square" rtlCol="0">
            <a:spAutoFit/>
          </a:bodyPr>
          <a:lstStyle/>
          <a:p>
            <a:r>
              <a:rPr lang="en-US" sz="2800" dirty="0" smtClean="0"/>
              <a:t>A</a:t>
            </a:r>
            <a:endParaRPr lang="en-US" sz="2800" dirty="0"/>
          </a:p>
        </p:txBody>
      </p:sp>
      <p:sp>
        <p:nvSpPr>
          <p:cNvPr id="13" name="TextBox 12"/>
          <p:cNvSpPr txBox="1"/>
          <p:nvPr/>
        </p:nvSpPr>
        <p:spPr>
          <a:xfrm>
            <a:off x="2424415" y="3785656"/>
            <a:ext cx="603504" cy="530951"/>
          </a:xfrm>
          <a:prstGeom prst="rect">
            <a:avLst/>
          </a:prstGeom>
          <a:noFill/>
        </p:spPr>
        <p:txBody>
          <a:bodyPr wrap="square" rtlCol="0">
            <a:spAutoFit/>
          </a:bodyPr>
          <a:lstStyle/>
          <a:p>
            <a:r>
              <a:rPr lang="en-US" sz="2800" dirty="0">
                <a:solidFill>
                  <a:srgbClr val="FF0000"/>
                </a:solidFill>
              </a:rPr>
              <a:t>G</a:t>
            </a:r>
            <a:endParaRPr lang="en-US" sz="2800" dirty="0">
              <a:solidFill>
                <a:srgbClr val="FF0000"/>
              </a:solidFill>
            </a:endParaRPr>
          </a:p>
        </p:txBody>
      </p:sp>
      <p:sp>
        <p:nvSpPr>
          <p:cNvPr id="14" name="TextBox 13"/>
          <p:cNvSpPr txBox="1"/>
          <p:nvPr/>
        </p:nvSpPr>
        <p:spPr>
          <a:xfrm>
            <a:off x="2884957" y="3799519"/>
            <a:ext cx="603504" cy="530951"/>
          </a:xfrm>
          <a:prstGeom prst="rect">
            <a:avLst/>
          </a:prstGeom>
          <a:noFill/>
        </p:spPr>
        <p:txBody>
          <a:bodyPr wrap="square" rtlCol="0">
            <a:spAutoFit/>
          </a:bodyPr>
          <a:lstStyle/>
          <a:p>
            <a:r>
              <a:rPr lang="en-US" sz="2800" dirty="0"/>
              <a:t>A</a:t>
            </a:r>
            <a:endParaRPr lang="en-US" sz="2800" dirty="0"/>
          </a:p>
        </p:txBody>
      </p:sp>
      <p:sp>
        <p:nvSpPr>
          <p:cNvPr id="16" name="TextBox 15"/>
          <p:cNvSpPr txBox="1"/>
          <p:nvPr/>
        </p:nvSpPr>
        <p:spPr>
          <a:xfrm>
            <a:off x="79658" y="4490144"/>
            <a:ext cx="3676796" cy="800219"/>
          </a:xfrm>
          <a:prstGeom prst="rect">
            <a:avLst/>
          </a:prstGeom>
          <a:noFill/>
        </p:spPr>
        <p:txBody>
          <a:bodyPr wrap="square" rtlCol="0">
            <a:spAutoFit/>
          </a:bodyPr>
          <a:lstStyle/>
          <a:p>
            <a:r>
              <a:rPr lang="en-US" dirty="0" smtClean="0"/>
              <a:t>Derived allele </a:t>
            </a:r>
            <a:r>
              <a:rPr lang="en-US" sz="2800" dirty="0" smtClean="0"/>
              <a:t>G</a:t>
            </a:r>
            <a:endParaRPr lang="en-US" dirty="0" smtClean="0"/>
          </a:p>
          <a:p>
            <a:r>
              <a:rPr lang="en-US" dirty="0" smtClean="0"/>
              <a:t>With derived allele frequency 25%</a:t>
            </a:r>
            <a:endParaRPr lang="en-US" dirty="0"/>
          </a:p>
        </p:txBody>
      </p:sp>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5205528" y="3566655"/>
            <a:ext cx="581094" cy="2491440"/>
          </a:xfrm>
          <a:prstGeom prst="rect">
            <a:avLst/>
          </a:prstGeom>
        </p:spPr>
      </p:pic>
      <p:pic>
        <p:nvPicPr>
          <p:cNvPr id="20" name="Picture 1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5150980" y="1133843"/>
            <a:ext cx="544775" cy="2469648"/>
          </a:xfrm>
          <a:prstGeom prst="rect">
            <a:avLst/>
          </a:prstGeom>
        </p:spPr>
      </p:pic>
      <p:sp>
        <p:nvSpPr>
          <p:cNvPr id="21" name="TextBox 20"/>
          <p:cNvSpPr txBox="1"/>
          <p:nvPr/>
        </p:nvSpPr>
        <p:spPr>
          <a:xfrm>
            <a:off x="5958182" y="1133843"/>
            <a:ext cx="393926" cy="5016758"/>
          </a:xfrm>
          <a:prstGeom prst="rect">
            <a:avLst/>
          </a:prstGeom>
          <a:noFill/>
        </p:spPr>
        <p:txBody>
          <a:bodyPr wrap="square" rtlCol="0">
            <a:spAutoFit/>
          </a:bodyPr>
          <a:lstStyle/>
          <a:p>
            <a:r>
              <a:rPr lang="en-US" sz="3200" dirty="0">
                <a:solidFill>
                  <a:srgbClr val="FF0000"/>
                </a:solidFill>
              </a:rPr>
              <a:t>C</a:t>
            </a:r>
            <a:endParaRPr lang="en-US" sz="3200" dirty="0" smtClean="0">
              <a:solidFill>
                <a:srgbClr val="FF0000"/>
              </a:solidFill>
            </a:endParaRPr>
          </a:p>
          <a:p>
            <a:r>
              <a:rPr lang="en-US" sz="3200" dirty="0" smtClean="0"/>
              <a:t>A</a:t>
            </a:r>
          </a:p>
          <a:p>
            <a:r>
              <a:rPr lang="en-US" sz="3200" dirty="0" smtClean="0"/>
              <a:t>A</a:t>
            </a:r>
          </a:p>
          <a:p>
            <a:r>
              <a:rPr lang="en-US" sz="3200" dirty="0" smtClean="0">
                <a:solidFill>
                  <a:srgbClr val="FF0000"/>
                </a:solidFill>
              </a:rPr>
              <a:t>G</a:t>
            </a:r>
          </a:p>
          <a:p>
            <a:r>
              <a:rPr lang="en-US" sz="3200" dirty="0" smtClean="0"/>
              <a:t>A</a:t>
            </a:r>
          </a:p>
          <a:p>
            <a:r>
              <a:rPr lang="en-US" sz="3200" dirty="0" smtClean="0"/>
              <a:t>A</a:t>
            </a:r>
          </a:p>
          <a:p>
            <a:r>
              <a:rPr lang="en-US" sz="3200" dirty="0" smtClean="0"/>
              <a:t>A</a:t>
            </a:r>
          </a:p>
          <a:p>
            <a:r>
              <a:rPr lang="en-US" sz="3200" dirty="0" smtClean="0">
                <a:solidFill>
                  <a:srgbClr val="FF0000"/>
                </a:solidFill>
              </a:rPr>
              <a:t>C</a:t>
            </a:r>
          </a:p>
          <a:p>
            <a:r>
              <a:rPr lang="en-US" sz="3200" dirty="0" smtClean="0"/>
              <a:t>A</a:t>
            </a:r>
          </a:p>
          <a:p>
            <a:r>
              <a:rPr lang="en-US" sz="3200" dirty="0"/>
              <a:t>A</a:t>
            </a:r>
          </a:p>
        </p:txBody>
      </p:sp>
      <p:sp>
        <p:nvSpPr>
          <p:cNvPr id="22" name="TextBox 21"/>
          <p:cNvSpPr txBox="1"/>
          <p:nvPr/>
        </p:nvSpPr>
        <p:spPr>
          <a:xfrm>
            <a:off x="3926882" y="5936406"/>
            <a:ext cx="4338235" cy="923330"/>
          </a:xfrm>
          <a:prstGeom prst="rect">
            <a:avLst/>
          </a:prstGeom>
          <a:noFill/>
        </p:spPr>
        <p:txBody>
          <a:bodyPr wrap="square" rtlCol="0">
            <a:spAutoFit/>
          </a:bodyPr>
          <a:lstStyle/>
          <a:p>
            <a:r>
              <a:rPr lang="en-US" dirty="0" smtClean="0"/>
              <a:t>Observed variation: </a:t>
            </a:r>
            <a:r>
              <a:rPr lang="en-US" dirty="0" smtClean="0">
                <a:solidFill>
                  <a:srgbClr val="FF0000"/>
                </a:solidFill>
              </a:rPr>
              <a:t>3</a:t>
            </a:r>
          </a:p>
          <a:p>
            <a:r>
              <a:rPr lang="en-US" dirty="0" smtClean="0"/>
              <a:t>Expected variation: 5</a:t>
            </a:r>
          </a:p>
          <a:p>
            <a:r>
              <a:rPr lang="en-US" dirty="0" smtClean="0"/>
              <a:t>Rejected substitutions  (GERP) (RS) = 5-3=2</a:t>
            </a:r>
            <a:endParaRPr lang="en-US" dirty="0"/>
          </a:p>
        </p:txBody>
      </p:sp>
      <p:sp>
        <p:nvSpPr>
          <p:cNvPr id="24" name="Slide Number Placeholder 23"/>
          <p:cNvSpPr>
            <a:spLocks noGrp="1"/>
          </p:cNvSpPr>
          <p:nvPr>
            <p:ph type="sldNum" sz="quarter" idx="12"/>
          </p:nvPr>
        </p:nvSpPr>
        <p:spPr/>
        <p:txBody>
          <a:bodyPr/>
          <a:lstStyle/>
          <a:p>
            <a:fld id="{D3BA652F-7AF1-6C4D-8989-BDC6CD00243B}" type="slidenum">
              <a:rPr lang="en-US" smtClean="0"/>
              <a:t>8</a:t>
            </a:fld>
            <a:endParaRPr lang="en-US"/>
          </a:p>
        </p:txBody>
      </p:sp>
    </p:spTree>
    <p:extLst>
      <p:ext uri="{BB962C8B-B14F-4D97-AF65-F5344CB8AC3E}">
        <p14:creationId xmlns:p14="http://schemas.microsoft.com/office/powerpoint/2010/main" val="16854665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In cancer genes, cellular fitness opposes organismal fitness</a:t>
            </a:r>
            <a:endParaRPr lang="en-US" dirty="0"/>
          </a:p>
        </p:txBody>
      </p:sp>
      <p:pic>
        <p:nvPicPr>
          <p:cNvPr id="4" name="Picture 3"/>
          <p:cNvPicPr>
            <a:picLocks noChangeAspect="1"/>
          </p:cNvPicPr>
          <p:nvPr/>
        </p:nvPicPr>
        <p:blipFill rotWithShape="1">
          <a:blip r:embed="rId3"/>
          <a:srcRect r="13611"/>
          <a:stretch/>
        </p:blipFill>
        <p:spPr>
          <a:xfrm>
            <a:off x="1386207" y="2176326"/>
            <a:ext cx="6205904" cy="3966015"/>
          </a:xfrm>
          <a:prstGeom prst="rect">
            <a:avLst/>
          </a:prstGeom>
        </p:spPr>
      </p:pic>
      <p:sp>
        <p:nvSpPr>
          <p:cNvPr id="5" name="TextBox 4"/>
          <p:cNvSpPr txBox="1"/>
          <p:nvPr/>
        </p:nvSpPr>
        <p:spPr>
          <a:xfrm>
            <a:off x="3213713" y="6142341"/>
            <a:ext cx="5372100" cy="369332"/>
          </a:xfrm>
          <a:prstGeom prst="rect">
            <a:avLst/>
          </a:prstGeom>
          <a:noFill/>
        </p:spPr>
        <p:txBody>
          <a:bodyPr wrap="square" rtlCol="0">
            <a:spAutoFit/>
          </a:bodyPr>
          <a:lstStyle/>
          <a:p>
            <a:r>
              <a:rPr lang="en-US" smtClean="0"/>
              <a:t>Reduced organismal fitness </a:t>
            </a:r>
            <a:r>
              <a:rPr lang="en-US" smtClean="0">
                <a:sym typeface="Wingdings"/>
              </a:rPr>
              <a:t></a:t>
            </a:r>
            <a:endParaRPr lang="en-US" dirty="0"/>
          </a:p>
        </p:txBody>
      </p:sp>
      <p:sp>
        <p:nvSpPr>
          <p:cNvPr id="6" name="TextBox 5"/>
          <p:cNvSpPr txBox="1"/>
          <p:nvPr/>
        </p:nvSpPr>
        <p:spPr>
          <a:xfrm rot="16200000">
            <a:off x="-255870" y="3855940"/>
            <a:ext cx="2914822" cy="369332"/>
          </a:xfrm>
          <a:prstGeom prst="rect">
            <a:avLst/>
          </a:prstGeom>
          <a:noFill/>
        </p:spPr>
        <p:txBody>
          <a:bodyPr wrap="square" rtlCol="0">
            <a:spAutoFit/>
          </a:bodyPr>
          <a:lstStyle/>
          <a:p>
            <a:r>
              <a:rPr lang="en-US" dirty="0" smtClean="0"/>
              <a:t>Increased cellular fitness </a:t>
            </a:r>
            <a:r>
              <a:rPr lang="en-US" dirty="0" smtClean="0">
                <a:sym typeface="Wingdings"/>
              </a:rPr>
              <a:t></a:t>
            </a:r>
            <a:endParaRPr lang="en-US" dirty="0"/>
          </a:p>
        </p:txBody>
      </p:sp>
      <p:sp>
        <p:nvSpPr>
          <p:cNvPr id="8" name="TextBox 7"/>
          <p:cNvSpPr txBox="1"/>
          <p:nvPr/>
        </p:nvSpPr>
        <p:spPr>
          <a:xfrm>
            <a:off x="7961444" y="2327918"/>
            <a:ext cx="3739836" cy="3170099"/>
          </a:xfrm>
          <a:prstGeom prst="rect">
            <a:avLst/>
          </a:prstGeom>
          <a:noFill/>
        </p:spPr>
        <p:txBody>
          <a:bodyPr wrap="square" rtlCol="0">
            <a:spAutoFit/>
          </a:bodyPr>
          <a:lstStyle/>
          <a:p>
            <a:r>
              <a:rPr lang="en-US" sz="2000" dirty="0" smtClean="0"/>
              <a:t>This trend is expected: cancer is harmful to organisms.</a:t>
            </a:r>
          </a:p>
          <a:p>
            <a:endParaRPr lang="en-US" sz="2000" dirty="0" smtClean="0"/>
          </a:p>
          <a:p>
            <a:r>
              <a:rPr lang="en-US" sz="2000" dirty="0" smtClean="0"/>
              <a:t>This trend </a:t>
            </a:r>
            <a:r>
              <a:rPr lang="en-US" sz="2000" i="1" dirty="0" smtClean="0"/>
              <a:t>might</a:t>
            </a:r>
            <a:r>
              <a:rPr lang="en-US" sz="2000" dirty="0" smtClean="0"/>
              <a:t> solely reflect the impact of discovered driver variants.</a:t>
            </a:r>
          </a:p>
          <a:p>
            <a:endParaRPr lang="en-US" sz="2000" dirty="0" smtClean="0"/>
          </a:p>
          <a:p>
            <a:r>
              <a:rPr lang="en-US" sz="2000" dirty="0" smtClean="0"/>
              <a:t>On its own, this is not an interesting finding, but helps to validate my methodology.</a:t>
            </a:r>
            <a:endParaRPr lang="en-US" sz="2000" dirty="0"/>
          </a:p>
        </p:txBody>
      </p:sp>
      <p:sp>
        <p:nvSpPr>
          <p:cNvPr id="9" name="TextBox 8"/>
          <p:cNvSpPr txBox="1"/>
          <p:nvPr/>
        </p:nvSpPr>
        <p:spPr>
          <a:xfrm>
            <a:off x="1386207" y="1748841"/>
            <a:ext cx="8006862" cy="369332"/>
          </a:xfrm>
          <a:prstGeom prst="rect">
            <a:avLst/>
          </a:prstGeom>
          <a:noFill/>
        </p:spPr>
        <p:txBody>
          <a:bodyPr wrap="square" rtlCol="0">
            <a:spAutoFit/>
          </a:bodyPr>
          <a:lstStyle/>
          <a:p>
            <a:r>
              <a:rPr lang="en-US" b="1" dirty="0" smtClean="0"/>
              <a:t>Fitness landscape of SNVs in driver genes and their noncoding regulators</a:t>
            </a:r>
            <a:endParaRPr lang="en-US" b="1" dirty="0"/>
          </a:p>
        </p:txBody>
      </p:sp>
      <p:sp>
        <p:nvSpPr>
          <p:cNvPr id="10" name="Slide Number Placeholder 9"/>
          <p:cNvSpPr>
            <a:spLocks noGrp="1"/>
          </p:cNvSpPr>
          <p:nvPr>
            <p:ph type="sldNum" sz="quarter" idx="12"/>
          </p:nvPr>
        </p:nvSpPr>
        <p:spPr/>
        <p:txBody>
          <a:bodyPr/>
          <a:lstStyle/>
          <a:p>
            <a:fld id="{D3BA652F-7AF1-6C4D-8989-BDC6CD00243B}" type="slidenum">
              <a:rPr lang="en-US" smtClean="0"/>
              <a:t>9</a:t>
            </a:fld>
            <a:endParaRPr lang="en-US"/>
          </a:p>
        </p:txBody>
      </p:sp>
    </p:spTree>
    <p:extLst>
      <p:ext uri="{BB962C8B-B14F-4D97-AF65-F5344CB8AC3E}">
        <p14:creationId xmlns:p14="http://schemas.microsoft.com/office/powerpoint/2010/main" val="46015302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2552</TotalTime>
  <Words>2236</Words>
  <Application>Microsoft Macintosh PowerPoint</Application>
  <PresentationFormat>Widescreen</PresentationFormat>
  <Paragraphs>269</Paragraphs>
  <Slides>27</Slides>
  <Notes>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27</vt:i4>
      </vt:variant>
    </vt:vector>
  </HeadingPairs>
  <TitlesOfParts>
    <vt:vector size="33" baseType="lpstr">
      <vt:lpstr>Calibri</vt:lpstr>
      <vt:lpstr>Calibri Light</vt:lpstr>
      <vt:lpstr>Mangal</vt:lpstr>
      <vt:lpstr>Wingdings</vt:lpstr>
      <vt:lpstr>Arial</vt:lpstr>
      <vt:lpstr>Office Theme</vt:lpstr>
      <vt:lpstr>PowerPoint Presentation</vt:lpstr>
      <vt:lpstr>Evolutionary forces act on life on every scale</vt:lpstr>
      <vt:lpstr>Organismal and cellular fitness landscapes can relate to each other</vt:lpstr>
      <vt:lpstr>Cancer is an apt setting to study cellular fitness landscapes</vt:lpstr>
      <vt:lpstr>Key Question from Paper E: Most mutations in cancer are nominally lumped together as passengers, and then ignored. Is this biologically justified?</vt:lpstr>
      <vt:lpstr>My approach: Use knowledge of organismal fitness impacts to assess cellular fitness impacts of nominal passenger variants</vt:lpstr>
      <vt:lpstr>Variant Allele Frequency is a confounded but attractive measure of cellular fitness impact</vt:lpstr>
      <vt:lpstr>Evolutionarily conserved alleles promote organismal fitness</vt:lpstr>
      <vt:lpstr>In cancer genes, cellular fitness opposes organismal fitness</vt:lpstr>
      <vt:lpstr>The exclusion of discovered driver variants reveals a signal from latent drivers.</vt:lpstr>
      <vt:lpstr>Outside of cancer genes, cellular fitness tracks organismal fitness</vt:lpstr>
      <vt:lpstr>The cellular fitness effects of deleterious passengers is weaker or more dilute than those of driver variants</vt:lpstr>
      <vt:lpstr>The strength of the association between cellular and organismal fitness allows estimation of the number of fitness-effecting mutations per tumor</vt:lpstr>
      <vt:lpstr>Several retained deleterious passengers per tumor, but only the occasional latent driver</vt:lpstr>
      <vt:lpstr>The organismal fitness landscape of cancer variants also reveals ~ 50 removed deleterious passenger variants per tumor.</vt:lpstr>
      <vt:lpstr>Variants in haploid regions and essential gene-sets are particularly deleterious</vt:lpstr>
      <vt:lpstr>Whole exome sequencing permits deeper analysis of cellular fitness effects in coding regions</vt:lpstr>
      <vt:lpstr>Variants in ancient genes are especially deleterious to cancer cells</vt:lpstr>
      <vt:lpstr>Synonymous variants show a similar trend as missense variants, displaced by a constant</vt:lpstr>
      <vt:lpstr>Ancient gene-low VAF trend not explained by germline contamination</vt:lpstr>
      <vt:lpstr>Pathway analysis outliers tell a coherent narrative about the relation between organismal and cellular fitness</vt:lpstr>
      <vt:lpstr>Conceptual Paradigms for Somatic-Germline Impact Classes</vt:lpstr>
      <vt:lpstr>Cancer mutations might be able to tell us which mutations we should want for our bodies</vt:lpstr>
      <vt:lpstr>The curious case of Ichthyosis with Confetti </vt:lpstr>
      <vt:lpstr>Conclusion</vt:lpstr>
      <vt:lpstr>Acknowledgments</vt:lpstr>
      <vt:lpstr>Extension: We may be able to quantify the fitness effects of mutations more directly</vt:lpstr>
    </vt:vector>
  </TitlesOfParts>
  <Company/>
  <LinksUpToDate>false</LinksUpToDate>
  <SharedDoc>false</SharedDoc>
  <HyperlinksChanged>false</HyperlinksChanged>
  <AppVersion>15.0031</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Will Meyerson</dc:creator>
  <cp:lastModifiedBy>Will Meyerson</cp:lastModifiedBy>
  <cp:revision>74</cp:revision>
  <dcterms:created xsi:type="dcterms:W3CDTF">2017-06-20T17:37:04Z</dcterms:created>
  <dcterms:modified xsi:type="dcterms:W3CDTF">2017-06-22T12:09:08Z</dcterms:modified>
</cp:coreProperties>
</file>