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64" r:id="rId2"/>
    <p:sldId id="260" r:id="rId3"/>
    <p:sldId id="261" r:id="rId4"/>
    <p:sldId id="266" r:id="rId5"/>
    <p:sldId id="267" r:id="rId6"/>
    <p:sldId id="257" r:id="rId7"/>
    <p:sldId id="275" r:id="rId8"/>
    <p:sldId id="259" r:id="rId9"/>
    <p:sldId id="270" r:id="rId10"/>
    <p:sldId id="274" r:id="rId11"/>
    <p:sldId id="268" r:id="rId12"/>
    <p:sldId id="272" r:id="rId13"/>
    <p:sldId id="269" r:id="rId14"/>
    <p:sldId id="273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4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2"/>
    <p:restoredTop sz="94643"/>
  </p:normalViewPr>
  <p:slideViewPr>
    <p:cSldViewPr snapToGrid="0" snapToObjects="1">
      <p:cViewPr>
        <p:scale>
          <a:sx n="87" d="100"/>
          <a:sy n="87" d="100"/>
        </p:scale>
        <p:origin x="60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47540-5B3D-9745-89AD-E11D44A3980E}" type="datetimeFigureOut">
              <a:rPr lang="en-US" smtClean="0"/>
              <a:t>6/21/17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C7917-89CB-4443-9BB1-9D8E0F122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2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C7917-89CB-4443-9BB1-9D8E0F1225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87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C7917-89CB-4443-9BB1-9D8E0F1225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33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45AD-0C80-7647-8C4A-0BE08F00CB46}" type="datetime1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88B2-86D8-0A4A-ACAA-5555C7F13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23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66168-9E5A-1646-84EB-940F935B078E}" type="datetime1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88B2-86D8-0A4A-ACAA-5555C7F13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55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9B07-9CF9-0C4B-9DB8-B2F82732B28C}" type="datetime1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88B2-86D8-0A4A-ACAA-5555C7F13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8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077A-BB5C-114D-9CB5-C31D636A5B77}" type="datetime1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88B2-86D8-0A4A-ACAA-5555C7F13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7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3E99-FEBB-C945-BE43-430E2EA4AA54}" type="datetime1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88B2-86D8-0A4A-ACAA-5555C7F13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56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9F75-FC32-9544-85D1-83991AFA06D5}" type="datetime1">
              <a:rPr lang="en-US" smtClean="0"/>
              <a:t>6/21/17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88B2-86D8-0A4A-ACAA-5555C7F13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50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687A-4BCD-1B4A-A04F-840E3BE23B02}" type="datetime1">
              <a:rPr lang="en-US" smtClean="0"/>
              <a:t>6/21/17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88B2-86D8-0A4A-ACAA-5555C7F13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12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E217-F8AE-6740-94BD-73AF8BC30E33}" type="datetime1">
              <a:rPr lang="en-US" smtClean="0"/>
              <a:t>6/21/17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88B2-86D8-0A4A-ACAA-5555C7F13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57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3D038-3D7C-8D49-A79D-AF30225954C2}" type="datetime1">
              <a:rPr lang="en-US" smtClean="0"/>
              <a:t>6/21/17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88B2-86D8-0A4A-ACAA-5555C7F13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84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5917-9FB6-094F-B4B5-B5C79BFE4860}" type="datetime1">
              <a:rPr lang="en-US" smtClean="0"/>
              <a:t>6/21/17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88B2-86D8-0A4A-ACAA-5555C7F13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9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3236-D882-1545-95BE-4729280FD7E4}" type="datetime1">
              <a:rPr lang="en-US" smtClean="0"/>
              <a:t>6/21/17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88B2-86D8-0A4A-ACAA-5555C7F13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6F76B-5D72-8846-9CFE-B9477DBAA8B4}" type="datetime1">
              <a:rPr lang="en-US" smtClean="0"/>
              <a:t>6/21/17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B88B2-86D8-0A4A-ACAA-5555C7F13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6" Type="http://schemas.openxmlformats.org/officeDocument/2006/relationships/image" Target="../media/image11.tiff"/><Relationship Id="rId7" Type="http://schemas.openxmlformats.org/officeDocument/2006/relationships/image" Target="../media/image12.tiff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Additive variance updated analysis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smtClean="0"/>
              <a:t>JW </a:t>
            </a:r>
            <a:r>
              <a:rPr lang="en-US" sz="2800" smtClean="0"/>
              <a:t>06/21/17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88B2-86D8-0A4A-ACAA-5555C7F133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30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660" y="402103"/>
            <a:ext cx="4409440" cy="3307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023110" y="3380693"/>
            <a:ext cx="4409440" cy="3307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8019" y="3380692"/>
            <a:ext cx="3663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Lv</a:t>
            </a:r>
            <a:r>
              <a:rPr lang="en-US" dirty="0" smtClean="0"/>
              <a:t>  </a:t>
            </a:r>
            <a:r>
              <a:rPr lang="en-US" dirty="0" err="1" smtClean="0"/>
              <a:t>Sk</a:t>
            </a:r>
            <a:r>
              <a:rPr lang="en-US" dirty="0" smtClean="0"/>
              <a:t>   Pa  </a:t>
            </a:r>
            <a:r>
              <a:rPr lang="en-US" dirty="0" err="1" smtClean="0"/>
              <a:t>Ov</a:t>
            </a:r>
            <a:r>
              <a:rPr lang="en-US" dirty="0" smtClean="0"/>
              <a:t>  </a:t>
            </a:r>
            <a:r>
              <a:rPr lang="en-US" dirty="0" err="1" smtClean="0"/>
              <a:t>Kd</a:t>
            </a:r>
            <a:r>
              <a:rPr lang="en-US" dirty="0"/>
              <a:t> </a:t>
            </a:r>
            <a:r>
              <a:rPr lang="en-US" dirty="0" smtClean="0"/>
              <a:t> Br  </a:t>
            </a:r>
            <a:r>
              <a:rPr lang="en-US" dirty="0" err="1" smtClean="0"/>
              <a:t>Pr</a:t>
            </a:r>
            <a:r>
              <a:rPr lang="en-US" dirty="0" smtClean="0"/>
              <a:t>  CNS PC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08144" y="575578"/>
            <a:ext cx="29217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Liver-HCC</a:t>
            </a:r>
          </a:p>
          <a:p>
            <a:r>
              <a:rPr lang="en-US" dirty="0" smtClean="0"/>
              <a:t>Skin-Melanoma</a:t>
            </a:r>
          </a:p>
          <a:p>
            <a:r>
              <a:rPr lang="en-US" dirty="0" smtClean="0"/>
              <a:t>Pancreas-</a:t>
            </a:r>
            <a:r>
              <a:rPr lang="en-US" dirty="0" err="1" smtClean="0"/>
              <a:t>AdenoCA</a:t>
            </a:r>
            <a:endParaRPr lang="en-US" dirty="0" smtClean="0"/>
          </a:p>
          <a:p>
            <a:r>
              <a:rPr lang="en-US" dirty="0" smtClean="0"/>
              <a:t>Ovary-</a:t>
            </a:r>
            <a:r>
              <a:rPr lang="en-US" dirty="0" err="1" smtClean="0"/>
              <a:t>AdenoCA</a:t>
            </a:r>
            <a:endParaRPr lang="en-US" dirty="0" smtClean="0"/>
          </a:p>
          <a:p>
            <a:r>
              <a:rPr lang="en-US" dirty="0" smtClean="0"/>
              <a:t>Kidney-RCC</a:t>
            </a:r>
          </a:p>
          <a:p>
            <a:r>
              <a:rPr lang="en-US" dirty="0" smtClean="0"/>
              <a:t>Breast-</a:t>
            </a:r>
            <a:r>
              <a:rPr lang="en-US" dirty="0" err="1" smtClean="0"/>
              <a:t>AdenoCA</a:t>
            </a:r>
            <a:endParaRPr lang="en-US" dirty="0" smtClean="0"/>
          </a:p>
          <a:p>
            <a:r>
              <a:rPr lang="en-US" dirty="0" smtClean="0"/>
              <a:t>Prostate-</a:t>
            </a:r>
            <a:r>
              <a:rPr lang="en-US" dirty="0" err="1" smtClean="0"/>
              <a:t>AdenoCA</a:t>
            </a:r>
            <a:endParaRPr lang="en-US" dirty="0" smtClean="0"/>
          </a:p>
          <a:p>
            <a:r>
              <a:rPr lang="en-US" dirty="0" smtClean="0"/>
              <a:t>CNS-</a:t>
            </a:r>
            <a:r>
              <a:rPr lang="en-US" dirty="0" err="1" smtClean="0"/>
              <a:t>Mellanoma</a:t>
            </a:r>
            <a:endParaRPr lang="en-US" dirty="0" smtClean="0"/>
          </a:p>
          <a:p>
            <a:r>
              <a:rPr lang="en-US" dirty="0" err="1" smtClean="0"/>
              <a:t>Pancancer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690018" y="1514353"/>
            <a:ext cx="2082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Weak Drivers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394083" y="4582273"/>
            <a:ext cx="2673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Deleterious Passengers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1610831" y="1776474"/>
            <a:ext cx="1073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SNVs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01879" y="4566752"/>
            <a:ext cx="208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SNVs (removed)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22619" y="318399"/>
            <a:ext cx="2082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SNVs per tumor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07459" y="3566070"/>
            <a:ext cx="50094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Top:</a:t>
            </a:r>
          </a:p>
          <a:p>
            <a:r>
              <a:rPr lang="en-US" dirty="0" smtClean="0"/>
              <a:t>Blue: SNVs in noncoding regions (w/o promoters)</a:t>
            </a:r>
          </a:p>
          <a:p>
            <a:r>
              <a:rPr lang="en-US" dirty="0" smtClean="0"/>
              <a:t>Cyan: SNVs in promoter regions</a:t>
            </a:r>
          </a:p>
          <a:p>
            <a:r>
              <a:rPr lang="en-US" dirty="0" smtClean="0"/>
              <a:t>Yellow: SNVs in coding regions</a:t>
            </a:r>
          </a:p>
          <a:p>
            <a:r>
              <a:rPr lang="en-US" dirty="0" smtClean="0"/>
              <a:t>Red: Known driver SNVs</a:t>
            </a:r>
          </a:p>
          <a:p>
            <a:endParaRPr lang="en-US" dirty="0"/>
          </a:p>
          <a:p>
            <a:r>
              <a:rPr lang="en-US" dirty="0" smtClean="0"/>
              <a:t>Bottom:</a:t>
            </a:r>
          </a:p>
          <a:p>
            <a:r>
              <a:rPr lang="en-US" dirty="0" smtClean="0"/>
              <a:t>Blue: SNVs in noncoding regions (w/o promoters)</a:t>
            </a:r>
          </a:p>
          <a:p>
            <a:r>
              <a:rPr lang="en-US" dirty="0" smtClean="0"/>
              <a:t>Light green: SNVs in promoter regions</a:t>
            </a:r>
          </a:p>
          <a:p>
            <a:r>
              <a:rPr lang="en-US" dirty="0" smtClean="0"/>
              <a:t>Red: SNVs in coding regions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23109" y="-78255"/>
            <a:ext cx="8831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Estimating # Weak driver / </a:t>
            </a:r>
            <a:r>
              <a:rPr lang="en-US" sz="2800" smtClean="0"/>
              <a:t>Deleterious passenger SNVs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28938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88B2-86D8-0A4A-ACAA-5555C7F13343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109" y="437525"/>
            <a:ext cx="4391742" cy="32938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17340" y="3397497"/>
            <a:ext cx="4391742" cy="32938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89250" y="3325150"/>
            <a:ext cx="365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Lv</a:t>
            </a:r>
            <a:r>
              <a:rPr lang="en-US" dirty="0" smtClean="0"/>
              <a:t>  Pa  PC  Br  </a:t>
            </a:r>
            <a:r>
              <a:rPr lang="en-US" dirty="0" err="1" smtClean="0"/>
              <a:t>Kd</a:t>
            </a: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err="1" smtClean="0"/>
              <a:t>Sk</a:t>
            </a:r>
            <a:r>
              <a:rPr lang="en-US" dirty="0" smtClean="0"/>
              <a:t>  </a:t>
            </a:r>
            <a:r>
              <a:rPr lang="en-US" dirty="0" err="1" smtClean="0"/>
              <a:t>Ov</a:t>
            </a:r>
            <a:r>
              <a:rPr lang="en-US" dirty="0" smtClean="0"/>
              <a:t>  </a:t>
            </a:r>
            <a:r>
              <a:rPr lang="en-US" dirty="0" err="1" smtClean="0"/>
              <a:t>Pr</a:t>
            </a:r>
            <a:r>
              <a:rPr lang="en-US" dirty="0" smtClean="0"/>
              <a:t>  CNS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486440" y="271811"/>
            <a:ext cx="1453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Total Genes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5399293" y="1760000"/>
            <a:ext cx="1073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Genes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669" y="452273"/>
            <a:ext cx="4409440" cy="33070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617119" y="3430863"/>
            <a:ext cx="4409440" cy="33070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92028" y="3430862"/>
            <a:ext cx="3663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Lv</a:t>
            </a:r>
            <a:r>
              <a:rPr lang="en-US" dirty="0" smtClean="0"/>
              <a:t>  </a:t>
            </a:r>
            <a:r>
              <a:rPr lang="en-US" dirty="0" err="1" smtClean="0"/>
              <a:t>Sk</a:t>
            </a:r>
            <a:r>
              <a:rPr lang="en-US" dirty="0" smtClean="0"/>
              <a:t>   Pa  </a:t>
            </a:r>
            <a:r>
              <a:rPr lang="en-US" dirty="0" err="1" smtClean="0"/>
              <a:t>Ov</a:t>
            </a:r>
            <a:r>
              <a:rPr lang="en-US" dirty="0" smtClean="0"/>
              <a:t>  </a:t>
            </a:r>
            <a:r>
              <a:rPr lang="en-US" dirty="0" err="1" smtClean="0"/>
              <a:t>Kd</a:t>
            </a:r>
            <a:r>
              <a:rPr lang="en-US" dirty="0"/>
              <a:t> </a:t>
            </a:r>
            <a:r>
              <a:rPr lang="en-US" dirty="0" smtClean="0"/>
              <a:t> Br  </a:t>
            </a:r>
            <a:r>
              <a:rPr lang="en-US" dirty="0" err="1" smtClean="0"/>
              <a:t>Pr</a:t>
            </a:r>
            <a:r>
              <a:rPr lang="en-US" dirty="0" smtClean="0"/>
              <a:t>  CNS PC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284027" y="1564523"/>
            <a:ext cx="2082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Weak Drivers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-11908" y="4632443"/>
            <a:ext cx="2673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Deleterious Passengers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1204840" y="1826644"/>
            <a:ext cx="1073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SNVs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695888" y="4616922"/>
            <a:ext cx="208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SNVs (removed)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816628" y="368569"/>
            <a:ext cx="2082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SNVs per tumor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5502843" y="4859733"/>
            <a:ext cx="1073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# Genes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40001" y="-63473"/>
            <a:ext cx="10984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Estimating # Weak driver / Deleterious passenger SNVs / genes (mean </a:t>
            </a:r>
            <a:r>
              <a:rPr lang="en-US" sz="2800" dirty="0" err="1" smtClean="0"/>
              <a:t>est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3462592" y="818109"/>
            <a:ext cx="31119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Bottom-&gt;top:</a:t>
            </a:r>
          </a:p>
          <a:p>
            <a:r>
              <a:rPr lang="en-US" dirty="0" smtClean="0"/>
              <a:t>Non-cd w/o prom</a:t>
            </a:r>
          </a:p>
          <a:p>
            <a:r>
              <a:rPr lang="en-US" dirty="0" smtClean="0"/>
              <a:t>Promoters</a:t>
            </a:r>
          </a:p>
          <a:p>
            <a:r>
              <a:rPr lang="en-US" dirty="0" smtClean="0"/>
              <a:t>Coding</a:t>
            </a:r>
          </a:p>
          <a:p>
            <a:r>
              <a:rPr lang="en-US" dirty="0" smtClean="0"/>
              <a:t>Known drivers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12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619" y="467729"/>
            <a:ext cx="4409440" cy="33070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664" y="467729"/>
            <a:ext cx="4409440" cy="33070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613473" y="3414430"/>
            <a:ext cx="4409440" cy="33070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956269" y="3414395"/>
            <a:ext cx="4409440" cy="330708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88B2-86D8-0A4A-ACAA-5555C7F13343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7508" y="3392205"/>
            <a:ext cx="5220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Lv</a:t>
            </a:r>
            <a:r>
              <a:rPr lang="en-US" dirty="0" smtClean="0"/>
              <a:t>  </a:t>
            </a:r>
            <a:r>
              <a:rPr lang="en-US" dirty="0" err="1" smtClean="0"/>
              <a:t>Sk</a:t>
            </a:r>
            <a:r>
              <a:rPr lang="en-US" dirty="0" smtClean="0"/>
              <a:t>   Pa  </a:t>
            </a:r>
            <a:r>
              <a:rPr lang="en-US" dirty="0" err="1" smtClean="0"/>
              <a:t>Kd</a:t>
            </a:r>
            <a:r>
              <a:rPr lang="en-US" dirty="0" smtClean="0"/>
              <a:t>  PC  </a:t>
            </a:r>
            <a:r>
              <a:rPr lang="en-US" dirty="0" err="1" smtClean="0"/>
              <a:t>Ov</a:t>
            </a:r>
            <a:r>
              <a:rPr lang="en-US" dirty="0" smtClean="0"/>
              <a:t>  Br  </a:t>
            </a:r>
            <a:r>
              <a:rPr lang="en-US" dirty="0" err="1" smtClean="0"/>
              <a:t>Pr</a:t>
            </a:r>
            <a:r>
              <a:rPr lang="en-US" dirty="0" smtClean="0"/>
              <a:t>  CNS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74502" y="3355355"/>
            <a:ext cx="365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Lv</a:t>
            </a:r>
            <a:r>
              <a:rPr lang="en-US" dirty="0" smtClean="0"/>
              <a:t>  PC  </a:t>
            </a:r>
            <a:r>
              <a:rPr lang="en-US" dirty="0" err="1" smtClean="0"/>
              <a:t>Kd</a:t>
            </a:r>
            <a:r>
              <a:rPr lang="en-US" dirty="0" smtClean="0"/>
              <a:t>  Pa  </a:t>
            </a:r>
            <a:r>
              <a:rPr lang="en-US" dirty="0" err="1" smtClean="0"/>
              <a:t>Ov</a:t>
            </a:r>
            <a:r>
              <a:rPr lang="en-US" dirty="0" smtClean="0"/>
              <a:t>   </a:t>
            </a:r>
            <a:r>
              <a:rPr lang="en-US" dirty="0" err="1" smtClean="0"/>
              <a:t>Sk</a:t>
            </a:r>
            <a:r>
              <a:rPr lang="en-US" dirty="0" smtClean="0"/>
              <a:t>  Br  </a:t>
            </a:r>
            <a:r>
              <a:rPr lang="en-US" dirty="0" err="1" smtClean="0"/>
              <a:t>Pr</a:t>
            </a:r>
            <a:r>
              <a:rPr lang="en-US" dirty="0" smtClean="0"/>
              <a:t>  CNS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36681" y="386299"/>
            <a:ext cx="2082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SNVs per tumor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471692" y="405252"/>
            <a:ext cx="1453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Total Genes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244985" y="1528084"/>
            <a:ext cx="2082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Weak Drivers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50950" y="4596004"/>
            <a:ext cx="2673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Deleterious Passengers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62592" y="818109"/>
            <a:ext cx="31119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Bottom-&gt;top:</a:t>
            </a:r>
          </a:p>
          <a:p>
            <a:r>
              <a:rPr lang="en-US" dirty="0" smtClean="0"/>
              <a:t>Non-cd w/o prom</a:t>
            </a:r>
          </a:p>
          <a:p>
            <a:r>
              <a:rPr lang="en-US" dirty="0" smtClean="0"/>
              <a:t>Promoters</a:t>
            </a:r>
          </a:p>
          <a:p>
            <a:r>
              <a:rPr lang="en-US" dirty="0" smtClean="0"/>
              <a:t>Coding</a:t>
            </a:r>
          </a:p>
          <a:p>
            <a:r>
              <a:rPr lang="en-US" dirty="0" smtClean="0"/>
              <a:t>Known drivers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1165798" y="1790205"/>
            <a:ext cx="1073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SNVs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656846" y="4580483"/>
            <a:ext cx="208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# SNVs (removed)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5384545" y="1790205"/>
            <a:ext cx="1073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Genes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5488095" y="4889938"/>
            <a:ext cx="1073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# Genes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28992" y="-49956"/>
            <a:ext cx="11487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Estimating # Weak driver / Deleterious passenger SNVs / genes (lower </a:t>
            </a:r>
            <a:r>
              <a:rPr lang="en-US" sz="2800" dirty="0" err="1" smtClean="0"/>
              <a:t>est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7832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28584" y="6356350"/>
            <a:ext cx="2743200" cy="365125"/>
          </a:xfrm>
        </p:spPr>
        <p:txBody>
          <a:bodyPr/>
          <a:lstStyle/>
          <a:p>
            <a:fld id="{5DAB88B2-86D8-0A4A-ACAA-5555C7F13343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339" y="0"/>
            <a:ext cx="1003533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881221" y="3041543"/>
            <a:ext cx="5626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PC      SM       </a:t>
            </a:r>
            <a:r>
              <a:rPr lang="en-US" dirty="0" err="1" smtClean="0"/>
              <a:t>Pr</a:t>
            </a:r>
            <a:r>
              <a:rPr lang="en-US" dirty="0" smtClean="0"/>
              <a:t>        Pa        </a:t>
            </a:r>
            <a:r>
              <a:rPr lang="en-US" dirty="0" err="1" smtClean="0"/>
              <a:t>Ov</a:t>
            </a:r>
            <a:r>
              <a:rPr lang="en-US" dirty="0" smtClean="0"/>
              <a:t>       </a:t>
            </a:r>
            <a:r>
              <a:rPr lang="en-US" dirty="0" err="1" smtClean="0"/>
              <a:t>Lv</a:t>
            </a:r>
            <a:r>
              <a:rPr lang="en-US" dirty="0" smtClean="0"/>
              <a:t>         </a:t>
            </a:r>
            <a:r>
              <a:rPr lang="en-US" dirty="0" err="1" smtClean="0"/>
              <a:t>Kd</a:t>
            </a:r>
            <a:r>
              <a:rPr lang="en-US" dirty="0" smtClean="0"/>
              <a:t>       CNS      Br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35795" y="43622"/>
            <a:ext cx="7464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Apop</a:t>
            </a:r>
            <a:r>
              <a:rPr lang="en-US" dirty="0" smtClean="0"/>
              <a:t>  Ca-</a:t>
            </a:r>
            <a:r>
              <a:rPr lang="en-US" dirty="0" err="1" smtClean="0"/>
              <a:t>pth</a:t>
            </a:r>
            <a:r>
              <a:rPr lang="en-US" dirty="0" smtClean="0"/>
              <a:t> </a:t>
            </a:r>
            <a:r>
              <a:rPr lang="en-US" dirty="0" err="1" smtClean="0"/>
              <a:t>Cellcyc</a:t>
            </a:r>
            <a:r>
              <a:rPr lang="en-US" dirty="0" smtClean="0"/>
              <a:t>  </a:t>
            </a:r>
            <a:r>
              <a:rPr lang="en-US" dirty="0" err="1" smtClean="0"/>
              <a:t>dRep</a:t>
            </a: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err="1" smtClean="0"/>
              <a:t>Ess</a:t>
            </a:r>
            <a:r>
              <a:rPr lang="en-US" dirty="0" smtClean="0"/>
              <a:t>     </a:t>
            </a:r>
            <a:r>
              <a:rPr lang="en-US" dirty="0" err="1" smtClean="0"/>
              <a:t>Imm</a:t>
            </a:r>
            <a:r>
              <a:rPr lang="en-US" dirty="0" smtClean="0"/>
              <a:t>  </a:t>
            </a:r>
            <a:r>
              <a:rPr lang="en-US" dirty="0" err="1" smtClean="0"/>
              <a:t>Metab</a:t>
            </a:r>
            <a:r>
              <a:rPr lang="en-US" dirty="0" smtClean="0"/>
              <a:t> </a:t>
            </a:r>
            <a:r>
              <a:rPr lang="en-US" dirty="0" err="1" smtClean="0"/>
              <a:t>nonEss</a:t>
            </a:r>
            <a:r>
              <a:rPr lang="en-US" dirty="0" smtClean="0"/>
              <a:t>  </a:t>
            </a:r>
            <a:r>
              <a:rPr lang="en-US" dirty="0" err="1" smtClean="0"/>
              <a:t>Onc</a:t>
            </a:r>
            <a:r>
              <a:rPr lang="en-US" dirty="0"/>
              <a:t> </a:t>
            </a:r>
            <a:r>
              <a:rPr lang="en-US" dirty="0" smtClean="0"/>
              <a:t>   TSG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11768" y="6322647"/>
            <a:ext cx="6205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Blue=Weak drivers; Red=Deleterious Passengers; y = -ln(</a:t>
            </a:r>
            <a:r>
              <a:rPr lang="en-US" dirty="0" err="1" smtClean="0"/>
              <a:t>pval</a:t>
            </a:r>
            <a:r>
              <a:rPr lang="en-US" dirty="0" smtClean="0"/>
              <a:t>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3622"/>
            <a:ext cx="20027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Functional</a:t>
            </a:r>
          </a:p>
          <a:p>
            <a:r>
              <a:rPr lang="en-US" sz="2800" dirty="0" smtClean="0"/>
              <a:t>Enrichment</a:t>
            </a:r>
          </a:p>
          <a:p>
            <a:r>
              <a:rPr lang="en-US" sz="2800" dirty="0" smtClean="0"/>
              <a:t>Analysis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79349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88B2-86D8-0A4A-ACAA-5555C7F13343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676"/>
            <a:ext cx="426720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097" y="1307676"/>
            <a:ext cx="42672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1307676"/>
            <a:ext cx="426720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3571" y="1123010"/>
            <a:ext cx="2082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Coding+noncod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17649" y="1123010"/>
            <a:ext cx="2082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Noncod</a:t>
            </a:r>
            <a:r>
              <a:rPr lang="en-US" dirty="0" smtClean="0"/>
              <a:t> w/o prom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0719" y="1123010"/>
            <a:ext cx="2082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 smtClean="0"/>
              <a:t>Noncod</a:t>
            </a:r>
            <a:r>
              <a:rPr lang="en-US" dirty="0" smtClean="0"/>
              <a:t> w/ prom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58293" y="4323410"/>
            <a:ext cx="2082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Fsq</a:t>
            </a:r>
            <a:r>
              <a:rPr lang="en-US" dirty="0" smtClean="0"/>
              <a:t> </a:t>
            </a:r>
            <a:r>
              <a:rPr lang="en-US" dirty="0" err="1" smtClean="0"/>
              <a:t>thres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684673" y="2499525"/>
            <a:ext cx="1738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Add. variance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86229" y="5095243"/>
            <a:ext cx="8711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Order: {</a:t>
            </a:r>
            <a:r>
              <a:rPr lang="en-US" sz="2200" dirty="0" err="1" smtClean="0"/>
              <a:t>r,g,b,m,c,y,k,r</a:t>
            </a:r>
            <a:r>
              <a:rPr lang="en-US" sz="2200" dirty="0" smtClean="0"/>
              <a:t>--,g--} = {</a:t>
            </a:r>
            <a:r>
              <a:rPr lang="en-US" sz="2200" dirty="0" err="1" smtClean="0"/>
              <a:t>Br,CNS,Kd,Lv,Ov,Pa,Pr,Sk,PC</a:t>
            </a:r>
            <a:r>
              <a:rPr lang="en-US" sz="2200" dirty="0" smtClean="0"/>
              <a:t>}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1333734" y="231235"/>
            <a:ext cx="9850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Additive variance explained at different </a:t>
            </a:r>
            <a:r>
              <a:rPr lang="en-US" sz="2800" dirty="0" err="1" smtClean="0"/>
              <a:t>Funseq</a:t>
            </a:r>
            <a:r>
              <a:rPr lang="en-US" sz="2800" dirty="0" smtClean="0"/>
              <a:t> score thresholds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6227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675404" y="1782345"/>
            <a:ext cx="1951017" cy="374381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00520" y="913719"/>
            <a:ext cx="9033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Pval</a:t>
            </a:r>
            <a:r>
              <a:rPr lang="en-US" dirty="0" smtClean="0"/>
              <a:t>: 0                                                        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50066" y="476826"/>
            <a:ext cx="108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</a:t>
            </a:r>
            <a:endParaRPr lang="en-US" sz="24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3602136" y="3997906"/>
            <a:ext cx="4560137" cy="2746377"/>
            <a:chOff x="650066" y="4091870"/>
            <a:chExt cx="4560137" cy="2746377"/>
          </a:xfrm>
        </p:grpSpPr>
        <p:sp>
          <p:nvSpPr>
            <p:cNvPr id="30" name="TextBox 29"/>
            <p:cNvSpPr txBox="1"/>
            <p:nvPr/>
          </p:nvSpPr>
          <p:spPr>
            <a:xfrm>
              <a:off x="650066" y="4158942"/>
              <a:ext cx="10820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1510626" y="4277707"/>
              <a:ext cx="0" cy="15752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1510627" y="5852911"/>
              <a:ext cx="284364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1530568" y="5050820"/>
              <a:ext cx="284364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1510627" y="5336570"/>
              <a:ext cx="284364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1530567" y="4707920"/>
              <a:ext cx="284364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1560892" y="5994267"/>
              <a:ext cx="213220" cy="230833"/>
            </a:xfrm>
            <a:prstGeom prst="ellipse">
              <a:avLst/>
            </a:prstGeom>
            <a:solidFill>
              <a:srgbClr val="00A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riangle 53"/>
            <p:cNvSpPr/>
            <p:nvPr/>
          </p:nvSpPr>
          <p:spPr>
            <a:xfrm flipH="1">
              <a:off x="1914345" y="5967725"/>
              <a:ext cx="199440" cy="258157"/>
            </a:xfrm>
            <a:prstGeom prst="triangle">
              <a:avLst/>
            </a:prstGeom>
            <a:solidFill>
              <a:srgbClr val="00AF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2223972" y="5993648"/>
              <a:ext cx="213220" cy="230833"/>
            </a:xfrm>
            <a:prstGeom prst="ellipse">
              <a:avLst/>
            </a:prstGeom>
            <a:solidFill>
              <a:srgbClr val="8F9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riangle 55"/>
            <p:cNvSpPr/>
            <p:nvPr/>
          </p:nvSpPr>
          <p:spPr>
            <a:xfrm flipH="1">
              <a:off x="3419529" y="5975936"/>
              <a:ext cx="199440" cy="258157"/>
            </a:xfrm>
            <a:prstGeom prst="triangle">
              <a:avLst/>
            </a:prstGeom>
            <a:solidFill>
              <a:srgbClr val="DE65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4202005" y="6023113"/>
              <a:ext cx="213220" cy="230833"/>
            </a:xfrm>
            <a:prstGeom prst="ellipse">
              <a:avLst/>
            </a:prstGeom>
            <a:solidFill>
              <a:srgbClr val="FF2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714203" y="5980604"/>
              <a:ext cx="478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dirty="0" smtClean="0"/>
                <a:t>…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770381" y="5953863"/>
              <a:ext cx="478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dirty="0" smtClean="0"/>
                <a:t>…</a:t>
              </a:r>
              <a:r>
                <a:rPr lang="en-US" dirty="0" smtClean="0"/>
                <a:t> 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4162893" y="4845777"/>
                  <a:ext cx="1047310" cy="4059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000" b="0" i="1" dirty="0" smtClean="0">
                                <a:latin typeface="Cambria Math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US" sz="2000" b="0" i="1" dirty="0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2893" y="4845777"/>
                  <a:ext cx="1047310" cy="405945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14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Straight Connector 61"/>
            <p:cNvCxnSpPr/>
            <p:nvPr/>
          </p:nvCxnSpPr>
          <p:spPr>
            <a:xfrm flipV="1">
              <a:off x="1510626" y="5544814"/>
              <a:ext cx="140288" cy="3002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1650914" y="5230245"/>
              <a:ext cx="282481" cy="3203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1914345" y="5030653"/>
              <a:ext cx="366777" cy="1995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2259406" y="4635069"/>
              <a:ext cx="1154708" cy="4157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3414114" y="4631507"/>
              <a:ext cx="960098" cy="4027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 rot="16200000">
              <a:off x="260122" y="4855827"/>
              <a:ext cx="1901778" cy="373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Additive variance</a:t>
              </a:r>
              <a:endParaRPr lang="en-US" dirty="0"/>
            </a:p>
          </p:txBody>
        </p:sp>
        <p:sp>
          <p:nvSpPr>
            <p:cNvPr id="79" name="Left Brace 78"/>
            <p:cNvSpPr/>
            <p:nvPr/>
          </p:nvSpPr>
          <p:spPr>
            <a:xfrm rot="16200000">
              <a:off x="1840485" y="5884850"/>
              <a:ext cx="260074" cy="933345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213745" y="6472241"/>
              <a:ext cx="2135974" cy="366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</a:t>
              </a:r>
              <a:r>
                <a:rPr lang="en-US" dirty="0" smtClean="0"/>
                <a:t>mallest subset (</a:t>
              </a:r>
              <a:r>
                <a:rPr lang="en-US" i="1" dirty="0" smtClean="0"/>
                <a:t>n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95" name="Straight Connector 94"/>
            <p:cNvCxnSpPr/>
            <p:nvPr/>
          </p:nvCxnSpPr>
          <p:spPr>
            <a:xfrm>
              <a:off x="2259406" y="5050818"/>
              <a:ext cx="21716" cy="8020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2281122" y="640348"/>
            <a:ext cx="4205063" cy="3525203"/>
            <a:chOff x="5498047" y="928647"/>
            <a:chExt cx="4205063" cy="3525203"/>
          </a:xfrm>
        </p:grpSpPr>
        <p:grpSp>
          <p:nvGrpSpPr>
            <p:cNvPr id="8" name="Group 7"/>
            <p:cNvGrpSpPr/>
            <p:nvPr/>
          </p:nvGrpSpPr>
          <p:grpSpPr>
            <a:xfrm>
              <a:off x="6877524" y="928647"/>
              <a:ext cx="2781837" cy="528034"/>
              <a:chOff x="1519707" y="1622738"/>
              <a:chExt cx="2781837" cy="528034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1519707" y="1725770"/>
                <a:ext cx="2691685" cy="32197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3271234" y="1622738"/>
                <a:ext cx="1030310" cy="5280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3271234" y="1725770"/>
                <a:ext cx="940158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3271234" y="2039962"/>
                <a:ext cx="940158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6877524" y="1456681"/>
              <a:ext cx="2781837" cy="528034"/>
              <a:chOff x="1519707" y="1622738"/>
              <a:chExt cx="2781837" cy="528034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519707" y="1725770"/>
                <a:ext cx="2691685" cy="32197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271234" y="1622738"/>
                <a:ext cx="1030310" cy="5280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3271234" y="1725770"/>
                <a:ext cx="940158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3271234" y="2052841"/>
                <a:ext cx="940158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>
              <a:off x="6877524" y="2648990"/>
              <a:ext cx="2781837" cy="528034"/>
              <a:chOff x="1519707" y="1622738"/>
              <a:chExt cx="2781837" cy="528034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519707" y="1725770"/>
                <a:ext cx="2691685" cy="32197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271234" y="1622738"/>
                <a:ext cx="1030310" cy="5280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3271234" y="1725770"/>
                <a:ext cx="940158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3271234" y="2046133"/>
                <a:ext cx="940158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6897465" y="3199092"/>
              <a:ext cx="2781837" cy="528034"/>
              <a:chOff x="1519707" y="1622738"/>
              <a:chExt cx="2781837" cy="528034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1519707" y="1725770"/>
                <a:ext cx="2691685" cy="32197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271234" y="1622738"/>
                <a:ext cx="1030310" cy="5280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3271234" y="1725770"/>
                <a:ext cx="940158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3271234" y="2046133"/>
                <a:ext cx="940158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Left Brace 25"/>
            <p:cNvSpPr/>
            <p:nvPr/>
          </p:nvSpPr>
          <p:spPr>
            <a:xfrm>
              <a:off x="6404301" y="936296"/>
              <a:ext cx="321264" cy="139424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Left Brace 26"/>
            <p:cNvSpPr/>
            <p:nvPr/>
          </p:nvSpPr>
          <p:spPr>
            <a:xfrm>
              <a:off x="6404300" y="2739616"/>
              <a:ext cx="321263" cy="142369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18474" y="1177054"/>
              <a:ext cx="10473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Cancer samples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98047" y="3073071"/>
              <a:ext cx="10473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Null samples</a:t>
              </a:r>
              <a:endParaRPr lang="en-US" dirty="0"/>
            </a:p>
          </p:txBody>
        </p:sp>
        <p:sp>
          <p:nvSpPr>
            <p:cNvPr id="31" name="Triangle 30"/>
            <p:cNvSpPr/>
            <p:nvPr/>
          </p:nvSpPr>
          <p:spPr>
            <a:xfrm flipH="1">
              <a:off x="8001896" y="2790501"/>
              <a:ext cx="199440" cy="258157"/>
            </a:xfrm>
            <a:prstGeom prst="triangle">
              <a:avLst/>
            </a:prstGeom>
            <a:solidFill>
              <a:srgbClr val="00AF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947011" y="1083602"/>
              <a:ext cx="213220" cy="230833"/>
            </a:xfrm>
            <a:prstGeom prst="ellipse">
              <a:avLst/>
            </a:prstGeom>
            <a:solidFill>
              <a:srgbClr val="00A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6947011" y="1596518"/>
              <a:ext cx="213220" cy="230833"/>
            </a:xfrm>
            <a:prstGeom prst="ellipse">
              <a:avLst/>
            </a:prstGeom>
            <a:solidFill>
              <a:srgbClr val="00A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riangle 33"/>
            <p:cNvSpPr/>
            <p:nvPr/>
          </p:nvSpPr>
          <p:spPr>
            <a:xfrm flipH="1">
              <a:off x="7991786" y="3329472"/>
              <a:ext cx="199440" cy="258157"/>
            </a:xfrm>
            <a:prstGeom prst="triangle">
              <a:avLst/>
            </a:prstGeom>
            <a:solidFill>
              <a:srgbClr val="00AF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8317311" y="1088658"/>
              <a:ext cx="213220" cy="230833"/>
            </a:xfrm>
            <a:prstGeom prst="ellipse">
              <a:avLst/>
            </a:prstGeom>
            <a:solidFill>
              <a:srgbClr val="8F9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riangle 37"/>
            <p:cNvSpPr/>
            <p:nvPr/>
          </p:nvSpPr>
          <p:spPr>
            <a:xfrm flipH="1">
              <a:off x="7432376" y="3329472"/>
              <a:ext cx="199440" cy="258157"/>
            </a:xfrm>
            <a:prstGeom prst="triangle">
              <a:avLst/>
            </a:prstGeom>
            <a:solidFill>
              <a:srgbClr val="DE65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9126047" y="1605020"/>
              <a:ext cx="213220" cy="230833"/>
            </a:xfrm>
            <a:prstGeom prst="ellipse">
              <a:avLst/>
            </a:prstGeom>
            <a:solidFill>
              <a:srgbClr val="FF2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9118180" y="2811725"/>
              <a:ext cx="213220" cy="230833"/>
            </a:xfrm>
            <a:prstGeom prst="ellipse">
              <a:avLst/>
            </a:prstGeom>
            <a:solidFill>
              <a:srgbClr val="FF2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194384" y="2277637"/>
              <a:ext cx="478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dirty="0" smtClean="0"/>
                <a:t>…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194384" y="4084518"/>
              <a:ext cx="478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dirty="0" smtClean="0"/>
                <a:t>…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6877524" y="1951368"/>
              <a:ext cx="2781837" cy="528034"/>
              <a:chOff x="1519707" y="1622738"/>
              <a:chExt cx="2781837" cy="528034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1519707" y="1725770"/>
                <a:ext cx="2691685" cy="32197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3271234" y="1622738"/>
                <a:ext cx="1030310" cy="5280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3271234" y="1725770"/>
                <a:ext cx="940158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3271234" y="2038553"/>
                <a:ext cx="940158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Oval 83"/>
            <p:cNvSpPr/>
            <p:nvPr/>
          </p:nvSpPr>
          <p:spPr>
            <a:xfrm>
              <a:off x="6947011" y="2091205"/>
              <a:ext cx="213220" cy="230833"/>
            </a:xfrm>
            <a:prstGeom prst="ellipse">
              <a:avLst/>
            </a:prstGeom>
            <a:solidFill>
              <a:srgbClr val="00A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6921273" y="3737258"/>
              <a:ext cx="2781837" cy="528034"/>
              <a:chOff x="1519707" y="1622738"/>
              <a:chExt cx="2781837" cy="528034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1519707" y="1725770"/>
                <a:ext cx="2691685" cy="32197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3271234" y="1622738"/>
                <a:ext cx="1030310" cy="5280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9" name="Straight Connector 88"/>
              <p:cNvCxnSpPr/>
              <p:nvPr/>
            </p:nvCxnSpPr>
            <p:spPr>
              <a:xfrm>
                <a:off x="3271234" y="1725770"/>
                <a:ext cx="940158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3271234" y="2046133"/>
                <a:ext cx="940158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Triangle 90"/>
            <p:cNvSpPr/>
            <p:nvPr/>
          </p:nvSpPr>
          <p:spPr>
            <a:xfrm flipH="1">
              <a:off x="7987018" y="3867638"/>
              <a:ext cx="199440" cy="258157"/>
            </a:xfrm>
            <a:prstGeom prst="triangle">
              <a:avLst/>
            </a:prstGeom>
            <a:solidFill>
              <a:srgbClr val="00AF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8315419" y="2106358"/>
              <a:ext cx="213220" cy="230833"/>
            </a:xfrm>
            <a:prstGeom prst="ellipse">
              <a:avLst/>
            </a:prstGeom>
            <a:solidFill>
              <a:srgbClr val="8F9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Triangle 92"/>
            <p:cNvSpPr/>
            <p:nvPr/>
          </p:nvSpPr>
          <p:spPr>
            <a:xfrm flipH="1">
              <a:off x="7432376" y="3852465"/>
              <a:ext cx="199440" cy="258157"/>
            </a:xfrm>
            <a:prstGeom prst="triangle">
              <a:avLst/>
            </a:prstGeom>
            <a:solidFill>
              <a:srgbClr val="DE65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6961923" y="476551"/>
            <a:ext cx="108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462250" y="1755384"/>
            <a:ext cx="2554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  Z  u</a:t>
            </a:r>
            <a:r>
              <a:rPr lang="en-US" sz="3200" dirty="0" smtClean="0"/>
              <a:t> + </a:t>
            </a:r>
            <a:r>
              <a:rPr lang="en-US" sz="3200" b="1" dirty="0" smtClean="0"/>
              <a:t>e</a:t>
            </a:r>
            <a:r>
              <a:rPr lang="en-US" sz="3200" dirty="0" smtClean="0"/>
              <a:t> = </a:t>
            </a:r>
            <a:r>
              <a:rPr lang="en-US" sz="3200" b="1" dirty="0" smtClean="0"/>
              <a:t>y</a:t>
            </a:r>
            <a:endParaRPr lang="en-US" sz="3200" b="1" dirty="0"/>
          </a:p>
        </p:txBody>
      </p:sp>
      <p:sp>
        <p:nvSpPr>
          <p:cNvPr id="99" name="Left Brace 98"/>
          <p:cNvSpPr/>
          <p:nvPr/>
        </p:nvSpPr>
        <p:spPr>
          <a:xfrm flipH="1">
            <a:off x="6531354" y="731550"/>
            <a:ext cx="353807" cy="31408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275713" y="2520875"/>
            <a:ext cx="842962" cy="8828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235349" y="2523094"/>
            <a:ext cx="167645" cy="8828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9778602" y="2527721"/>
            <a:ext cx="167645" cy="8828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10371612" y="2508469"/>
            <a:ext cx="167645" cy="8828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9398623" y="2652656"/>
            <a:ext cx="34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</a:t>
            </a:r>
            <a:endParaRPr lang="en-US" sz="3200" b="1" dirty="0"/>
          </a:p>
        </p:txBody>
      </p:sp>
      <p:sp>
        <p:nvSpPr>
          <p:cNvPr id="112" name="TextBox 111"/>
          <p:cNvSpPr txBox="1"/>
          <p:nvPr/>
        </p:nvSpPr>
        <p:spPr>
          <a:xfrm>
            <a:off x="10016458" y="2669922"/>
            <a:ext cx="34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=</a:t>
            </a:r>
            <a:endParaRPr lang="en-US" sz="3200" b="1" dirty="0"/>
          </a:p>
        </p:txBody>
      </p:sp>
      <p:cxnSp>
        <p:nvCxnSpPr>
          <p:cNvPr id="49" name="Straight Arrow Connector 48"/>
          <p:cNvCxnSpPr>
            <a:stCxn id="99" idx="1"/>
          </p:cNvCxnSpPr>
          <p:nvPr/>
        </p:nvCxnSpPr>
        <p:spPr>
          <a:xfrm>
            <a:off x="6885161" y="2301952"/>
            <a:ext cx="1812033" cy="660357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/>
          <a:srcRect l="14952" t="9858" r="16202" b="17692"/>
          <a:stretch/>
        </p:blipFill>
        <p:spPr>
          <a:xfrm>
            <a:off x="7876956" y="559304"/>
            <a:ext cx="1834425" cy="1060780"/>
          </a:xfrm>
          <a:prstGeom prst="rect">
            <a:avLst/>
          </a:prstGeom>
        </p:spPr>
      </p:pic>
      <p:cxnSp>
        <p:nvCxnSpPr>
          <p:cNvPr id="113" name="Straight Arrow Connector 112"/>
          <p:cNvCxnSpPr/>
          <p:nvPr/>
        </p:nvCxnSpPr>
        <p:spPr>
          <a:xfrm>
            <a:off x="9051001" y="1535086"/>
            <a:ext cx="268170" cy="124900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9785355" y="963941"/>
                <a:ext cx="2568500" cy="405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 i="0" smtClean="0">
                          <a:latin typeface="Cambria Math" charset="0"/>
                        </a:rPr>
                        <m:t>u</m:t>
                      </m:r>
                      <m:r>
                        <a:rPr lang="en-US" sz="2000" b="0" i="1" smtClean="0">
                          <a:latin typeface="Cambria Math" charset="0"/>
                        </a:rPr>
                        <m:t>∼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𝑁</m:t>
                      </m:r>
                      <m:r>
                        <a:rPr lang="en-US" sz="2000" b="0" i="1" smtClean="0">
                          <a:latin typeface="Cambria Math" charset="0"/>
                        </a:rPr>
                        <m:t>(</m:t>
                      </m:r>
                      <m:r>
                        <a:rPr lang="en-US" sz="2000" b="1" i="1" smtClean="0">
                          <a:latin typeface="Cambria Math" charset="0"/>
                        </a:rPr>
                        <m:t>𝟎</m:t>
                      </m:r>
                      <m:r>
                        <a:rPr lang="en-US" sz="2000" b="0" i="1" smtClean="0">
                          <a:latin typeface="Cambria Math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2000" b="1" i="0" smtClean="0">
                          <a:latin typeface="Cambria Math" charset="0"/>
                        </a:rPr>
                        <m:t>I</m:t>
                      </m:r>
                      <m:sSubSup>
                        <m:sSubSupPr>
                          <m:ctrlPr>
                            <a:rPr lang="en-US" sz="2000" i="1" dirty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i="1" dirty="0">
                              <a:latin typeface="Cambria Math" charset="0"/>
                            </a:rPr>
                            <m:t>𝐴</m:t>
                          </m:r>
                        </m:sub>
                        <m:sup>
                          <m:r>
                            <a:rPr lang="en-US" sz="2000" i="1" dirty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sz="2000" b="0" i="1" dirty="0" smtClean="0">
                          <a:latin typeface="Cambria Math" charset="0"/>
                        </a:rPr>
                        <m:t>/</m:t>
                      </m:r>
                      <m:sSub>
                        <m:sSubPr>
                          <m:ctrlPr>
                            <a:rPr lang="en-US" sz="20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charset="0"/>
                            </a:rPr>
                            <m:t>𝑠𝑛𝑣</m:t>
                          </m:r>
                        </m:sub>
                      </m:sSub>
                      <m:r>
                        <a:rPr lang="en-US" sz="2000" b="0" i="1" dirty="0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5355" y="963941"/>
                <a:ext cx="2568500" cy="405945"/>
              </a:xfrm>
              <a:prstGeom prst="rect">
                <a:avLst/>
              </a:prstGeom>
              <a:blipFill rotWithShape="0">
                <a:blip r:embed="rId4"/>
                <a:stretch>
                  <a:fillRect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/>
          <p:cNvSpPr txBox="1"/>
          <p:nvPr/>
        </p:nvSpPr>
        <p:spPr>
          <a:xfrm>
            <a:off x="7470342" y="1008315"/>
            <a:ext cx="303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0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/>
              <p:cNvSpPr txBox="1"/>
              <p:nvPr/>
            </p:nvSpPr>
            <p:spPr>
              <a:xfrm>
                <a:off x="8623627" y="3703837"/>
                <a:ext cx="2568500" cy="409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 i="0" smtClean="0">
                          <a:latin typeface="Cambria Math" charset="0"/>
                        </a:rPr>
                        <m:t>e</m:t>
                      </m:r>
                      <m:r>
                        <a:rPr lang="en-US" sz="2000" b="0" i="1" smtClean="0">
                          <a:latin typeface="Cambria Math" charset="0"/>
                        </a:rPr>
                        <m:t>∼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𝑁</m:t>
                      </m:r>
                      <m:r>
                        <a:rPr lang="en-US" sz="2000" b="0" i="1" smtClean="0">
                          <a:latin typeface="Cambria Math" charset="0"/>
                        </a:rPr>
                        <m:t>(</m:t>
                      </m:r>
                      <m:r>
                        <a:rPr lang="en-US" sz="2000" b="1" i="1" smtClean="0">
                          <a:latin typeface="Cambria Math" charset="0"/>
                        </a:rPr>
                        <m:t>𝟎</m:t>
                      </m:r>
                      <m:r>
                        <a:rPr lang="en-US" sz="2000" b="0" i="1" smtClean="0">
                          <a:latin typeface="Cambria Math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2000" b="1" i="0" smtClean="0">
                          <a:latin typeface="Cambria Math" charset="0"/>
                        </a:rPr>
                        <m:t>I</m:t>
                      </m:r>
                      <m:sSubSup>
                        <m:sSubSupPr>
                          <m:ctrlPr>
                            <a:rPr lang="en-US" sz="2000" i="1" dirty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000" b="0" i="0" dirty="0" smtClean="0">
                              <a:latin typeface="Cambria Math" charset="0"/>
                            </a:rPr>
                            <m:t>e</m:t>
                          </m:r>
                        </m:sub>
                        <m:sup>
                          <m:r>
                            <a:rPr lang="en-US" sz="2000" i="1" dirty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sz="2000" b="0" i="1" dirty="0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4" name="TextBox 1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3627" y="3703837"/>
                <a:ext cx="2568500" cy="409728"/>
              </a:xfrm>
              <a:prstGeom prst="rect">
                <a:avLst/>
              </a:prstGeom>
              <a:blipFill rotWithShape="0">
                <a:blip r:embed="rId5"/>
                <a:stretch>
                  <a:fillRect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" name="Straight Arrow Connector 114"/>
          <p:cNvCxnSpPr/>
          <p:nvPr/>
        </p:nvCxnSpPr>
        <p:spPr>
          <a:xfrm flipV="1">
            <a:off x="9858963" y="3254697"/>
            <a:ext cx="3461" cy="458753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11288671" y="1777459"/>
            <a:ext cx="9033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</a:t>
            </a:r>
          </a:p>
          <a:p>
            <a:r>
              <a:rPr lang="en-US" sz="1600" dirty="0" smtClean="0"/>
              <a:t>1</a:t>
            </a:r>
          </a:p>
          <a:p>
            <a:r>
              <a:rPr lang="en-US" sz="1600" dirty="0" smtClean="0"/>
              <a:t>1</a:t>
            </a:r>
          </a:p>
          <a:p>
            <a:r>
              <a:rPr lang="mr-IN" sz="1600" dirty="0" smtClean="0"/>
              <a:t>…</a:t>
            </a:r>
            <a:endParaRPr lang="en-US" sz="1600" dirty="0" smtClean="0"/>
          </a:p>
          <a:p>
            <a:r>
              <a:rPr lang="en-US" sz="1600" dirty="0" smtClean="0"/>
              <a:t>0</a:t>
            </a:r>
          </a:p>
          <a:p>
            <a:r>
              <a:rPr lang="en-US" sz="1600" dirty="0" smtClean="0"/>
              <a:t>0</a:t>
            </a:r>
          </a:p>
          <a:p>
            <a:r>
              <a:rPr lang="en-US" sz="1600" dirty="0" smtClean="0"/>
              <a:t>0</a:t>
            </a:r>
          </a:p>
          <a:p>
            <a:r>
              <a:rPr lang="mr-IN" sz="1600" dirty="0" smtClean="0"/>
              <a:t>…</a:t>
            </a:r>
            <a:endParaRPr lang="en-US" sz="1600" dirty="0"/>
          </a:p>
        </p:txBody>
      </p:sp>
      <p:sp>
        <p:nvSpPr>
          <p:cNvPr id="118" name="Left Brace 117"/>
          <p:cNvSpPr/>
          <p:nvPr/>
        </p:nvSpPr>
        <p:spPr>
          <a:xfrm>
            <a:off x="10980479" y="1855171"/>
            <a:ext cx="292544" cy="194104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9" name="Straight Arrow Connector 118"/>
          <p:cNvCxnSpPr/>
          <p:nvPr/>
        </p:nvCxnSpPr>
        <p:spPr>
          <a:xfrm flipH="1" flipV="1">
            <a:off x="10416505" y="2823977"/>
            <a:ext cx="578262" cy="171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 rot="16200000">
            <a:off x="6621193" y="968932"/>
            <a:ext cx="1509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SNV effect sizes</a:t>
            </a:r>
            <a:endParaRPr lang="en-US" sz="1600" dirty="0"/>
          </a:p>
        </p:txBody>
      </p:sp>
      <p:sp>
        <p:nvSpPr>
          <p:cNvPr id="100" name="TextBox 99"/>
          <p:cNvSpPr txBox="1"/>
          <p:nvPr/>
        </p:nvSpPr>
        <p:spPr>
          <a:xfrm>
            <a:off x="9668405" y="983715"/>
            <a:ext cx="47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dirty="0" smtClean="0"/>
              <a:t>…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9346151" y="4100205"/>
            <a:ext cx="1123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(residuals)</a:t>
            </a:r>
            <a:endParaRPr lang="en-US" sz="1600" dirty="0"/>
          </a:p>
        </p:txBody>
      </p:sp>
      <p:sp>
        <p:nvSpPr>
          <p:cNvPr id="105" name="TextBox 104"/>
          <p:cNvSpPr txBox="1"/>
          <p:nvPr/>
        </p:nvSpPr>
        <p:spPr>
          <a:xfrm>
            <a:off x="10785339" y="4096310"/>
            <a:ext cx="1305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(phenotypes)</a:t>
            </a:r>
            <a:endParaRPr lang="en-US" sz="1600" dirty="0"/>
          </a:p>
        </p:txBody>
      </p:sp>
      <p:cxnSp>
        <p:nvCxnSpPr>
          <p:cNvPr id="106" name="Straight Arrow Connector 105"/>
          <p:cNvCxnSpPr/>
          <p:nvPr/>
        </p:nvCxnSpPr>
        <p:spPr>
          <a:xfrm flipV="1">
            <a:off x="7790763" y="898418"/>
            <a:ext cx="1730" cy="58742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/>
              <p:cNvSpPr txBox="1"/>
              <p:nvPr/>
            </p:nvSpPr>
            <p:spPr>
              <a:xfrm>
                <a:off x="7297449" y="551306"/>
                <a:ext cx="1047310" cy="405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000" b="0" i="1" dirty="0" smtClean="0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charset="0"/>
                            </a:rPr>
                            <m:t>𝐴</m:t>
                          </m:r>
                        </m:sub>
                        <m:sup>
                          <m:r>
                            <a:rPr lang="en-US" sz="2000" b="0" i="1" dirty="0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7" name="TextBox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7449" y="551306"/>
                <a:ext cx="1047310" cy="405945"/>
              </a:xfrm>
              <a:prstGeom prst="rect">
                <a:avLst/>
              </a:prstGeom>
              <a:blipFill rotWithShape="0">
                <a:blip r:embed="rId6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88B2-86D8-0A4A-ACAA-5555C7F13343}" type="slidenum">
              <a:rPr lang="en-US" smtClean="0"/>
              <a:t>15</a:t>
            </a:fld>
            <a:endParaRPr lang="en-US"/>
          </a:p>
        </p:txBody>
      </p:sp>
      <p:sp>
        <p:nvSpPr>
          <p:cNvPr id="109" name="TextBox 108"/>
          <p:cNvSpPr txBox="1"/>
          <p:nvPr/>
        </p:nvSpPr>
        <p:spPr>
          <a:xfrm>
            <a:off x="4257663" y="-21037"/>
            <a:ext cx="321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Methods schematic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4852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-41275"/>
            <a:ext cx="10515600" cy="1325563"/>
          </a:xfrm>
        </p:spPr>
        <p:txBody>
          <a:bodyPr/>
          <a:lstStyle/>
          <a:p>
            <a:r>
              <a:rPr lang="en-US" dirty="0" smtClean="0"/>
              <a:t>Linear model with random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850" y="1216025"/>
            <a:ext cx="10515600" cy="4351338"/>
          </a:xfrm>
        </p:spPr>
        <p:txBody>
          <a:bodyPr/>
          <a:lstStyle/>
          <a:p>
            <a:r>
              <a:rPr lang="en-US" dirty="0" smtClean="0"/>
              <a:t>Model for the effect of an individual SNP on a phenotype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Extension to model the combined effects of multiple SNPs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30950"/>
            <a:ext cx="2743200" cy="365125"/>
          </a:xfrm>
        </p:spPr>
        <p:txBody>
          <a:bodyPr/>
          <a:lstStyle/>
          <a:p>
            <a:fld id="{9DAE903E-2592-D347-A8EA-508927D532DE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0" y="1760367"/>
            <a:ext cx="3162300" cy="725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350" y="4330128"/>
            <a:ext cx="5194300" cy="10115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0400" y="2672014"/>
            <a:ext cx="966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</a:t>
            </a:r>
            <a:r>
              <a:rPr lang="en-US" sz="2000" dirty="0" smtClean="0"/>
              <a:t>here: y=phenotype; </a:t>
            </a:r>
            <a:r>
              <a:rPr lang="en-US" sz="2000" dirty="0" err="1" smtClean="0"/>
              <a:t>x_ij</a:t>
            </a:r>
            <a:r>
              <a:rPr lang="en-US" sz="2000" dirty="0" smtClean="0"/>
              <a:t> is the ’genetic dosage’ of the </a:t>
            </a:r>
            <a:r>
              <a:rPr lang="en-US" sz="2000" dirty="0" err="1"/>
              <a:t>i</a:t>
            </a:r>
            <a:r>
              <a:rPr lang="en-US" sz="2000" dirty="0" err="1" smtClean="0"/>
              <a:t>’th</a:t>
            </a:r>
            <a:r>
              <a:rPr lang="en-US" sz="2000" dirty="0" smtClean="0"/>
              <a:t> SNP in individual </a:t>
            </a:r>
            <a:r>
              <a:rPr lang="en-US" sz="2000" dirty="0"/>
              <a:t>j</a:t>
            </a:r>
            <a:r>
              <a:rPr lang="en-US" sz="2000" dirty="0" smtClean="0"/>
              <a:t>, taking </a:t>
            </a:r>
          </a:p>
          <a:p>
            <a:r>
              <a:rPr lang="en-US" sz="2000" dirty="0" smtClean="0"/>
              <a:t>values {0,1}; </a:t>
            </a:r>
            <a:r>
              <a:rPr lang="en-US" sz="2000" dirty="0" err="1" smtClean="0"/>
              <a:t>a_i</a:t>
            </a:r>
            <a:r>
              <a:rPr lang="en-US" sz="2000" dirty="0" smtClean="0"/>
              <a:t> is the fixed effect size of SNP </a:t>
            </a:r>
            <a:r>
              <a:rPr lang="en-US" sz="2000" dirty="0" err="1" smtClean="0"/>
              <a:t>i</a:t>
            </a:r>
            <a:r>
              <a:rPr lang="en-US" sz="2000" dirty="0" smtClean="0"/>
              <a:t>, and </a:t>
            </a:r>
            <a:r>
              <a:rPr lang="en-US" sz="2000" dirty="0" err="1" smtClean="0"/>
              <a:t>e_j</a:t>
            </a:r>
            <a:r>
              <a:rPr lang="en-US" sz="2000" dirty="0" smtClean="0"/>
              <a:t> is the environmental effect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9200" y="2818967"/>
            <a:ext cx="1568450" cy="4105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0400" y="5374014"/>
            <a:ext cx="9201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</a:t>
            </a:r>
            <a:r>
              <a:rPr lang="en-US" sz="2000" dirty="0" smtClean="0"/>
              <a:t>here: </a:t>
            </a:r>
            <a:r>
              <a:rPr lang="en-US" sz="2000" dirty="0" err="1" smtClean="0"/>
              <a:t>z_ij</a:t>
            </a:r>
            <a:r>
              <a:rPr lang="en-US" sz="2000" dirty="0" smtClean="0"/>
              <a:t> is a ‘normalized genetic dosage’, i.e. the z-score of </a:t>
            </a:r>
            <a:r>
              <a:rPr lang="en-US" sz="2000" dirty="0" err="1" smtClean="0"/>
              <a:t>x_ij</a:t>
            </a:r>
            <a:r>
              <a:rPr lang="en-US" sz="2000" dirty="0" smtClean="0"/>
              <a:t>; </a:t>
            </a:r>
            <a:r>
              <a:rPr lang="en-US" sz="2000" dirty="0" err="1" smtClean="0"/>
              <a:t>u_i</a:t>
            </a:r>
            <a:r>
              <a:rPr lang="en-US" sz="2000" dirty="0" smtClean="0"/>
              <a:t> is the effect </a:t>
            </a:r>
          </a:p>
          <a:p>
            <a:r>
              <a:rPr lang="en-US" sz="2000" dirty="0" smtClean="0"/>
              <a:t>size of SNP </a:t>
            </a:r>
            <a:r>
              <a:rPr lang="en-US" sz="2000" dirty="0" err="1"/>
              <a:t>i</a:t>
            </a:r>
            <a:r>
              <a:rPr lang="en-US" sz="2000" dirty="0" smtClean="0"/>
              <a:t> treated as a random variable; </a:t>
            </a:r>
            <a:r>
              <a:rPr lang="en-US" sz="2000" dirty="0" err="1" smtClean="0"/>
              <a:t>g_j</a:t>
            </a:r>
            <a:r>
              <a:rPr lang="en-US" sz="2000" dirty="0" smtClean="0"/>
              <a:t> is the combined effect of all SNPs for individual j  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5850" y="5326294"/>
            <a:ext cx="1835150" cy="4267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7125" y="5876308"/>
            <a:ext cx="2350725" cy="41118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9580925" y="1216025"/>
            <a:ext cx="0" cy="548005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471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165"/>
            <a:ext cx="10515600" cy="1325563"/>
          </a:xfrm>
        </p:spPr>
        <p:txBody>
          <a:bodyPr/>
          <a:lstStyle/>
          <a:p>
            <a:r>
              <a:rPr lang="en-US" dirty="0"/>
              <a:t>Linear model with random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1307465"/>
            <a:ext cx="10515600" cy="5226816"/>
          </a:xfrm>
        </p:spPr>
        <p:txBody>
          <a:bodyPr/>
          <a:lstStyle/>
          <a:p>
            <a:r>
              <a:rPr lang="en-US" dirty="0" smtClean="0"/>
              <a:t>The variance-covariance matrix of y can be expressed using matrix notation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8"/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30950"/>
            <a:ext cx="2743200" cy="365125"/>
          </a:xfrm>
        </p:spPr>
        <p:txBody>
          <a:bodyPr/>
          <a:lstStyle/>
          <a:p>
            <a:fld id="{9DAE903E-2592-D347-A8EA-508927D532DE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162" y="3221776"/>
            <a:ext cx="7142874" cy="971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652" y="2244873"/>
            <a:ext cx="5194300" cy="101152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187690" y="2491805"/>
            <a:ext cx="2842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[from previous slide]</a:t>
            </a:r>
            <a:endParaRPr lang="en-US" sz="2400" dirty="0"/>
          </a:p>
        </p:txBody>
      </p:sp>
      <p:sp>
        <p:nvSpPr>
          <p:cNvPr id="18" name="Right Brace 17"/>
          <p:cNvSpPr/>
          <p:nvPr/>
        </p:nvSpPr>
        <p:spPr>
          <a:xfrm rot="5400000">
            <a:off x="7841803" y="3960629"/>
            <a:ext cx="208297" cy="298765"/>
          </a:xfrm>
          <a:prstGeom prst="righ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252269" y="4161950"/>
            <a:ext cx="1870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</a:t>
            </a:r>
            <a:r>
              <a:rPr lang="en-US" sz="1600" dirty="0" smtClean="0"/>
              <a:t>dditive variance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9653273" y="4660309"/>
            <a:ext cx="557410" cy="179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95700" y="4719367"/>
                <a:ext cx="7305251" cy="491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)/(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700" y="4719367"/>
                <a:ext cx="7305251" cy="491417"/>
              </a:xfrm>
              <a:prstGeom prst="rect">
                <a:avLst/>
              </a:prstGeom>
              <a:blipFill rotWithShape="0">
                <a:blip r:embed="rId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6698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716" y="107929"/>
            <a:ext cx="10515600" cy="1325563"/>
          </a:xfrm>
        </p:spPr>
        <p:txBody>
          <a:bodyPr/>
          <a:lstStyle/>
          <a:p>
            <a:r>
              <a:rPr lang="en-US" dirty="0" smtClean="0"/>
              <a:t>Model with gene-level priors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88B2-86D8-0A4A-ACAA-5555C7F13343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214" y="1241425"/>
            <a:ext cx="5194300" cy="10115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1587" y="2252947"/>
            <a:ext cx="443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 simple gene-level prior: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345902" y="5668058"/>
                <a:ext cx="5987845" cy="498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𝑖</m:t>
                    </m:r>
                    <m:r>
                      <a:rPr lang="en-US" sz="2400" b="0" i="1" smtClean="0">
                        <a:latin typeface="Cambria Math" charset="0"/>
                      </a:rPr>
                      <m:t>,</m:t>
                    </m:r>
                    <m:r>
                      <a:rPr lang="en-US" sz="2400" b="0" i="1" smtClean="0">
                        <a:latin typeface="Cambria Math" charset="0"/>
                      </a:rPr>
                      <m:t>𝑗</m:t>
                    </m:r>
                    <m:r>
                      <a:rPr lang="en-US" sz="2400" b="0" i="1" smtClean="0">
                        <a:latin typeface="Cambria Math" charset="0"/>
                      </a:rPr>
                      <m:t>∈</m:t>
                    </m:r>
                    <m:r>
                      <a:rPr lang="en-US" sz="2400" b="0" i="1" smtClean="0">
                        <a:latin typeface="Cambria Math" charset="0"/>
                      </a:rPr>
                      <m:t>𝛾</m:t>
                    </m:r>
                    <m:r>
                      <a:rPr lang="en-US" sz="2400" b="0" i="1" smtClean="0">
                        <a:latin typeface="Cambria Math" charset="0"/>
                      </a:rPr>
                      <m:t>⇒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 sz="24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𝛾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∼</m:t>
                    </m:r>
                    <m:r>
                      <a:rPr lang="en-US" sz="2400" b="0" i="1" smtClean="0">
                        <a:latin typeface="Cambria Math" charset="0"/>
                      </a:rPr>
                      <m:t>𝑁</m:t>
                    </m:r>
                    <m:r>
                      <a:rPr lang="en-US" sz="2400" b="0" i="1" smtClean="0">
                        <a:latin typeface="Cambria Math" charset="0"/>
                      </a:rPr>
                      <m:t>(0,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𝑢</m:t>
                        </m:r>
                      </m:sub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24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5902" y="5668058"/>
                <a:ext cx="5987845" cy="498598"/>
              </a:xfrm>
              <a:prstGeom prst="rect">
                <a:avLst/>
              </a:prstGeom>
              <a:blipFill rotWithShape="0">
                <a:blip r:embed="rId3"/>
                <a:stretch>
                  <a:fillRect l="-204" t="-7317" b="-21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251906" y="3779291"/>
            <a:ext cx="6580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 gene-level prior with normalized effects: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95205" y="2765652"/>
                <a:ext cx="5722374" cy="1314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</a:rPr>
                            <m:t>−(1/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𝛾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)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𝑀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05" y="2765652"/>
                <a:ext cx="5722374" cy="131484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568311" y="4240956"/>
                <a:ext cx="2802194" cy="110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sz="24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𝑚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8311" y="4240956"/>
                <a:ext cx="2802194" cy="110055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285648" y="2483779"/>
                <a:ext cx="3320845" cy="110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𝜇</m:t>
                      </m:r>
                      <m:r>
                        <a:rPr lang="en-US" sz="2400" b="0" i="1" smtClean="0">
                          <a:latin typeface="Cambria Math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is-IS" sz="24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𝑚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5648" y="2483779"/>
                <a:ext cx="3320845" cy="110055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285648" y="4205505"/>
                <a:ext cx="3581400" cy="110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𝜇</m:t>
                      </m:r>
                      <m:r>
                        <a:rPr lang="en-US" sz="2400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is-IS" sz="24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𝑚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5648" y="4205505"/>
                <a:ext cx="3581400" cy="110055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/>
        </p:nvCxnSpPr>
        <p:spPr>
          <a:xfrm>
            <a:off x="8058896" y="1029322"/>
            <a:ext cx="0" cy="548005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69448" y="4308208"/>
                <a:ext cx="5722374" cy="1292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</a:rPr>
                            <m:t>)−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(1/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𝛾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)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𝑀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48" y="4308208"/>
                <a:ext cx="5722374" cy="129259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1294922" y="5206393"/>
            <a:ext cx="443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</a:t>
            </a:r>
            <a:r>
              <a:rPr lang="en-US" sz="2400" dirty="0" smtClean="0"/>
              <a:t>here for both: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292703" y="4159880"/>
            <a:ext cx="35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176264" y="4655003"/>
            <a:ext cx="35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~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22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with gene-level priors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88B2-86D8-0A4A-ACAA-5555C7F13343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86203" y="2152353"/>
                <a:ext cx="3901816" cy="881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400" b="0" i="1" smtClean="0">
                              <a:latin typeface="Cambria Math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6203" y="2152353"/>
                <a:ext cx="3901816" cy="88197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947123" y="1690688"/>
            <a:ext cx="443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Normalizing constants: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442072" y="3147829"/>
                <a:ext cx="4924397" cy="875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400" b="0" i="1" smtClean="0">
                              <a:latin typeface="Cambria Math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((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∑</m:t>
                                  </m:r>
                                </m:e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sz="2400" i="1">
                                      <a:latin typeface="Cambria Math" charset="0"/>
                                    </a:rPr>
                                    <m:t>𝑘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∈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sz="2400" i="1"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US" sz="2400" b="0" i="1" smtClean="0">
                          <a:latin typeface="Cambria Math" charset="0"/>
                        </a:rPr>
                        <m:t>)−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2072" y="3147829"/>
                <a:ext cx="4924397" cy="87568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686203" y="4047338"/>
                <a:ext cx="3901816" cy="881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400" b="0" i="1" smtClean="0">
                              <a:latin typeface="Cambria Math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6203" y="4047338"/>
                <a:ext cx="3901816" cy="88197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866883" y="5028066"/>
                <a:ext cx="6749063" cy="875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400" b="0" i="1" smtClean="0">
                              <a:latin typeface="Cambria Math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((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∑</m:t>
                                  </m:r>
                                </m:e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sz="2400" i="1">
                                      <a:latin typeface="Cambria Math" charset="0"/>
                                    </a:rPr>
                                    <m:t>𝑘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∈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en-US" sz="2400" i="1" smtClean="0">
                                  <a:latin typeface="Cambria Math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US" sz="2400" i="1">
                          <a:latin typeface="Cambria Math" charset="0"/>
                        </a:rPr>
                        <m:t>/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  <m:r>
                        <a:rPr lang="en-US" sz="2400" b="0" i="1" smtClean="0">
                          <a:latin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6883" y="5028066"/>
                <a:ext cx="6749063" cy="87568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7445477" y="5235077"/>
            <a:ext cx="1061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041980" y="4141712"/>
            <a:ext cx="35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924913" y="5111327"/>
            <a:ext cx="35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902679" y="5111325"/>
            <a:ext cx="35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61697" y="2362506"/>
            <a:ext cx="2039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</a:t>
            </a:r>
            <a:r>
              <a:rPr lang="en-US" sz="2400" smtClean="0"/>
              <a:t>mean burden)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8761696" y="3340303"/>
            <a:ext cx="3430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(variance of burden)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563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718255"/>
              </p:ext>
            </p:extLst>
          </p:nvPr>
        </p:nvGraphicFramePr>
        <p:xfrm>
          <a:off x="447941" y="513469"/>
          <a:ext cx="11612565" cy="624604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74171"/>
                <a:gridCol w="774171"/>
                <a:gridCol w="774171"/>
                <a:gridCol w="774171"/>
                <a:gridCol w="774171"/>
                <a:gridCol w="774171"/>
                <a:gridCol w="774171"/>
                <a:gridCol w="774171"/>
                <a:gridCol w="774171"/>
                <a:gridCol w="774171"/>
                <a:gridCol w="774171"/>
                <a:gridCol w="774171"/>
                <a:gridCol w="774171"/>
                <a:gridCol w="774171"/>
                <a:gridCol w="774171"/>
              </a:tblGrid>
              <a:tr h="217488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 dirty="0">
                          <a:effectLst/>
                        </a:rPr>
                        <a:t>0.6238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0.5888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400" u="none" strike="noStrike">
                          <a:effectLst/>
                        </a:rPr>
                        <a:t>0.5339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0.6176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0.5727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0.5207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0.6058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0.497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0.5498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1.90E-09</a:t>
                      </a:r>
                      <a:endParaRPr lang="mr-IN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1.97E-10</a:t>
                      </a:r>
                      <a:endParaRPr lang="mr-IN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1.04E-09</a:t>
                      </a:r>
                      <a:endParaRPr lang="mr-IN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  <a:tr h="217488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0.108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u="none" strike="noStrike" dirty="0">
                          <a:solidFill>
                            <a:srgbClr val="F74BEB"/>
                          </a:solidFill>
                          <a:effectLst/>
                        </a:rPr>
                        <a:t>0.0935</a:t>
                      </a:r>
                      <a:endParaRPr lang="hr-HR" sz="1400" b="0" i="0" u="none" strike="noStrike" dirty="0">
                        <a:solidFill>
                          <a:srgbClr val="F74BEB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0.1351</a:t>
                      </a:r>
                      <a:endParaRPr lang="hr-HR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0.6117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0.5676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0.5164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0.1804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0.0263</a:t>
                      </a:r>
                      <a:endParaRPr lang="is-I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 dirty="0">
                          <a:solidFill>
                            <a:srgbClr val="F74BEB"/>
                          </a:solidFill>
                          <a:effectLst/>
                        </a:rPr>
                        <a:t>0.0669</a:t>
                      </a:r>
                      <a:endParaRPr lang="is-IS" sz="1400" b="0" i="0" u="none" strike="noStrike" dirty="0">
                        <a:solidFill>
                          <a:srgbClr val="F74BEB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F74BEB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3.27E-07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1.78E-07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1.52E-07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  <a:tr h="217488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0.0013</a:t>
                      </a:r>
                      <a:endParaRPr lang="hr-HR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0.3285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400" u="none" strike="noStrike">
                          <a:effectLst/>
                        </a:rPr>
                        <a:t>0.2123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0.4911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0.5625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0.5417</a:t>
                      </a:r>
                      <a:endParaRPr lang="nb-NO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 dirty="0">
                          <a:effectLst/>
                        </a:rPr>
                        <a:t>0.009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0.2542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u="none" strike="noStrike">
                          <a:effectLst/>
                        </a:rPr>
                        <a:t>0.3724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9.32E-11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0.0421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0.0449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  <a:tr h="217488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1.42E-07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0.5833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0.5294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u="none" strike="noStrike" dirty="0">
                          <a:solidFill>
                            <a:srgbClr val="F74BEB"/>
                          </a:solidFill>
                          <a:effectLst/>
                        </a:rPr>
                        <a:t>0.0973</a:t>
                      </a:r>
                      <a:endParaRPr lang="hr-HR" sz="1400" b="0" i="0" u="none" strike="noStrike" dirty="0">
                        <a:solidFill>
                          <a:srgbClr val="F74BEB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0.4656</a:t>
                      </a:r>
                      <a:endParaRPr lang="nb-NO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0.4597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6.41E-09</a:t>
                      </a:r>
                      <a:endParaRPr lang="mr-IN" sz="14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0.5575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400" u="none" strike="noStrike">
                          <a:effectLst/>
                        </a:rPr>
                        <a:t>0.5122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u="none" strike="noStrike">
                          <a:effectLst/>
                        </a:rPr>
                        <a:t>0.4235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0.4367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  <a:tr h="217488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1.57E-07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0.578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0.525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u="none" strike="noStrike">
                          <a:effectLst/>
                        </a:rPr>
                        <a:t>0.098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 dirty="0">
                          <a:effectLst/>
                          <a:latin typeface="+mn-lt"/>
                        </a:rPr>
                        <a:t>2.97E-08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u="none" strike="noStrike">
                          <a:effectLst/>
                        </a:rPr>
                        <a:t>0.5526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0.5081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0.5478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0.504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  <a:tr h="217488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0.41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0.4716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0.3763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u="none" strike="noStrike">
                          <a:effectLst/>
                        </a:rPr>
                        <a:t>0.3123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  <a:tr h="21748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  <a:tr h="21748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0.1834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0.1063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0.9997</a:t>
                      </a:r>
                      <a:endParaRPr lang="nb-NO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0.9987</a:t>
                      </a:r>
                      <a:endParaRPr lang="fi-FI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  <a:tr h="217488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0.462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 dirty="0">
                          <a:solidFill>
                            <a:srgbClr val="F74BEB"/>
                          </a:solidFill>
                          <a:effectLst/>
                        </a:rPr>
                        <a:t>0.4063</a:t>
                      </a:r>
                      <a:endParaRPr lang="is-IS" sz="1400" b="0" i="0" u="none" strike="noStrike" dirty="0">
                        <a:solidFill>
                          <a:srgbClr val="F74BEB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0.3108</a:t>
                      </a:r>
                      <a:endParaRPr lang="nb-NO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0.3549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0.5168</a:t>
                      </a:r>
                      <a:endParaRPr lang="is-I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400" u="none" strike="noStrike" dirty="0">
                          <a:solidFill>
                            <a:srgbClr val="F74BEB"/>
                          </a:solidFill>
                          <a:effectLst/>
                        </a:rPr>
                        <a:t>0.4387</a:t>
                      </a:r>
                      <a:endParaRPr lang="fi-FI" sz="1400" b="0" i="0" u="none" strike="noStrike" dirty="0">
                        <a:solidFill>
                          <a:srgbClr val="F74BEB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F74BEB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0.8228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0.7893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0.7831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  <a:tr h="217488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0.5363</a:t>
                      </a:r>
                      <a:endParaRPr lang="is-I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0.1103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0.1455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0.0455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0.0096</a:t>
                      </a:r>
                      <a:endParaRPr lang="is-IS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 dirty="0">
                          <a:effectLst/>
                        </a:rPr>
                        <a:t>0.5224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0.1588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400" u="none" strike="noStrike">
                          <a:effectLst/>
                        </a:rPr>
                        <a:t>0.1025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400" u="none" strike="noStrike">
                          <a:effectLst/>
                        </a:rPr>
                        <a:t>0.7776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0.2606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u="none" strike="noStrike">
                          <a:effectLst/>
                        </a:rPr>
                        <a:t>0.2308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  <a:tr h="217488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0.5141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u="none" strike="noStrike" dirty="0">
                          <a:solidFill>
                            <a:srgbClr val="F74BEB"/>
                          </a:solidFill>
                          <a:effectLst/>
                        </a:rPr>
                        <a:t>0.0924</a:t>
                      </a:r>
                      <a:endParaRPr lang="hr-HR" sz="1400" b="0" i="0" u="none" strike="noStrike" dirty="0">
                        <a:solidFill>
                          <a:srgbClr val="F74BEB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0.0036</a:t>
                      </a:r>
                      <a:endParaRPr lang="nb-NO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0.0036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0.6556</a:t>
                      </a:r>
                      <a:endParaRPr lang="nb-NO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0.7597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0.0231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0.0193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  <a:tr h="217488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0.3254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 dirty="0">
                          <a:effectLst/>
                        </a:rPr>
                        <a:t>0.0458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u="none" strike="noStrike">
                          <a:effectLst/>
                        </a:rPr>
                        <a:t>0.3924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0.4819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  <a:tr h="217488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0.0096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0.0036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0.0071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0.0098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  <a:tr h="21748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  <a:tr h="21748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  <a:tr h="217488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0.6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0.2566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u="none" strike="noStrike">
                          <a:effectLst/>
                        </a:rPr>
                        <a:t>0.2349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0.0228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0.001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0.0041</a:t>
                      </a:r>
                      <a:endParaRPr lang="is-I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0.5943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0.5385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0.634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7.18E-05</a:t>
                      </a:r>
                      <a:endParaRPr lang="mr-IN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0.0001</a:t>
                      </a:r>
                      <a:endParaRPr lang="nb-NO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0.0002</a:t>
                      </a:r>
                      <a:endParaRPr lang="nb-NO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  <a:tr h="217488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0.3447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0.1213</a:t>
                      </a:r>
                      <a:endParaRPr lang="cs-CZ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0.1122</a:t>
                      </a:r>
                      <a:endParaRPr lang="tr-TR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0.0012</a:t>
                      </a:r>
                      <a:endParaRPr lang="nb-NO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4.10E-05</a:t>
                      </a:r>
                      <a:endParaRPr lang="mr-IN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0.0002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0.5282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0.2658</a:t>
                      </a:r>
                      <a:endParaRPr lang="hr-HR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0.3163</a:t>
                      </a:r>
                      <a:endParaRPr lang="is-IS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0.0056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0.0058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0.006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  <a:tr h="217488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0.0064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0.3355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u="none" strike="noStrike">
                          <a:effectLst/>
                        </a:rPr>
                        <a:t>0.3624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1.44E-07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0.1084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400" u="none" strike="noStrike">
                          <a:effectLst/>
                        </a:rPr>
                        <a:t>0.2479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0.0146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0.6414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0.6277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0.0189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0.032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0.0327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  <a:tr h="217488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5.35E-06</a:t>
                      </a:r>
                      <a:endParaRPr lang="mr-IN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u="none" strike="noStrike">
                          <a:effectLst/>
                        </a:rPr>
                        <a:t>0.5709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0.4852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5.38E-13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0.574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0.6373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1.37E-05</a:t>
                      </a:r>
                      <a:endParaRPr lang="mr-IN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0.5755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0.6171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0.0092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u="none" strike="noStrike">
                          <a:effectLst/>
                        </a:rPr>
                        <a:t>0.0813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0.0905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  <a:tr h="217488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1.63E-05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0.4567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8.61E-10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0.5431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0.5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0.0001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u="none" strike="noStrike">
                          <a:effectLst/>
                        </a:rPr>
                        <a:t>0.5235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0.5173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0.0028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u="none" strike="noStrike">
                          <a:effectLst/>
                        </a:rPr>
                        <a:t>0.1137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u="none" strike="noStrike">
                          <a:effectLst/>
                        </a:rPr>
                        <a:t>0.1075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  <a:tr h="217488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0.6341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0.6341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 dirty="0">
                          <a:effectLst/>
                        </a:rPr>
                        <a:t>-1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0.1661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0.5328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0.5268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  <a:tr h="21748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  <a:tr h="21748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0.554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0.529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0.6462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0.7861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0.7201</a:t>
                      </a:r>
                      <a:endParaRPr lang="nb-NO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0.0076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0.7548</a:t>
                      </a:r>
                      <a:endParaRPr lang="nb-NO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0.7478</a:t>
                      </a:r>
                      <a:endParaRPr lang="nb-NO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0.7143</a:t>
                      </a:r>
                      <a:endParaRPr lang="is-I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  <a:tr h="217488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0.3766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0.6418</a:t>
                      </a:r>
                      <a:endParaRPr lang="nb-NO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0.5475</a:t>
                      </a:r>
                      <a:endParaRPr lang="nb-NO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0.7248</a:t>
                      </a:r>
                      <a:endParaRPr lang="is-I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0.8317</a:t>
                      </a:r>
                      <a:endParaRPr lang="nb-NO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0.6903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0.0661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0.1801</a:t>
                      </a:r>
                      <a:endParaRPr lang="nb-NO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0.1469</a:t>
                      </a:r>
                      <a:endParaRPr lang="nb-NO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0.5353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0.5146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0.4992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  <a:tr h="217488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0.6003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0.1447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0.1194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0.6911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0.1647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400" u="none" strike="noStrike">
                          <a:effectLst/>
                        </a:rPr>
                        <a:t>0.1013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>
                          <a:effectLst/>
                        </a:rPr>
                        <a:t>0.2942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0.0028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0.0003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0.3852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0.3211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0.3038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  <a:tr h="217488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0.635</a:t>
                      </a:r>
                      <a:endParaRPr lang="nb-NO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0.007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0.0127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0.6318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0.0052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0.0008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0.2961</a:t>
                      </a:r>
                      <a:endParaRPr lang="nb-NO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0.0028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0.0014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0.3545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0.1911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400" u="none" strike="noStrike">
                          <a:effectLst/>
                        </a:rPr>
                        <a:t>0.179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  <a:tr h="217488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u="none" strike="noStrike">
                          <a:effectLst/>
                        </a:rPr>
                        <a:t>0.3426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0.0048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0.3376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0.1462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0.0016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0.0016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0.3349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0.0657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0.065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  <a:tr h="217488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>
                          <a:effectLst/>
                        </a:rPr>
                        <a:t>0.0002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u="none" strike="noStrike">
                          <a:effectLst/>
                        </a:rPr>
                        <a:t>-1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</a:rPr>
                        <a:t>0.0678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0.003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0.003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713" marR="9713" marT="9713" marB="0" anchor="b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88307" y="3422605"/>
            <a:ext cx="11755433" cy="429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1070" y="-14748"/>
            <a:ext cx="2912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Breast-</a:t>
            </a:r>
            <a:r>
              <a:rPr lang="en-US" dirty="0" err="1" smtClean="0"/>
              <a:t>AdenoCA</a:t>
            </a:r>
            <a:r>
              <a:rPr lang="en-US" dirty="0"/>
              <a:t> </a:t>
            </a:r>
            <a:r>
              <a:rPr lang="en-US" dirty="0" smtClean="0"/>
              <a:t>(195,6918)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54667" y="-14748"/>
            <a:ext cx="2595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CNS-</a:t>
            </a:r>
            <a:r>
              <a:rPr lang="en-US" dirty="0" err="1" smtClean="0"/>
              <a:t>Medullo</a:t>
            </a:r>
            <a:r>
              <a:rPr lang="en-US" dirty="0" smtClean="0"/>
              <a:t> (141,1378)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78853" y="-14748"/>
            <a:ext cx="2742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Kidney-RCC (142,6226)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755442" y="-14748"/>
            <a:ext cx="2360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Liver-HCC </a:t>
            </a:r>
            <a:r>
              <a:rPr lang="en-US" smtClean="0"/>
              <a:t>(310,11436)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0566" y="3422605"/>
            <a:ext cx="2912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Ovary-</a:t>
            </a:r>
            <a:r>
              <a:rPr lang="en-US" dirty="0" err="1" smtClean="0"/>
              <a:t>AdenoCA</a:t>
            </a:r>
            <a:r>
              <a:rPr lang="en-US" dirty="0" smtClean="0"/>
              <a:t> (105,8518)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54667" y="3422605"/>
            <a:ext cx="2728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Panc-AdenoCA</a:t>
            </a:r>
            <a:r>
              <a:rPr lang="en-US" dirty="0" smtClean="0"/>
              <a:t> (230,6321)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78854" y="3422605"/>
            <a:ext cx="2742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Prost-</a:t>
            </a:r>
            <a:r>
              <a:rPr lang="en-US" dirty="0" err="1" smtClean="0"/>
              <a:t>AdenoCA</a:t>
            </a:r>
            <a:r>
              <a:rPr lang="en-US" dirty="0" smtClean="0"/>
              <a:t> (199,5009)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504718" y="3422605"/>
            <a:ext cx="306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Skin-Melanoma </a:t>
            </a:r>
            <a:r>
              <a:rPr lang="en-US" smtClean="0"/>
              <a:t>(93,75518)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399556" y="859822"/>
            <a:ext cx="106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q-value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 rot="16200000">
                <a:off x="-331144" y="2458655"/>
                <a:ext cx="1062038" cy="374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𝐴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charset="0"/>
                        </a:rPr>
                        <m:t>/</m:t>
                      </m:r>
                      <m:sSubSup>
                        <m:sSub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𝑃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331144" y="2458655"/>
                <a:ext cx="1062038" cy="374590"/>
              </a:xfrm>
              <a:prstGeom prst="rect">
                <a:avLst/>
              </a:prstGeom>
              <a:blipFill rotWithShape="0">
                <a:blip r:embed="rId3"/>
                <a:stretch>
                  <a:fillRect r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 rot="16200000">
            <a:off x="-345783" y="4299977"/>
            <a:ext cx="106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q-value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59055" y="246901"/>
            <a:ext cx="37917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Coding      </a:t>
            </a:r>
            <a:r>
              <a:rPr lang="en-US" sz="1300" dirty="0" err="1" smtClean="0"/>
              <a:t>Noncod</a:t>
            </a:r>
            <a:r>
              <a:rPr lang="en-US" sz="1300" dirty="0" smtClean="0"/>
              <a:t>   </a:t>
            </a:r>
            <a:r>
              <a:rPr lang="en-US" sz="1300" dirty="0" err="1" smtClean="0"/>
              <a:t>Noncod-prm</a:t>
            </a:r>
            <a:r>
              <a:rPr lang="en-US" sz="1300" dirty="0" smtClean="0"/>
              <a:t>                      </a:t>
            </a:r>
            <a:r>
              <a:rPr lang="mr-IN" sz="1300" dirty="0" smtClean="0"/>
              <a:t>…</a:t>
            </a:r>
            <a:endParaRPr lang="en-US" sz="1300" dirty="0"/>
          </a:p>
        </p:txBody>
      </p:sp>
      <p:sp>
        <p:nvSpPr>
          <p:cNvPr id="19" name="TextBox 18"/>
          <p:cNvSpPr txBox="1"/>
          <p:nvPr/>
        </p:nvSpPr>
        <p:spPr>
          <a:xfrm>
            <a:off x="190245" y="246901"/>
            <a:ext cx="7376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/>
          </a:p>
          <a:p>
            <a:r>
              <a:rPr lang="en-US" sz="1400" dirty="0" smtClean="0"/>
              <a:t>1</a:t>
            </a:r>
            <a:endParaRPr lang="en-US" sz="1400" dirty="0"/>
          </a:p>
          <a:p>
            <a:r>
              <a:rPr lang="en-US" sz="1400" dirty="0" smtClean="0"/>
              <a:t>2</a:t>
            </a:r>
          </a:p>
          <a:p>
            <a:r>
              <a:rPr lang="en-US" sz="1400" dirty="0" smtClean="0"/>
              <a:t>3</a:t>
            </a:r>
          </a:p>
          <a:p>
            <a:r>
              <a:rPr lang="en-US" sz="1400" dirty="0" smtClean="0"/>
              <a:t>4</a:t>
            </a:r>
          </a:p>
          <a:p>
            <a:r>
              <a:rPr lang="en-US" sz="1400" dirty="0" smtClean="0"/>
              <a:t>5</a:t>
            </a:r>
          </a:p>
          <a:p>
            <a:r>
              <a:rPr lang="en-US" sz="1400" dirty="0"/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0412" y="218731"/>
            <a:ext cx="45933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smtClean="0"/>
              <a:t>fsq</a:t>
            </a:r>
            <a:endParaRPr lang="en-US" sz="1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 rot="16200000">
                <a:off x="-325595" y="5737713"/>
                <a:ext cx="1062038" cy="374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𝐴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charset="0"/>
                        </a:rPr>
                        <m:t>/</m:t>
                      </m:r>
                      <m:sSubSup>
                        <m:sSub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𝑃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325595" y="5737713"/>
                <a:ext cx="1062038" cy="374590"/>
              </a:xfrm>
              <a:prstGeom prst="rect">
                <a:avLst/>
              </a:prstGeom>
              <a:blipFill rotWithShape="0">
                <a:blip r:embed="rId4"/>
                <a:stretch>
                  <a:fillRect r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88B2-86D8-0A4A-ACAA-5555C7F133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11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412954" y="1474819"/>
          <a:ext cx="11545520" cy="461580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21595"/>
                <a:gridCol w="721595"/>
                <a:gridCol w="721595"/>
                <a:gridCol w="721595"/>
                <a:gridCol w="721595"/>
                <a:gridCol w="721595"/>
                <a:gridCol w="721595"/>
                <a:gridCol w="721595"/>
                <a:gridCol w="721595"/>
                <a:gridCol w="721595"/>
                <a:gridCol w="721595"/>
                <a:gridCol w="721595"/>
                <a:gridCol w="721595"/>
                <a:gridCol w="721595"/>
                <a:gridCol w="721595"/>
                <a:gridCol w="721595"/>
              </a:tblGrid>
              <a:tr h="17256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Breast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 smtClean="0">
                          <a:effectLst/>
                        </a:rPr>
                        <a:t>19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 smtClean="0">
                          <a:solidFill>
                            <a:schemeClr val="accent2"/>
                          </a:solidFill>
                          <a:effectLst/>
                        </a:rPr>
                        <a:t>13</a:t>
                      </a:r>
                      <a:endParaRPr lang="en-US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46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 smtClean="0">
                          <a:effectLst/>
                        </a:rPr>
                        <a:t>543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 smtClean="0">
                          <a:solidFill>
                            <a:schemeClr val="accent2"/>
                          </a:solidFill>
                          <a:effectLst/>
                        </a:rPr>
                        <a:t>34</a:t>
                      </a:r>
                      <a:endParaRPr lang="en-US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729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83</a:t>
                      </a:r>
                    </a:p>
                  </a:txBody>
                  <a:tcPr marL="12700" marR="12700" marT="12700" marB="0" anchor="b"/>
                </a:tc>
              </a:tr>
              <a:tr h="17256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 dirty="0">
                          <a:effectLst/>
                        </a:rPr>
                        <a:t>18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12700" marR="12700" marT="12700" marB="0" anchor="b"/>
                </a:tc>
              </a:tr>
              <a:tr h="172564"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Kidney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215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 smtClean="0">
                          <a:effectLst/>
                        </a:rPr>
                        <a:t>26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466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109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396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60</a:t>
                      </a:r>
                    </a:p>
                  </a:txBody>
                  <a:tcPr marL="12700" marR="12700" marT="12700" marB="0" anchor="b"/>
                </a:tc>
              </a:tr>
              <a:tr h="172564"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Liver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2947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1947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1161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4258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2842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1875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2947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1947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1161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4258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2842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1875</a:t>
                      </a:r>
                    </a:p>
                  </a:txBody>
                  <a:tcPr marL="12700" marR="12700" marT="12700" marB="0" anchor="b"/>
                </a:tc>
              </a:tr>
              <a:tr h="172564"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Ovary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124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en-US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US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26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23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407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129</a:t>
                      </a:r>
                      <a:endParaRPr lang="en-US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91</a:t>
                      </a:r>
                      <a:endParaRPr lang="en-US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436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144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98</a:t>
                      </a:r>
                    </a:p>
                  </a:txBody>
                  <a:tcPr marL="12700" marR="12700" marT="12700" marB="0" anchor="b"/>
                </a:tc>
              </a:tr>
              <a:tr h="17256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Pancr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 dirty="0" smtClean="0">
                          <a:effectLst/>
                        </a:rPr>
                        <a:t>205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383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361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139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1124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1061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247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is-I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1592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1527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419</a:t>
                      </a:r>
                    </a:p>
                  </a:txBody>
                  <a:tcPr marL="12700" marR="12700" marT="12700" marB="0" anchor="b"/>
                </a:tc>
              </a:tr>
              <a:tr h="172564"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Prost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en-US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en-US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23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14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 dirty="0" smtClean="0">
                          <a:effectLst/>
                        </a:rPr>
                        <a:t>131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27</a:t>
                      </a:r>
                      <a:endParaRPr lang="en-US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en-US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35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14</a:t>
                      </a:r>
                    </a:p>
                  </a:txBody>
                  <a:tcPr marL="12700" marR="12700" marT="12700" marB="0" anchor="b"/>
                </a:tc>
              </a:tr>
              <a:tr h="172564"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Skin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604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306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190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403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309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278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441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381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 dirty="0" smtClean="0">
                          <a:effectLst/>
                        </a:rPr>
                        <a:t>305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is-I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1930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1554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1431</a:t>
                      </a:r>
                    </a:p>
                  </a:txBody>
                  <a:tcPr marL="12700" marR="12700" marT="12700" marB="0" anchor="b"/>
                </a:tc>
              </a:tr>
              <a:tr h="17256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17256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</a:tr>
              <a:tr h="17256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Breast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u="none" strike="noStrike" dirty="0" smtClean="0">
                          <a:effectLst/>
                        </a:rPr>
                        <a:t>1.91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 dirty="0" smtClean="0">
                          <a:effectLst/>
                        </a:rPr>
                        <a:t>0.8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u="none" strike="noStrike" dirty="0" smtClean="0">
                          <a:solidFill>
                            <a:schemeClr val="accent2"/>
                          </a:solidFill>
                          <a:effectLst/>
                        </a:rPr>
                        <a:t>0.57</a:t>
                      </a:r>
                      <a:endParaRPr lang="nb-NO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3.98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2.43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2.02</a:t>
                      </a:r>
                      <a:endParaRPr lang="is-IS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8.43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1.62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1.23</a:t>
                      </a:r>
                      <a:endParaRPr lang="hr-HR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12.61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3.65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3.11</a:t>
                      </a:r>
                      <a:endParaRPr lang="nb-NO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17256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 dirty="0" smtClean="0">
                          <a:effectLst/>
                        </a:rPr>
                        <a:t>0.021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 dirty="0" smtClean="0">
                          <a:solidFill>
                            <a:schemeClr val="accent2"/>
                          </a:solidFill>
                          <a:effectLst/>
                        </a:rPr>
                        <a:t>0</a:t>
                      </a:r>
                      <a:endParaRPr lang="is-IS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 dirty="0" smtClean="0">
                          <a:solidFill>
                            <a:schemeClr val="accent2"/>
                          </a:solidFill>
                          <a:effectLst/>
                        </a:rPr>
                        <a:t>0</a:t>
                      </a:r>
                      <a:endParaRPr lang="is-IS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0.01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0.01</a:t>
                      </a:r>
                      <a:endParaRPr lang="nb-NO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0.01</a:t>
                      </a:r>
                      <a:endParaRPr lang="nb-NO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0.26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0.26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0.04</a:t>
                      </a:r>
                      <a:endParaRPr lang="is-IS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0.04</a:t>
                      </a:r>
                      <a:endParaRPr lang="is-IS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172564"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Kidney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4.91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1.73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1.42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3.74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1.17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0.95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10.11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4.52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3.23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8.23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3.44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2.35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172564"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Liver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54.69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38.07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27.43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82.45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60.00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46.37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54.69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38.07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27.43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82.45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60.00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46.37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172564"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Ovary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3.71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1.3</a:t>
                      </a:r>
                      <a:endParaRPr lang="pt-BR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 smtClean="0">
                          <a:solidFill>
                            <a:schemeClr val="accent2"/>
                          </a:solidFill>
                          <a:effectLst/>
                        </a:rPr>
                        <a:t>0.9</a:t>
                      </a:r>
                      <a:endParaRPr lang="pt-BR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4.35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1.71</a:t>
                      </a:r>
                      <a:endParaRPr lang="is-IS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1.46</a:t>
                      </a:r>
                      <a:endParaRPr lang="nb-NO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11.81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6.10</a:t>
                      </a:r>
                      <a:endParaRPr lang="is-IS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4.23</a:t>
                      </a:r>
                      <a:endParaRPr lang="is-IS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12.70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6.71</a:t>
                      </a:r>
                      <a:endParaRPr lang="is-IS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4.84</a:t>
                      </a:r>
                      <a:endParaRPr lang="hr-HR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17256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Pancr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6.53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6.17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3.35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11.56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10.65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5.23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19.86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18.30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7.42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30.01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27.95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12.39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172564"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Prost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1.33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 smtClean="0">
                          <a:solidFill>
                            <a:schemeClr val="accent2"/>
                          </a:solidFill>
                          <a:effectLst/>
                        </a:rPr>
                        <a:t>0.70</a:t>
                      </a:r>
                      <a:endParaRPr lang="pt-BR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 smtClean="0">
                          <a:solidFill>
                            <a:schemeClr val="accent2"/>
                          </a:solidFill>
                          <a:effectLst/>
                        </a:rPr>
                        <a:t>0.67</a:t>
                      </a:r>
                      <a:endParaRPr lang="pt-BR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1.25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0.59</a:t>
                      </a:r>
                      <a:endParaRPr lang="nb-NO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0.34</a:t>
                      </a:r>
                      <a:endParaRPr lang="nb-NO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3.16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1.40</a:t>
                      </a:r>
                      <a:endParaRPr lang="nb-NO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0.67</a:t>
                      </a:r>
                      <a:endParaRPr lang="nb-NO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2.43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0.83</a:t>
                      </a:r>
                      <a:endParaRPr lang="nb-NO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 smtClean="0">
                          <a:solidFill>
                            <a:schemeClr val="accent2"/>
                          </a:solidFill>
                          <a:effectLst/>
                          <a:latin typeface="Calibri" charset="0"/>
                        </a:rPr>
                        <a:t>0.34</a:t>
                      </a:r>
                      <a:endParaRPr lang="nb-NO" sz="1600" b="0" i="0" u="none" strike="noStrike" dirty="0">
                        <a:solidFill>
                          <a:schemeClr val="accent2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172564"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Skin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20.05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19.15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11.61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81.52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63.47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54.88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20.69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18.07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8.79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785" marR="10785" marT="107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314.53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257.43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232.46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52231" y="781663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Weak Drivers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55021" y="781663"/>
            <a:ext cx="249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Deleterious Passengers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40193" y="781663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Weak Drivers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01975" y="781663"/>
            <a:ext cx="249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Deleterious Passengers</a:t>
            </a:r>
            <a:endParaRPr lang="en-US" dirty="0"/>
          </a:p>
        </p:txBody>
      </p:sp>
      <p:sp>
        <p:nvSpPr>
          <p:cNvPr id="7" name="Right Brace 6"/>
          <p:cNvSpPr/>
          <p:nvPr/>
        </p:nvSpPr>
        <p:spPr>
          <a:xfrm rot="16200000">
            <a:off x="3570378" y="-1801486"/>
            <a:ext cx="397904" cy="5034199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 rot="16200000">
            <a:off x="9242423" y="-1801485"/>
            <a:ext cx="397904" cy="5034199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93846" y="124908"/>
            <a:ext cx="249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Lower estimate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780132" y="124908"/>
            <a:ext cx="161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Mid </a:t>
            </a:r>
            <a:r>
              <a:rPr lang="en-US" dirty="0" smtClean="0"/>
              <a:t>estimate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415918" y="2415503"/>
            <a:ext cx="1234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of genes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907493" y="4745787"/>
            <a:ext cx="221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</a:t>
            </a:r>
            <a:r>
              <a:rPr lang="en-US" smtClean="0"/>
              <a:t>of SNVs per tumor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78490" y="1150995"/>
            <a:ext cx="37917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Coding     </a:t>
            </a:r>
            <a:r>
              <a:rPr lang="en-US" sz="1300" dirty="0" err="1" smtClean="0"/>
              <a:t>Noncod</a:t>
            </a:r>
            <a:r>
              <a:rPr lang="en-US" sz="1300" dirty="0" smtClean="0"/>
              <a:t>  </a:t>
            </a:r>
            <a:r>
              <a:rPr lang="en-US" sz="1300" dirty="0" err="1" smtClean="0"/>
              <a:t>Noncod-prm</a:t>
            </a:r>
            <a:r>
              <a:rPr lang="en-US" sz="1300" dirty="0" smtClean="0"/>
              <a:t>                   </a:t>
            </a:r>
            <a:r>
              <a:rPr lang="mr-IN" sz="1300" dirty="0" smtClean="0"/>
              <a:t>…</a:t>
            </a:r>
            <a:endParaRPr lang="en-US" sz="1300" dirty="0"/>
          </a:p>
        </p:txBody>
      </p:sp>
      <p:sp>
        <p:nvSpPr>
          <p:cNvPr id="14" name="TextBox 13"/>
          <p:cNvSpPr txBox="1"/>
          <p:nvPr/>
        </p:nvSpPr>
        <p:spPr>
          <a:xfrm>
            <a:off x="326769" y="6248989"/>
            <a:ext cx="1191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Known drivers per tumor: </a:t>
            </a:r>
            <a:r>
              <a:rPr lang="en-US" dirty="0" smtClean="0"/>
              <a:t>Breast 1.10; CNS 0.51; Kidney 0.85; Liver 1.25; Ovary 1.06</a:t>
            </a:r>
            <a:r>
              <a:rPr lang="en-US" smtClean="0"/>
              <a:t>; Pancreas 2.21; Prostate 0.70; Skin 1.44  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88B2-86D8-0A4A-ACAA-5555C7F133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44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75" y="744442"/>
            <a:ext cx="3726889" cy="27951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576" y="744442"/>
            <a:ext cx="3726889" cy="27951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676" y="744441"/>
            <a:ext cx="3726891" cy="27951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475" y="3841605"/>
            <a:ext cx="3726891" cy="27951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1574" y="3841605"/>
            <a:ext cx="3726891" cy="27951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2675" y="3841605"/>
            <a:ext cx="3726891" cy="27951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8749" y="-58992"/>
            <a:ext cx="7680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Thresholding the number of genes/SNVs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591975" y="1761439"/>
            <a:ext cx="16829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Liver-HCC</a:t>
            </a:r>
            <a:endParaRPr lang="en-US" sz="26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916737" y="4972540"/>
            <a:ext cx="23259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/>
              <a:t>Skin-Melanoma</a:t>
            </a:r>
            <a:endParaRPr lang="en-US" sz="2600" dirty="0"/>
          </a:p>
        </p:txBody>
      </p:sp>
      <p:sp>
        <p:nvSpPr>
          <p:cNvPr id="19" name="TextBox 18"/>
          <p:cNvSpPr txBox="1"/>
          <p:nvPr/>
        </p:nvSpPr>
        <p:spPr>
          <a:xfrm>
            <a:off x="1770051" y="332773"/>
            <a:ext cx="16829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Coding</a:t>
            </a:r>
            <a:endParaRPr lang="en-US" sz="2600" dirty="0"/>
          </a:p>
        </p:txBody>
      </p:sp>
      <p:sp>
        <p:nvSpPr>
          <p:cNvPr id="20" name="TextBox 19"/>
          <p:cNvSpPr txBox="1"/>
          <p:nvPr/>
        </p:nvSpPr>
        <p:spPr>
          <a:xfrm>
            <a:off x="5423546" y="332772"/>
            <a:ext cx="16829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Noncoding</a:t>
            </a:r>
            <a:endParaRPr lang="en-US" sz="2600" dirty="0"/>
          </a:p>
        </p:txBody>
      </p:sp>
      <p:sp>
        <p:nvSpPr>
          <p:cNvPr id="21" name="TextBox 20"/>
          <p:cNvSpPr txBox="1"/>
          <p:nvPr/>
        </p:nvSpPr>
        <p:spPr>
          <a:xfrm>
            <a:off x="8333893" y="332771"/>
            <a:ext cx="38482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/>
              <a:t>Noncoding w/o promoters</a:t>
            </a:r>
            <a:endParaRPr lang="en-US" sz="2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 rot="16200000">
                <a:off x="116751" y="1945039"/>
                <a:ext cx="1062038" cy="374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𝐴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charset="0"/>
                        </a:rPr>
                        <m:t>/</m:t>
                      </m:r>
                      <m:sSubSup>
                        <m:sSub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𝑃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16751" y="1945039"/>
                <a:ext cx="1062038" cy="374590"/>
              </a:xfrm>
              <a:prstGeom prst="rect">
                <a:avLst/>
              </a:prstGeom>
              <a:blipFill rotWithShape="0">
                <a:blip r:embed="rId8"/>
                <a:stretch>
                  <a:fillRect r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 rot="16200000">
                <a:off x="116750" y="5051894"/>
                <a:ext cx="1062038" cy="374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𝐴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charset="0"/>
                        </a:rPr>
                        <m:t>/</m:t>
                      </m:r>
                      <m:sSubSup>
                        <m:sSub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𝑃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16750" y="5051894"/>
                <a:ext cx="1062038" cy="374590"/>
              </a:xfrm>
              <a:prstGeom prst="rect">
                <a:avLst/>
              </a:prstGeom>
              <a:blipFill rotWithShape="0">
                <a:blip r:embed="rId9"/>
                <a:stretch>
                  <a:fillRect r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1379327" y="3321275"/>
            <a:ext cx="2160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of genes </a:t>
            </a:r>
            <a:r>
              <a:rPr lang="en-US" smtClean="0"/>
              <a:t>in model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243773" y="6418439"/>
            <a:ext cx="2160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of genes </a:t>
            </a:r>
            <a:r>
              <a:rPr lang="en-US" smtClean="0"/>
              <a:t>in model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88B2-86D8-0A4A-ACAA-5555C7F133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36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B88B2-86D8-0A4A-ACAA-5555C7F13343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066" y="939897"/>
            <a:ext cx="5560144" cy="41701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85336" y="755231"/>
            <a:ext cx="2082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Additive variance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88960" y="4740673"/>
            <a:ext cx="5220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Lv</a:t>
            </a:r>
            <a:r>
              <a:rPr lang="en-US" dirty="0" smtClean="0"/>
              <a:t>  </a:t>
            </a:r>
            <a:r>
              <a:rPr lang="en-US" dirty="0"/>
              <a:t> </a:t>
            </a:r>
            <a:r>
              <a:rPr lang="en-US" dirty="0" smtClean="0"/>
              <a:t>  Pa    </a:t>
            </a:r>
            <a:r>
              <a:rPr lang="en-US" dirty="0" err="1" smtClean="0"/>
              <a:t>Sk</a:t>
            </a:r>
            <a:r>
              <a:rPr lang="en-US" dirty="0" smtClean="0"/>
              <a:t>    </a:t>
            </a:r>
            <a:r>
              <a:rPr lang="en-US" dirty="0" err="1" smtClean="0"/>
              <a:t>Kd</a:t>
            </a:r>
            <a:r>
              <a:rPr lang="en-US" dirty="0" smtClean="0"/>
              <a:t>   </a:t>
            </a:r>
            <a:r>
              <a:rPr lang="en-US" dirty="0" err="1" smtClean="0"/>
              <a:t>Ov</a:t>
            </a:r>
            <a:r>
              <a:rPr lang="en-US" dirty="0" smtClean="0"/>
              <a:t>     Br   PC    </a:t>
            </a:r>
            <a:r>
              <a:rPr lang="en-US" dirty="0" err="1" smtClean="0"/>
              <a:t>Pr</a:t>
            </a:r>
            <a:r>
              <a:rPr lang="en-US" dirty="0" smtClean="0"/>
              <a:t>   CNS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52060" y="1309229"/>
            <a:ext cx="2022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Bottom-&gt;top:</a:t>
            </a:r>
          </a:p>
          <a:p>
            <a:r>
              <a:rPr lang="en-US" dirty="0" smtClean="0"/>
              <a:t>Non-cd w/o prom</a:t>
            </a:r>
          </a:p>
          <a:p>
            <a:r>
              <a:rPr lang="en-US" dirty="0" smtClean="0"/>
              <a:t>Non-cd w/ prom</a:t>
            </a:r>
          </a:p>
          <a:p>
            <a:r>
              <a:rPr lang="en-US" dirty="0" smtClean="0"/>
              <a:t>Coding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71" y="939897"/>
            <a:ext cx="5727700" cy="42957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1979" y="4893842"/>
            <a:ext cx="1481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Models 1-3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 rot="16200000">
                <a:off x="-672474" y="2710765"/>
                <a:ext cx="27490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Additive </a:t>
                </a:r>
                <a:r>
                  <a:rPr lang="en-US" dirty="0" err="1" smtClean="0"/>
                  <a:t>variancel</a:t>
                </a:r>
                <a:r>
                  <a:rPr lang="en-US" dirty="0" smtClean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672474" y="2710765"/>
                <a:ext cx="2749014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0000" r="-26667" b="-19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377902" y="939897"/>
            <a:ext cx="4159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Additive variance explained by models 1-3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01347" y="5517729"/>
            <a:ext cx="4164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1: Gene-level, basic</a:t>
            </a:r>
          </a:p>
          <a:p>
            <a:r>
              <a:rPr lang="en-US" dirty="0" smtClean="0"/>
              <a:t>Model 2: SNV-level</a:t>
            </a:r>
          </a:p>
          <a:p>
            <a:r>
              <a:rPr lang="en-US" dirty="0" smtClean="0"/>
              <a:t>Model 3: Gene-level, normalized effects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59781" y="28787"/>
            <a:ext cx="8831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Comparing </a:t>
            </a:r>
            <a:r>
              <a:rPr lang="en-US" sz="2800" smtClean="0"/>
              <a:t>the additive variance explained by each model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55991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1263</Words>
  <Application>Microsoft Macintosh PowerPoint</Application>
  <PresentationFormat>Widescreen</PresentationFormat>
  <Paragraphs>722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Calibri</vt:lpstr>
      <vt:lpstr>Calibri Light</vt:lpstr>
      <vt:lpstr>Cambria Math</vt:lpstr>
      <vt:lpstr>Mangal</vt:lpstr>
      <vt:lpstr>Arial</vt:lpstr>
      <vt:lpstr>Office Theme</vt:lpstr>
      <vt:lpstr>Additive variance updated analysis</vt:lpstr>
      <vt:lpstr>Linear model with random effects</vt:lpstr>
      <vt:lpstr>Linear model with random effects</vt:lpstr>
      <vt:lpstr>Model with gene-level priors</vt:lpstr>
      <vt:lpstr>Model with gene-level priors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52</cp:revision>
  <dcterms:created xsi:type="dcterms:W3CDTF">2017-06-14T18:22:18Z</dcterms:created>
  <dcterms:modified xsi:type="dcterms:W3CDTF">2017-06-21T15:50:45Z</dcterms:modified>
</cp:coreProperties>
</file>