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0" r:id="rId4"/>
    <p:sldId id="266" r:id="rId5"/>
    <p:sldId id="267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1"/>
    <p:restoredTop sz="94675"/>
  </p:normalViewPr>
  <p:slideViewPr>
    <p:cSldViewPr snapToGrid="0" snapToObjects="1">
      <p:cViewPr>
        <p:scale>
          <a:sx n="116" d="100"/>
          <a:sy n="116" d="100"/>
        </p:scale>
        <p:origin x="688" y="-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95EBD-07C2-294F-A7E4-2986D813FA61}" type="datetimeFigureOut">
              <a:rPr lang="en-US" smtClean="0"/>
              <a:t>6/21/17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A6B6B-B889-3548-8F16-9AE7A8533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2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6B6B-B889-3548-8F16-9AE7A85334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1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3AA8-A2B9-6B4F-AA79-7AA6838671F7}" type="datetime1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D4F-8B5F-884E-B567-480EA11D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5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587D-2ACF-3F4A-8548-3CCFCF5C289F}" type="datetime1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D4F-8B5F-884E-B567-480EA11D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C3DB-9A03-6F4D-A304-439B85EDF1FC}" type="datetime1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D4F-8B5F-884E-B567-480EA11D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3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A941-D5CF-184D-9A05-24BEA5605893}" type="datetime1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D4F-8B5F-884E-B567-480EA11D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6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E221-B34D-1F42-9387-AE99558B7CF3}" type="datetime1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D4F-8B5F-884E-B567-480EA11D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4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0E7A-29BD-3A43-9D12-57EEBEC28E36}" type="datetime1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D4F-8B5F-884E-B567-480EA11D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8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C526-C6E5-2C4B-9E53-51074B261A36}" type="datetime1">
              <a:rPr lang="en-US" smtClean="0"/>
              <a:t>6/21/17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D4F-8B5F-884E-B567-480EA11D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2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18E5-253D-3249-B8CD-0DECE4E92B48}" type="datetime1">
              <a:rPr lang="en-US" smtClean="0"/>
              <a:t>6/21/17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D4F-8B5F-884E-B567-480EA11D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7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36A4-A32F-6541-B981-6B2797DCA5F2}" type="datetime1">
              <a:rPr lang="en-US" smtClean="0"/>
              <a:t>6/21/17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D4F-8B5F-884E-B567-480EA11D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4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9FB9-0AF2-D845-81CD-DDDF029E3AFD}" type="datetime1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D4F-8B5F-884E-B567-480EA11D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7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EAF0-6D1E-6C4D-863A-6EAAE93BFDD3}" type="datetime1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D4F-8B5F-884E-B567-480EA11D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5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511B7-A8C4-514C-8DAF-B4C6341B6450}" type="datetime1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B0D4F-8B5F-884E-B567-480EA11D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4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WGCNA updated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6/21/17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D4F-8B5F-884E-B567-480EA11D32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06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16"/>
            <a:ext cx="8229600" cy="1143000"/>
          </a:xfrm>
        </p:spPr>
        <p:txBody>
          <a:bodyPr/>
          <a:lstStyle/>
          <a:p>
            <a:r>
              <a:rPr lang="en-US" dirty="0" smtClean="0"/>
              <a:t>Module/Sub-module sizes in </a:t>
            </a:r>
            <a:r>
              <a:rPr lang="en-US" dirty="0" err="1" smtClean="0"/>
              <a:t>GTEx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5" y="1054387"/>
            <a:ext cx="8855687" cy="5390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6460" y="57150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Containing module: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649640" y="3225058"/>
            <a:ext cx="166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 count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78237" y="625978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Module index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814" y="5771542"/>
            <a:ext cx="2307427" cy="2519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D4F-8B5F-884E-B567-480EA11D32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4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4732"/>
            <a:ext cx="8229600" cy="1143000"/>
          </a:xfrm>
        </p:spPr>
        <p:txBody>
          <a:bodyPr/>
          <a:lstStyle/>
          <a:p>
            <a:r>
              <a:rPr lang="en-US" dirty="0" smtClean="0"/>
              <a:t>Splitting large WGCNA modules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558171" y="1857161"/>
            <a:ext cx="754762" cy="623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12933" y="1857161"/>
            <a:ext cx="3618065" cy="3781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672874" y="2600023"/>
            <a:ext cx="754762" cy="623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425837" y="2600023"/>
            <a:ext cx="635509" cy="623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845531" y="3377368"/>
            <a:ext cx="754762" cy="623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567147" y="3377368"/>
            <a:ext cx="483108" cy="623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845699" y="3377368"/>
            <a:ext cx="334901" cy="2342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178801" y="3377368"/>
            <a:ext cx="1475931" cy="623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281905" y="4187296"/>
            <a:ext cx="464440" cy="1532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1713198" y="4187296"/>
            <a:ext cx="323469" cy="1532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672874" y="4187296"/>
            <a:ext cx="391859" cy="1532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3031587" y="4187296"/>
            <a:ext cx="394250" cy="1532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016978" y="4152814"/>
            <a:ext cx="754762" cy="623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5738594" y="4152814"/>
            <a:ext cx="483108" cy="623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014142" y="4944384"/>
            <a:ext cx="240706" cy="6941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6254848" y="4944384"/>
            <a:ext cx="171068" cy="6941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776272" y="5025675"/>
            <a:ext cx="240706" cy="6941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5016978" y="5025675"/>
            <a:ext cx="171068" cy="6941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281906" y="5987470"/>
            <a:ext cx="2145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845699" y="6247705"/>
            <a:ext cx="26716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326481" y="6591812"/>
            <a:ext cx="67123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51124" y="914394"/>
            <a:ext cx="8673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Identify sub-modules whenever two </a:t>
            </a:r>
            <a:r>
              <a:rPr lang="en-US" sz="2400" dirty="0" err="1" smtClean="0"/>
              <a:t>subtrees</a:t>
            </a:r>
            <a:r>
              <a:rPr lang="en-US" sz="2400" dirty="0" smtClean="0"/>
              <a:t> are merged each containing at least T leaf-nodes (Below: T=4; </a:t>
            </a:r>
            <a:r>
              <a:rPr lang="en-US" sz="2400" dirty="0"/>
              <a:t>F</a:t>
            </a:r>
            <a:r>
              <a:rPr lang="en-US" sz="2400" dirty="0" smtClean="0"/>
              <a:t>or </a:t>
            </a:r>
            <a:r>
              <a:rPr lang="en-US" sz="2400" dirty="0" err="1" smtClean="0"/>
              <a:t>GTEx</a:t>
            </a:r>
            <a:r>
              <a:rPr lang="en-US" sz="2400" dirty="0" smtClean="0"/>
              <a:t>, set T=200)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D4F-8B5F-884E-B567-480EA11D32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2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11" y="10231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Statistical test </a:t>
            </a:r>
            <a:r>
              <a:rPr lang="en-US" smtClean="0"/>
              <a:t>for submodule </a:t>
            </a:r>
            <a:r>
              <a:rPr lang="en-US" dirty="0" smtClean="0"/>
              <a:t>significance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11" y="2623853"/>
            <a:ext cx="4267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511" y="2623853"/>
            <a:ext cx="42672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6865" y="5518361"/>
            <a:ext cx="105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93162" y="5518361"/>
            <a:ext cx="105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228928" y="3974164"/>
            <a:ext cx="145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(max(M)&gt;n)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23111" y="5498724"/>
            <a:ext cx="105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147522" y="3974164"/>
            <a:ext cx="145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(max(M)&gt;n)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00302" y="6095633"/>
                <a:ext cx="6747750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min</m:t>
                    </m:r>
                    <m:r>
                      <a:rPr lang="en-US" b="0" i="1" smtClean="0">
                        <a:latin typeface="Cambria Math" charset="0"/>
                      </a:rPr>
                      <m:t>⁡(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, calculated when merging trees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02" y="6095633"/>
                <a:ext cx="6747750" cy="396006"/>
              </a:xfrm>
              <a:prstGeom prst="rect">
                <a:avLst/>
              </a:prstGeom>
              <a:blipFill rotWithShape="0">
                <a:blip r:embed="rId4"/>
                <a:stretch>
                  <a:fillRect t="-89231" b="-10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97121" y="1042078"/>
                <a:ext cx="291301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 data points: 500</a:t>
                </a:r>
              </a:p>
              <a:p>
                <a:r>
                  <a:rPr lang="en-US" dirty="0" smtClean="0"/>
                  <a:t>N simulations: 200</a:t>
                </a:r>
              </a:p>
              <a:p>
                <a:r>
                  <a:rPr lang="en-US" dirty="0" smtClean="0"/>
                  <a:t>Standard normal </a:t>
                </a:r>
                <a:r>
                  <a:rPr lang="en-US" dirty="0"/>
                  <a:t>distribution  (dimensionality </a:t>
                </a:r>
                <a:r>
                  <a:rPr lang="en-US" dirty="0" smtClean="0"/>
                  <a:t>=</a:t>
                </a:r>
                <a:r>
                  <a:rPr lang="en-US" i="1" dirty="0" smtClean="0"/>
                  <a:t> D</a:t>
                </a:r>
                <a:r>
                  <a:rPr lang="en-US" dirty="0" smtClean="0"/>
                  <a:t>,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covariance matrix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charset="0"/>
                          </a:rPr>
                          <m:t>I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21" y="1042078"/>
                <a:ext cx="2913019" cy="1477328"/>
              </a:xfrm>
              <a:prstGeom prst="rect">
                <a:avLst/>
              </a:prstGeom>
              <a:blipFill rotWithShape="0">
                <a:blip r:embed="rId5"/>
                <a:stretch>
                  <a:fillRect l="-1883" t="-2479" r="-37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602828" y="2970509"/>
            <a:ext cx="1716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ed: </a:t>
            </a:r>
            <a:r>
              <a:rPr lang="en-US" i="1" dirty="0" smtClean="0"/>
              <a:t>D</a:t>
            </a:r>
            <a:r>
              <a:rPr lang="en-US" dirty="0" smtClean="0"/>
              <a:t> = 20</a:t>
            </a:r>
          </a:p>
          <a:p>
            <a:r>
              <a:rPr lang="en-US" dirty="0"/>
              <a:t>g</a:t>
            </a:r>
            <a:r>
              <a:rPr lang="en-US" dirty="0" smtClean="0"/>
              <a:t>reen: </a:t>
            </a:r>
            <a:r>
              <a:rPr lang="en-US" i="1" dirty="0" smtClean="0"/>
              <a:t>D</a:t>
            </a:r>
            <a:r>
              <a:rPr lang="en-US" dirty="0" smtClean="0"/>
              <a:t> = 10</a:t>
            </a:r>
          </a:p>
          <a:p>
            <a:r>
              <a:rPr lang="en-US" dirty="0"/>
              <a:t>b</a:t>
            </a:r>
            <a:r>
              <a:rPr lang="en-US" dirty="0" smtClean="0"/>
              <a:t>lue: </a:t>
            </a:r>
            <a:r>
              <a:rPr lang="en-US" i="1" dirty="0" smtClean="0"/>
              <a:t>D</a:t>
            </a:r>
            <a:r>
              <a:rPr lang="en-US" dirty="0" smtClean="0"/>
              <a:t> = 5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93841" y="1060572"/>
                <a:ext cx="3466265" cy="1530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 data points: 500</a:t>
                </a:r>
              </a:p>
              <a:p>
                <a:r>
                  <a:rPr lang="en-US" dirty="0" smtClean="0"/>
                  <a:t>N simulations: 200</a:t>
                </a:r>
              </a:p>
              <a:p>
                <a:r>
                  <a:rPr lang="en-US" dirty="0" smtClean="0"/>
                  <a:t>Scaled normal </a:t>
                </a:r>
                <a:r>
                  <a:rPr lang="en-US" dirty="0"/>
                  <a:t>distribution  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D </a:t>
                </a:r>
                <a:r>
                  <a:rPr lang="en-US" dirty="0" smtClean="0"/>
                  <a:t>= 10, covariance matrix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charset="0"/>
                          </a:rPr>
                          <m:t>𝚲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</a:rPr>
                      <m:t>≠</m:t>
                    </m:r>
                    <m:r>
                      <a:rPr lang="en-US" b="0" i="1" smtClean="0">
                        <a:latin typeface="Cambria Math" charset="0"/>
                      </a:rPr>
                      <m:t>𝑗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841" y="1060572"/>
                <a:ext cx="3466265" cy="1530675"/>
              </a:xfrm>
              <a:prstGeom prst="rect">
                <a:avLst/>
              </a:prstGeom>
              <a:blipFill rotWithShape="0">
                <a:blip r:embed="rId6"/>
                <a:stretch>
                  <a:fillRect l="-1585" t="-2390" r="-2641" b="-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72480" y="2970509"/>
                <a:ext cx="17169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dirty="0" smtClean="0"/>
                  <a:t> = 1</a:t>
                </a:r>
              </a:p>
              <a:p>
                <a:r>
                  <a:rPr lang="en-US" dirty="0"/>
                  <a:t>g</a:t>
                </a:r>
                <a:r>
                  <a:rPr lang="en-US" dirty="0" smtClean="0"/>
                  <a:t>reen: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dirty="0" smtClean="0"/>
                  <a:t> = 0.9</a:t>
                </a:r>
              </a:p>
              <a:p>
                <a:r>
                  <a:rPr lang="en-US" dirty="0"/>
                  <a:t>b</a:t>
                </a:r>
                <a:r>
                  <a:rPr lang="en-US" dirty="0" smtClean="0"/>
                  <a:t>lue: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dirty="0" smtClean="0"/>
                  <a:t> = 0.75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480" y="2970509"/>
                <a:ext cx="1716978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3203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D4F-8B5F-884E-B567-480EA11D32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11" y="10231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Statistical test for submodule significance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09257" y="1109404"/>
            <a:ext cx="480792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Test using </a:t>
            </a:r>
            <a:r>
              <a:rPr lang="en-US" sz="2100" dirty="0" err="1" smtClean="0"/>
              <a:t>GTEx</a:t>
            </a:r>
            <a:r>
              <a:rPr lang="en-US" sz="2100" dirty="0" smtClean="0"/>
              <a:t> modules:</a:t>
            </a:r>
          </a:p>
          <a:p>
            <a:r>
              <a:rPr lang="en-US" sz="2100" dirty="0"/>
              <a:t>	</a:t>
            </a:r>
            <a:r>
              <a:rPr lang="en-US" sz="2100" dirty="0" smtClean="0"/>
              <a:t>D = 52 (# tissues)</a:t>
            </a:r>
          </a:p>
          <a:p>
            <a:r>
              <a:rPr lang="en-US" sz="2100" dirty="0"/>
              <a:t>	m</a:t>
            </a:r>
            <a:r>
              <a:rPr lang="en-US" sz="2100" dirty="0" smtClean="0"/>
              <a:t>odule 1, N = 5280 (# genes)</a:t>
            </a:r>
          </a:p>
          <a:p>
            <a:r>
              <a:rPr lang="en-US" sz="2100" dirty="0"/>
              <a:t>	m</a:t>
            </a:r>
            <a:r>
              <a:rPr lang="en-US" sz="2100" dirty="0" smtClean="0"/>
              <a:t>odule 3, N = 2579</a:t>
            </a:r>
          </a:p>
          <a:p>
            <a:r>
              <a:rPr lang="en-US" sz="2100" dirty="0"/>
              <a:t>	m</a:t>
            </a:r>
            <a:r>
              <a:rPr lang="en-US" sz="2100" dirty="0" smtClean="0"/>
              <a:t>odule 4, N = 1505</a:t>
            </a:r>
            <a:endParaRPr lang="en-US" sz="2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57" y="2817564"/>
            <a:ext cx="4900058" cy="36750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93488" y="3223899"/>
            <a:ext cx="1716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ed: module 1</a:t>
            </a:r>
          </a:p>
          <a:p>
            <a:r>
              <a:rPr lang="en-US" dirty="0"/>
              <a:t>g</a:t>
            </a:r>
            <a:r>
              <a:rPr lang="en-US" dirty="0" smtClean="0"/>
              <a:t>reen: module 3</a:t>
            </a:r>
          </a:p>
          <a:p>
            <a:r>
              <a:rPr lang="en-US" dirty="0"/>
              <a:t>b</a:t>
            </a:r>
            <a:r>
              <a:rPr lang="en-US" dirty="0" smtClean="0"/>
              <a:t>lue: module 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D4F-8B5F-884E-B567-480EA11D32C5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60941" y="6123276"/>
            <a:ext cx="105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1800320" y="4402290"/>
            <a:ext cx="145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(max(M)&gt;n)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0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8225" y="-231705"/>
            <a:ext cx="977696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Module </a:t>
            </a:r>
            <a:r>
              <a:rPr lang="en-US" sz="3100" dirty="0" err="1"/>
              <a:t>e</a:t>
            </a:r>
            <a:r>
              <a:rPr lang="en-US" sz="3100" dirty="0" err="1" smtClean="0"/>
              <a:t>igengenes</a:t>
            </a:r>
            <a:r>
              <a:rPr lang="en-US" sz="3100" dirty="0" smtClean="0"/>
              <a:t> ordered by brain region correlation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7580"/>
            <a:ext cx="9144000" cy="56811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1500858" y="6502060"/>
            <a:ext cx="149879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152049" y="6502060"/>
            <a:ext cx="54637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500859" y="6702360"/>
            <a:ext cx="113751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937026" y="6702360"/>
            <a:ext cx="678754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6959" y="6302077"/>
            <a:ext cx="11286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+/-</a:t>
            </a:r>
            <a:r>
              <a:rPr lang="en-US" sz="1500" dirty="0" err="1" smtClean="0"/>
              <a:t>ve</a:t>
            </a:r>
            <a:r>
              <a:rPr lang="en-US" sz="1500" dirty="0" smtClean="0"/>
              <a:t> </a:t>
            </a:r>
            <a:r>
              <a:rPr lang="en-US" sz="1500" dirty="0" err="1" smtClean="0"/>
              <a:t>corr</a:t>
            </a:r>
            <a:r>
              <a:rPr lang="en-US" sz="1500" dirty="0" smtClean="0"/>
              <a:t>:</a:t>
            </a:r>
            <a:endParaRPr lang="en-US" sz="1500" dirty="0"/>
          </a:p>
        </p:txBody>
      </p:sp>
      <p:sp>
        <p:nvSpPr>
          <p:cNvPr id="20" name="TextBox 19"/>
          <p:cNvSpPr txBox="1"/>
          <p:nvPr/>
        </p:nvSpPr>
        <p:spPr>
          <a:xfrm>
            <a:off x="558335" y="6523958"/>
            <a:ext cx="11286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p</a:t>
            </a:r>
            <a:r>
              <a:rPr lang="en-US" sz="1500" dirty="0" smtClean="0"/>
              <a:t>&lt;0.001:</a:t>
            </a:r>
            <a:endParaRPr lang="en-US" sz="1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D4F-8B5F-884E-B567-480EA11D32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7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Enriched annotations in largest modules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10" y="2106758"/>
            <a:ext cx="2908599" cy="1571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711" y="2106758"/>
            <a:ext cx="2949422" cy="1592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165" y="2106758"/>
            <a:ext cx="2959627" cy="1592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10" y="4430480"/>
            <a:ext cx="2918805" cy="1592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0710" y="4468580"/>
            <a:ext cx="2918805" cy="1561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4965" y="4436801"/>
            <a:ext cx="2918805" cy="1592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5584" y="1479283"/>
            <a:ext cx="50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77233" y="1484567"/>
            <a:ext cx="50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74597" y="1479283"/>
            <a:ext cx="50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05225" y="3900217"/>
            <a:ext cx="50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76874" y="3905501"/>
            <a:ext cx="50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74238" y="3900217"/>
            <a:ext cx="50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D4F-8B5F-884E-B567-480EA11D32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7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Enriched annotations in brain correlated/anti-correlated modules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19" y="2254027"/>
            <a:ext cx="2276036" cy="1743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055" y="2241327"/>
            <a:ext cx="2276036" cy="1766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351" y="2241327"/>
            <a:ext cx="2128829" cy="1777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079" y="4822962"/>
            <a:ext cx="2593095" cy="1777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071" y="4822962"/>
            <a:ext cx="3080008" cy="17891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0112" y="4822962"/>
            <a:ext cx="3673888" cy="17664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196" y="1818702"/>
            <a:ext cx="94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 (4)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15289" y="1818702"/>
            <a:ext cx="2664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 (3) (</a:t>
            </a:r>
            <a:r>
              <a:rPr lang="en-US" dirty="0" err="1" smtClean="0"/>
              <a:t>cereb+fr.cort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65539" y="1818702"/>
            <a:ext cx="94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(4)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19720" y="4411850"/>
            <a:ext cx="63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95388" y="4411850"/>
            <a:ext cx="94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 (1)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32474" y="4411850"/>
            <a:ext cx="94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 (1)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3016" y="1454160"/>
            <a:ext cx="355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Correlated: (also mods 3, 4, 31(3))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3016" y="4065364"/>
            <a:ext cx="345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Anti-correlated: (also mod 1)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4229" y="2254026"/>
            <a:ext cx="2599771" cy="17651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198080" y="1818702"/>
            <a:ext cx="184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 (b. ganglia)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D4F-8B5F-884E-B567-480EA11D32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Correlated with Cerebellum but not other brain regions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412" y="2276607"/>
            <a:ext cx="3304883" cy="1777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781" y="2276607"/>
            <a:ext cx="2117506" cy="1777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0025" y="1854307"/>
            <a:ext cx="94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31 (3)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4455" y="1822120"/>
            <a:ext cx="65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843" y="4704786"/>
            <a:ext cx="3338714" cy="1861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191" y="4704786"/>
            <a:ext cx="3326704" cy="18615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51362" y="4184619"/>
            <a:ext cx="94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39 (3)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60748" y="4184619"/>
            <a:ext cx="94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(3)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D4F-8B5F-884E-B567-480EA11D32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67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265</Words>
  <Application>Microsoft Macintosh PowerPoint</Application>
  <PresentationFormat>On-screen Show (4:3)</PresentationFormat>
  <Paragraphs>74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Cambria Math</vt:lpstr>
      <vt:lpstr>Arial</vt:lpstr>
      <vt:lpstr>Office Theme</vt:lpstr>
      <vt:lpstr>WGCNA updated methods</vt:lpstr>
      <vt:lpstr>Module/Sub-module sizes in GTEx</vt:lpstr>
      <vt:lpstr>Splitting large WGCNA modules</vt:lpstr>
      <vt:lpstr>Statistical test for submodule significance</vt:lpstr>
      <vt:lpstr>Statistical test for submodule significance</vt:lpstr>
      <vt:lpstr>Module eigengenes ordered by brain region correlation</vt:lpstr>
      <vt:lpstr>Enriched annotations in largest modules</vt:lpstr>
      <vt:lpstr>Enriched annotations in brain correlated/anti-correlated modules</vt:lpstr>
      <vt:lpstr>Correlated with Cerebellum but not other brain regions</vt:lpstr>
    </vt:vector>
  </TitlesOfParts>
  <Company>Yale University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WGCNA GTEx Cross-Tissue Module analysis</dc:title>
  <dc:creator>Jonathan Warrell</dc:creator>
  <cp:lastModifiedBy>Microsoft Office User</cp:lastModifiedBy>
  <cp:revision>27</cp:revision>
  <dcterms:created xsi:type="dcterms:W3CDTF">2017-01-19T18:56:30Z</dcterms:created>
  <dcterms:modified xsi:type="dcterms:W3CDTF">2017-06-21T17:32:28Z</dcterms:modified>
</cp:coreProperties>
</file>