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718"/>
  </p:normalViewPr>
  <p:slideViewPr>
    <p:cSldViewPr snapToGrid="0" snapToObjects="1">
      <p:cViewPr>
        <p:scale>
          <a:sx n="96" d="100"/>
          <a:sy n="96" d="100"/>
        </p:scale>
        <p:origin x="28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4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4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0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3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8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5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2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DCD1B-B7CB-714A-8B22-8C106601595B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E9FE3-3E0E-284A-BDAB-0CA8266C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8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3455" y="1149927"/>
            <a:ext cx="2234045" cy="119322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Roadmap Enhancers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3455" y="2857500"/>
            <a:ext cx="2234045" cy="11620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GTex</a:t>
            </a:r>
            <a:r>
              <a:rPr lang="en-US" dirty="0" smtClean="0"/>
              <a:t> Gene expression data</a:t>
            </a:r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5127798" y="89753"/>
            <a:ext cx="3896932" cy="2414908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Correlation of presence/absence of enhancer with gene expression in overlapping tissues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endCxn id="9" idx="1"/>
          </p:cNvCxnSpPr>
          <p:nvPr/>
        </p:nvCxnSpPr>
        <p:spPr>
          <a:xfrm flipV="1">
            <a:off x="2857500" y="1297207"/>
            <a:ext cx="2270298" cy="449332"/>
          </a:xfrm>
          <a:prstGeom prst="bentConnector3">
            <a:avLst/>
          </a:prstGeom>
          <a:ln w="25400" cap="sq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8" idx="3"/>
            <a:endCxn id="9" idx="1"/>
          </p:cNvCxnSpPr>
          <p:nvPr/>
        </p:nvCxnSpPr>
        <p:spPr>
          <a:xfrm flipV="1">
            <a:off x="2857500" y="1297207"/>
            <a:ext cx="2270298" cy="2141318"/>
          </a:xfrm>
          <a:prstGeom prst="bentConnector3">
            <a:avLst>
              <a:gd name="adj1" fmla="val 100200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iamond 28"/>
          <p:cNvSpPr/>
          <p:nvPr/>
        </p:nvSpPr>
        <p:spPr>
          <a:xfrm>
            <a:off x="5127798" y="2599375"/>
            <a:ext cx="3896932" cy="2073110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Correlation of gene-enhancer Hi-C matrix counts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with gene expression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Elbow Connector 32"/>
          <p:cNvCxnSpPr>
            <a:endCxn id="29" idx="1"/>
          </p:cNvCxnSpPr>
          <p:nvPr/>
        </p:nvCxnSpPr>
        <p:spPr>
          <a:xfrm>
            <a:off x="2857500" y="1961322"/>
            <a:ext cx="2270298" cy="1674608"/>
          </a:xfrm>
          <a:prstGeom prst="bentConnector3">
            <a:avLst/>
          </a:prstGeom>
          <a:ln w="25400"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29" idx="1"/>
          </p:cNvCxnSpPr>
          <p:nvPr/>
        </p:nvCxnSpPr>
        <p:spPr>
          <a:xfrm flipV="1">
            <a:off x="2857500" y="3635930"/>
            <a:ext cx="2270298" cy="220454"/>
          </a:xfrm>
          <a:prstGeom prst="bentConnector3">
            <a:avLst>
              <a:gd name="adj1" fmla="val 99616"/>
            </a:avLst>
          </a:prstGeom>
          <a:ln w="254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23455" y="5088835"/>
            <a:ext cx="2234045" cy="113968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FANTOM5 Gene and Enhancer activity data</a:t>
            </a:r>
            <a:endParaRPr lang="en-US" dirty="0"/>
          </a:p>
        </p:txBody>
      </p:sp>
      <p:sp>
        <p:nvSpPr>
          <p:cNvPr id="42" name="Diamond 41"/>
          <p:cNvSpPr/>
          <p:nvPr/>
        </p:nvSpPr>
        <p:spPr>
          <a:xfrm>
            <a:off x="5508798" y="4787894"/>
            <a:ext cx="3118367" cy="1732176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Correlation of gene TSS and enhancer CAGE counts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41" idx="3"/>
            <a:endCxn id="42" idx="1"/>
          </p:cNvCxnSpPr>
          <p:nvPr/>
        </p:nvCxnSpPr>
        <p:spPr>
          <a:xfrm flipV="1">
            <a:off x="2857500" y="5653982"/>
            <a:ext cx="2651298" cy="4697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719930" y="5933997"/>
            <a:ext cx="27962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Schmitt et al. </a:t>
            </a:r>
            <a:r>
              <a:rPr lang="en-US" sz="1400" b="1" dirty="0"/>
              <a:t>2016</a:t>
            </a:r>
            <a:r>
              <a:rPr lang="en-US" sz="1400" dirty="0"/>
              <a:t>, </a:t>
            </a:r>
            <a:r>
              <a:rPr lang="en-US" sz="1400" i="1" dirty="0"/>
              <a:t>Cell Reports </a:t>
            </a:r>
            <a:r>
              <a:rPr lang="en-US" sz="1400" dirty="0"/>
              <a:t>17, </a:t>
            </a:r>
            <a:r>
              <a:rPr lang="en-US" sz="1400" dirty="0" smtClean="0"/>
              <a:t>2042–2059. </a:t>
            </a:r>
          </a:p>
          <a:p>
            <a:r>
              <a:rPr lang="en-US" sz="1400" baseline="30000" dirty="0" smtClean="0"/>
              <a:t>2</a:t>
            </a:r>
            <a:r>
              <a:rPr lang="en-US" sz="1400" dirty="0" smtClean="0"/>
              <a:t>Andersson et al. </a:t>
            </a:r>
            <a:r>
              <a:rPr lang="en-US" sz="1400" b="1" dirty="0" smtClean="0"/>
              <a:t>2014</a:t>
            </a:r>
            <a:r>
              <a:rPr lang="en-US" sz="1400" dirty="0" smtClean="0"/>
              <a:t>, </a:t>
            </a:r>
            <a:r>
              <a:rPr lang="en-US" sz="1400" i="1" dirty="0" smtClean="0"/>
              <a:t>Nature</a:t>
            </a:r>
            <a:r>
              <a:rPr lang="en-US" sz="1400" dirty="0" smtClean="0"/>
              <a:t> 507, 455-461.</a:t>
            </a:r>
            <a:endParaRPr lang="en-US" sz="1400" i="1" baseline="30000" dirty="0"/>
          </a:p>
        </p:txBody>
      </p:sp>
      <p:sp>
        <p:nvSpPr>
          <p:cNvPr id="59" name="Rounded Rectangle 58"/>
          <p:cNvSpPr/>
          <p:nvPr/>
        </p:nvSpPr>
        <p:spPr>
          <a:xfrm>
            <a:off x="9992139" y="2788641"/>
            <a:ext cx="1855304" cy="1676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Unify through combination and cross-validation</a:t>
            </a:r>
            <a:endParaRPr lang="en-US" dirty="0"/>
          </a:p>
        </p:txBody>
      </p:sp>
      <p:cxnSp>
        <p:nvCxnSpPr>
          <p:cNvPr id="61" name="Elbow Connector 60"/>
          <p:cNvCxnSpPr>
            <a:stCxn id="9" idx="3"/>
            <a:endCxn id="59" idx="0"/>
          </p:cNvCxnSpPr>
          <p:nvPr/>
        </p:nvCxnSpPr>
        <p:spPr>
          <a:xfrm>
            <a:off x="9024730" y="1297207"/>
            <a:ext cx="1895061" cy="1491434"/>
          </a:xfrm>
          <a:prstGeom prst="bentConnector2">
            <a:avLst/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9" idx="3"/>
            <a:endCxn id="59" idx="1"/>
          </p:cNvCxnSpPr>
          <p:nvPr/>
        </p:nvCxnSpPr>
        <p:spPr>
          <a:xfrm flipV="1">
            <a:off x="9024730" y="3626841"/>
            <a:ext cx="967409" cy="9089"/>
          </a:xfrm>
          <a:prstGeom prst="straightConnector1">
            <a:avLst/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endCxn id="59" idx="2"/>
          </p:cNvCxnSpPr>
          <p:nvPr/>
        </p:nvCxnSpPr>
        <p:spPr>
          <a:xfrm flipV="1">
            <a:off x="8627165" y="4465041"/>
            <a:ext cx="2292626" cy="1188941"/>
          </a:xfrm>
          <a:prstGeom prst="bentConnector2">
            <a:avLst/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9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610"/>
            <a:ext cx="10515600" cy="58903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Results so far</a:t>
            </a:r>
            <a:endParaRPr lang="en-US" sz="2800" dirty="0">
              <a:solidFill>
                <a:srgbClr val="00B0F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504384"/>
              </p:ext>
            </p:extLst>
          </p:nvPr>
        </p:nvGraphicFramePr>
        <p:xfrm>
          <a:off x="622852" y="659641"/>
          <a:ext cx="10946296" cy="5900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574"/>
                <a:gridCol w="2736574"/>
                <a:gridCol w="2736574"/>
                <a:gridCol w="2736574"/>
              </a:tblGrid>
              <a:tr h="3742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Presence/Absence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FANTOM5</a:t>
                      </a:r>
                      <a:endParaRPr lang="en-US" dirty="0"/>
                    </a:p>
                  </a:txBody>
                  <a:tcPr/>
                </a:tc>
              </a:tr>
              <a:tr h="6459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Correlation coefficient Type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Point-</a:t>
                      </a:r>
                      <a:r>
                        <a:rPr lang="en-US" dirty="0" err="1" smtClean="0"/>
                        <a:t>Biserial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Pearson’s</a:t>
                      </a:r>
                      <a:endParaRPr lang="en-US" dirty="0"/>
                    </a:p>
                  </a:txBody>
                  <a:tcPr/>
                </a:tc>
              </a:tr>
              <a:tr h="1036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Number of genes with enhancers within 500 kb and with correlation &gt; 0.7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445</a:t>
                      </a:r>
                      <a:endParaRPr lang="en-US" dirty="0"/>
                    </a:p>
                  </a:txBody>
                  <a:tcPr/>
                </a:tc>
              </a:tr>
              <a:tr h="98783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Number of brain-specific genes (148 with </a:t>
                      </a:r>
                      <a:r>
                        <a:rPr lang="en-US" b="1" dirty="0" err="1" smtClean="0"/>
                        <a:t>logFC</a:t>
                      </a:r>
                      <a:r>
                        <a:rPr lang="en-US" b="1" baseline="0" dirty="0" smtClean="0"/>
                        <a:t> &gt; 1.0 from </a:t>
                      </a:r>
                      <a:r>
                        <a:rPr lang="en-US" b="1" baseline="0" dirty="0" err="1" smtClean="0"/>
                        <a:t>GTex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13517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Top Gene Ontology</a:t>
                      </a:r>
                      <a:r>
                        <a:rPr lang="en-US" b="1" baseline="0" dirty="0" smtClean="0"/>
                        <a:t> categories (Biological Process, Level 3)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/>
                        <a:t>“”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/>
                        <a:t>“</a:t>
                      </a:r>
                      <a:r>
                        <a:rPr lang="en-US" baseline="0" dirty="0" smtClean="0"/>
                        <a:t>”</a:t>
                      </a:r>
                      <a:endParaRPr lang="en-US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“Ribonucleoprotein complex biogenesis</a:t>
                      </a:r>
                      <a:r>
                        <a:rPr lang="en-US" baseline="0" dirty="0" smtClean="0"/>
                        <a:t>”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“</a:t>
                      </a:r>
                      <a:r>
                        <a:rPr lang="en-US" baseline="0" dirty="0" err="1" smtClean="0"/>
                        <a:t>ncRNA</a:t>
                      </a:r>
                      <a:r>
                        <a:rPr lang="en-US" baseline="0" dirty="0" smtClean="0"/>
                        <a:t> processing”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“”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“”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51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Top Gene Ontology</a:t>
                      </a:r>
                      <a:r>
                        <a:rPr lang="en-US" b="1" baseline="0" dirty="0" smtClean="0"/>
                        <a:t> categories (Molecular Function, Level 3)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“”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“”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“Structural constituent of ribosome</a:t>
                      </a:r>
                      <a:r>
                        <a:rPr lang="en-US" baseline="0" dirty="0" smtClean="0"/>
                        <a:t>”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“Ubiquitin-like protein transferase activity”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“</a:t>
                      </a:r>
                      <a:r>
                        <a:rPr lang="en-US" baseline="0" dirty="0" smtClean="0"/>
                        <a:t>”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“”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3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81431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Potential Next steps for validation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3" y="1099930"/>
            <a:ext cx="10916478" cy="507703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Look into </a:t>
            </a:r>
            <a:r>
              <a:rPr lang="en-US" sz="2400" smtClean="0"/>
              <a:t>ENCODE </a:t>
            </a:r>
            <a:r>
              <a:rPr lang="en-US" sz="2400" smtClean="0"/>
              <a:t>DNase </a:t>
            </a:r>
            <a:r>
              <a:rPr lang="en-US" sz="2400" dirty="0" smtClean="0"/>
              <a:t>Hypersensitivity data for overlap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Cluster enhancers (some “regions” seem to be well-represented)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Repeat the linear regression in FANTOM5 paper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83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195</Words>
  <Application>Microsoft Macintosh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Results so far</vt:lpstr>
      <vt:lpstr>Potential Next steps for validation 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Enhancer-Gene Linkages</dc:title>
  <dc:creator>Prashant Emani</dc:creator>
  <cp:lastModifiedBy>Prashant Emani</cp:lastModifiedBy>
  <cp:revision>32</cp:revision>
  <dcterms:created xsi:type="dcterms:W3CDTF">2017-06-20T17:52:22Z</dcterms:created>
  <dcterms:modified xsi:type="dcterms:W3CDTF">2017-06-21T21:48:00Z</dcterms:modified>
</cp:coreProperties>
</file>