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84"/>
  </p:normalViewPr>
  <p:slideViewPr>
    <p:cSldViewPr snapToGrid="0" snapToObjects="1">
      <p:cViewPr>
        <p:scale>
          <a:sx n="110" d="100"/>
          <a:sy n="110" d="100"/>
        </p:scale>
        <p:origin x="39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C7707-1D8B-FA48-82F2-7400C152DE52}" type="datetimeFigureOut">
              <a:rPr lang="en-US" smtClean="0"/>
              <a:t>6/15/17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F7D0D-638B-D647-9E61-2154E9E50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48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F7D0D-638B-D647-9E61-2154E9E508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04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509E9-B5C4-B347-A00B-F96B853C30B5}" type="datetime1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940-168A-9749-B28F-302CAE0C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5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3B1C-EFA0-AC4F-89BE-58F1FAD2BB2E}" type="datetime1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940-168A-9749-B28F-302CAE0C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73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C52F3-E2C3-6647-8944-2C8D102360D2}" type="datetime1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940-168A-9749-B28F-302CAE0C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74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AF04-96ED-2341-9B55-ABC53A9E74CC}" type="datetime1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940-168A-9749-B28F-302CAE0C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79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81482-D592-E34B-97C3-6AE48ADE8849}" type="datetime1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940-168A-9749-B28F-302CAE0C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92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8D6C-1B84-924F-9209-26DE1B8472F9}" type="datetime1">
              <a:rPr lang="en-US" smtClean="0"/>
              <a:t>6/15/17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940-168A-9749-B28F-302CAE0C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1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D1CF-4126-744E-9B48-830BD3B99073}" type="datetime1">
              <a:rPr lang="en-US" smtClean="0"/>
              <a:t>6/15/17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940-168A-9749-B28F-302CAE0C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4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A31E-1DA7-424B-AB4B-B203993A65A8}" type="datetime1">
              <a:rPr lang="en-US" smtClean="0"/>
              <a:t>6/15/17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940-168A-9749-B28F-302CAE0C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12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40A-4BAF-6648-8FA1-2FE20BB95D80}" type="datetime1">
              <a:rPr lang="en-US" smtClean="0"/>
              <a:t>6/15/17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940-168A-9749-B28F-302CAE0C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69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54CC-21E5-4A4F-81E8-BADDD9D80F6A}" type="datetime1">
              <a:rPr lang="en-US" smtClean="0"/>
              <a:t>6/15/17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940-168A-9749-B28F-302CAE0C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99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7994-ECB2-944B-A983-B8F519251635}" type="datetime1">
              <a:rPr lang="en-US" smtClean="0"/>
              <a:t>6/15/17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940-168A-9749-B28F-302CAE0C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77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10BC5-5239-9E4D-B5FB-D629F970562A}" type="datetime1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26940-168A-9749-B28F-302CAE0C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5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90" y="604398"/>
            <a:ext cx="10521440" cy="5342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06990" y="6538912"/>
            <a:ext cx="3746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Adapted from X. Zhu et al, </a:t>
            </a:r>
            <a:r>
              <a:rPr lang="en-US" sz="1200" i="1" dirty="0" smtClean="0"/>
              <a:t>Genes &amp; Dev</a:t>
            </a:r>
            <a:r>
              <a:rPr lang="en-US" sz="1200" dirty="0" smtClean="0"/>
              <a:t>. (2007)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708391" y="593561"/>
            <a:ext cx="10708501" cy="158484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8391" y="2486039"/>
            <a:ext cx="10708501" cy="158484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08391" y="4435273"/>
            <a:ext cx="10708501" cy="158484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940-168A-9749-B28F-302CAE0CB8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4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9086"/>
          <a:stretch/>
        </p:blipFill>
        <p:spPr>
          <a:xfrm>
            <a:off x="1731707" y="261704"/>
            <a:ext cx="8776119" cy="1577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0225"/>
          <a:stretch/>
        </p:blipFill>
        <p:spPr>
          <a:xfrm>
            <a:off x="1731706" y="2249063"/>
            <a:ext cx="8776122" cy="15417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63841" y="6040270"/>
            <a:ext cx="2853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Adapted from: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1)  X. Zhu et al, </a:t>
            </a:r>
            <a:r>
              <a:rPr lang="en-US" sz="1200" i="1" dirty="0" smtClean="0"/>
              <a:t>Genes &amp; Dev</a:t>
            </a:r>
            <a:r>
              <a:rPr lang="en-US" sz="1200" dirty="0" smtClean="0"/>
              <a:t>. (2007)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2)  U. </a:t>
            </a:r>
            <a:r>
              <a:rPr lang="en-US" sz="1200" dirty="0" err="1" smtClean="0"/>
              <a:t>Alon</a:t>
            </a:r>
            <a:r>
              <a:rPr lang="en-US" sz="1200" dirty="0" smtClean="0"/>
              <a:t>, </a:t>
            </a:r>
            <a:r>
              <a:rPr lang="en-US" sz="1200" i="1" dirty="0" smtClean="0"/>
              <a:t>NRG</a:t>
            </a:r>
            <a:r>
              <a:rPr lang="en-US" sz="1200" dirty="0" smtClean="0"/>
              <a:t> (2007)</a:t>
            </a:r>
          </a:p>
        </p:txBody>
      </p:sp>
      <p:sp>
        <p:nvSpPr>
          <p:cNvPr id="5" name="Rectangle 4"/>
          <p:cNvSpPr/>
          <p:nvPr/>
        </p:nvSpPr>
        <p:spPr>
          <a:xfrm>
            <a:off x="1731706" y="247415"/>
            <a:ext cx="8903905" cy="169108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31704" y="2161594"/>
            <a:ext cx="8903905" cy="169108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319" y="4453240"/>
            <a:ext cx="3586077" cy="1201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848" y="4453240"/>
            <a:ext cx="3698729" cy="11640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6587" y="4606017"/>
            <a:ext cx="8093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Net </a:t>
            </a:r>
          </a:p>
          <a:p>
            <a:pPr algn="ctr"/>
            <a:r>
              <a:rPr lang="en-US" b="1" dirty="0" smtClean="0"/>
              <a:t>Motifs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1745992" y="4090055"/>
            <a:ext cx="3589927" cy="1583979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41508" y="4099732"/>
            <a:ext cx="27634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Coherent Feed-forward loops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5695050" y="4090055"/>
            <a:ext cx="3677552" cy="158398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04853" y="4099732"/>
            <a:ext cx="29065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Incoherent Feed-forward loops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916" y="4120302"/>
            <a:ext cx="743910" cy="15175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709896" y="4078299"/>
            <a:ext cx="910540" cy="158398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940-168A-9749-B28F-302CAE0CB8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36" y="2171102"/>
            <a:ext cx="2928127" cy="29281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7822" y="1683437"/>
            <a:ext cx="25927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Net Communities / Modules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043" y="5248985"/>
            <a:ext cx="1837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Girvan et al , </a:t>
            </a:r>
            <a:r>
              <a:rPr lang="en-US" sz="1200" i="1" dirty="0" smtClean="0"/>
              <a:t>PNAS</a:t>
            </a:r>
            <a:r>
              <a:rPr lang="en-US" sz="1200" dirty="0" smtClean="0"/>
              <a:t> (2002)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367" y="3651723"/>
            <a:ext cx="1656484" cy="1506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483" y="3684603"/>
            <a:ext cx="1910424" cy="14925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049" y="1955289"/>
            <a:ext cx="1733427" cy="17178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91072" y="1664382"/>
            <a:ext cx="8996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Random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6495155" y="1653060"/>
            <a:ext cx="10247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Scale-free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6063773" y="5007819"/>
            <a:ext cx="246185" cy="241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026568" y="1666717"/>
            <a:ext cx="1792367" cy="358226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43649" y="1652720"/>
            <a:ext cx="2075576" cy="359626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83868" y="1666717"/>
            <a:ext cx="3113310" cy="3598819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949317" y="5217410"/>
            <a:ext cx="3189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Adapted from </a:t>
            </a:r>
            <a:r>
              <a:rPr lang="en-US" sz="1200" dirty="0" err="1" smtClean="0"/>
              <a:t>A.Baraba'si</a:t>
            </a:r>
            <a:r>
              <a:rPr lang="en-US" sz="1200" dirty="0" smtClean="0"/>
              <a:t> et al, NRG (2004)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040891" y="1875819"/>
            <a:ext cx="1803448" cy="1840286"/>
            <a:chOff x="6105061" y="489090"/>
            <a:chExt cx="1803448" cy="1840286"/>
          </a:xfrm>
        </p:grpSpPr>
        <p:grpSp>
          <p:nvGrpSpPr>
            <p:cNvPr id="20" name="Group 19"/>
            <p:cNvGrpSpPr/>
            <p:nvPr/>
          </p:nvGrpSpPr>
          <p:grpSpPr>
            <a:xfrm>
              <a:off x="6152197" y="525596"/>
              <a:ext cx="1756312" cy="1803780"/>
              <a:chOff x="6360743" y="445386"/>
              <a:chExt cx="1848950" cy="1898922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0743" y="445386"/>
                <a:ext cx="1848950" cy="1898922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6546536" y="689350"/>
                <a:ext cx="246185" cy="2411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6105061" y="489090"/>
              <a:ext cx="246185" cy="241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6487" y="2141956"/>
            <a:ext cx="3060852" cy="273484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560232" y="1652720"/>
            <a:ext cx="3262795" cy="359626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264373" y="1655142"/>
            <a:ext cx="19250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mtClean="0"/>
              <a:t>Network Hierarchies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8499978" y="5227536"/>
            <a:ext cx="3189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Gerstein et al, </a:t>
            </a:r>
            <a:r>
              <a:rPr lang="en-US" sz="1200" i="1" dirty="0" smtClean="0"/>
              <a:t>Nature</a:t>
            </a:r>
            <a:r>
              <a:rPr lang="en-US" sz="1200" dirty="0" smtClean="0"/>
              <a:t> (2012)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940-168A-9749-B28F-302CAE0CB8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2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69895" y="313660"/>
            <a:ext cx="818147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Module identification &amp; applications </a:t>
            </a:r>
          </a:p>
          <a:p>
            <a:pPr algn="ctr"/>
            <a:r>
              <a:rPr lang="en-US" sz="2400" b="1" u="sng" dirty="0" smtClean="0"/>
              <a:t>across multiple scales</a:t>
            </a:r>
            <a:endParaRPr lang="en-US" dirty="0"/>
          </a:p>
          <a:p>
            <a:endParaRPr lang="en-US" b="1" dirty="0" smtClean="0"/>
          </a:p>
          <a:p>
            <a:r>
              <a:rPr lang="en-US" b="1" dirty="0" smtClean="0"/>
              <a:t>Intra-molecular</a:t>
            </a:r>
            <a:r>
              <a:rPr lang="en-US" dirty="0" smtClean="0"/>
              <a:t>: Networks of residues within macromolecules (allosteric regulation)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Intra-chromosomal</a:t>
            </a:r>
            <a:r>
              <a:rPr lang="en-US" dirty="0" smtClean="0"/>
              <a:t>: Hi-C maps &amp; TAD identification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Inter-molecular &amp; cell-wide</a:t>
            </a:r>
            <a:r>
              <a:rPr lang="en-US" dirty="0" smtClean="0"/>
              <a:t>: Protein-protein interaction networks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Beyond cellular systems</a:t>
            </a:r>
            <a:r>
              <a:rPr lang="en-US" dirty="0" smtClean="0"/>
              <a:t>: Community identification in the social &amp; ecological sciences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89247">
            <a:off x="1731516" y="246092"/>
            <a:ext cx="1414579" cy="2212376"/>
          </a:xfrm>
          <a:prstGeom prst="rect">
            <a:avLst/>
          </a:prstGeom>
        </p:spPr>
      </p:pic>
      <p:pic>
        <p:nvPicPr>
          <p:cNvPr id="5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5" y="2326095"/>
            <a:ext cx="2951747" cy="97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4" y="5108967"/>
            <a:ext cx="2539930" cy="14672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90021" y="5986990"/>
            <a:ext cx="35613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AT Van Wart, J. Chem. Theory </a:t>
            </a:r>
            <a:r>
              <a:rPr lang="en-US" sz="1200" dirty="0" err="1"/>
              <a:t>Comput</a:t>
            </a:r>
            <a:r>
              <a:rPr lang="en-US" sz="1200" dirty="0"/>
              <a:t> (2014</a:t>
            </a:r>
            <a:r>
              <a:rPr lang="en-US" sz="1200" dirty="0" smtClean="0"/>
              <a:t>)</a:t>
            </a:r>
          </a:p>
          <a:p>
            <a:r>
              <a:rPr lang="en-US" sz="1200" dirty="0" err="1" smtClean="0"/>
              <a:t>Weinreb</a:t>
            </a:r>
            <a:r>
              <a:rPr lang="en-US" sz="1200" dirty="0" smtClean="0"/>
              <a:t> </a:t>
            </a:r>
            <a:r>
              <a:rPr lang="en-US" sz="1200" dirty="0"/>
              <a:t>et al, Bioinformatics (2015</a:t>
            </a:r>
            <a:r>
              <a:rPr lang="en-US" sz="1200" dirty="0" smtClean="0"/>
              <a:t>)</a:t>
            </a:r>
          </a:p>
          <a:p>
            <a:r>
              <a:rPr lang="en-US" sz="1200" dirty="0" smtClean="0"/>
              <a:t>R</a:t>
            </a:r>
            <a:r>
              <a:rPr lang="en-US" sz="1200" dirty="0"/>
              <a:t>. Sharan. </a:t>
            </a:r>
            <a:r>
              <a:rPr lang="en-US" sz="1200" dirty="0" err="1"/>
              <a:t>Mol</a:t>
            </a:r>
            <a:r>
              <a:rPr lang="en-US" sz="1200" dirty="0"/>
              <a:t> Syst. </a:t>
            </a:r>
            <a:r>
              <a:rPr lang="en-US" sz="1200" dirty="0" err="1"/>
              <a:t>Biol</a:t>
            </a:r>
            <a:r>
              <a:rPr lang="en-US" sz="1200" dirty="0"/>
              <a:t> (2007</a:t>
            </a:r>
            <a:r>
              <a:rPr lang="en-US" sz="1200" dirty="0" smtClean="0"/>
              <a:t>)</a:t>
            </a:r>
          </a:p>
          <a:p>
            <a:r>
              <a:rPr lang="en-US" sz="1200" dirty="0" smtClean="0"/>
              <a:t>M</a:t>
            </a:r>
            <a:r>
              <a:rPr lang="en-US" sz="1200" dirty="0"/>
              <a:t>. E. J. Newman, PNAS (2006)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00870" y="3505536"/>
            <a:ext cx="2040075" cy="1530014"/>
            <a:chOff x="1500870" y="3505536"/>
            <a:chExt cx="2040075" cy="153001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1784610" y="3234496"/>
              <a:ext cx="1485296" cy="202737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500870" y="4343400"/>
              <a:ext cx="188230" cy="692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940-168A-9749-B28F-302CAE0CB8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6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1478" y="557723"/>
            <a:ext cx="874335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/>
              <a:t>Additional concepts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Shortest path identification (and algorithm for finding them?)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Mean path length </a:t>
            </a:r>
            <a:r>
              <a:rPr lang="mr-IN" sz="2000" dirty="0" smtClean="0"/>
              <a:t>–</a:t>
            </a:r>
            <a:r>
              <a:rPr lang="en-US" sz="2000" dirty="0" smtClean="0"/>
              <a:t> </a:t>
            </a:r>
            <a:r>
              <a:rPr lang="en-US" sz="2000" dirty="0" err="1" smtClean="0"/>
              <a:t>avg</a:t>
            </a:r>
            <a:r>
              <a:rPr lang="en-US" sz="2000" dirty="0" smtClean="0"/>
              <a:t> over all shortest paths </a:t>
            </a:r>
            <a:r>
              <a:rPr lang="en-US" sz="2000" dirty="0" err="1" smtClean="0"/>
              <a:t>btwn</a:t>
            </a:r>
            <a:r>
              <a:rPr lang="en-US" sz="2000" dirty="0" smtClean="0"/>
              <a:t> all pairs of nodes (denotes ‘navigability’)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Clustering algorithms (GN, </a:t>
            </a:r>
            <a:r>
              <a:rPr lang="en-US" sz="2000" dirty="0" err="1" smtClean="0"/>
              <a:t>Infomap</a:t>
            </a:r>
            <a:r>
              <a:rPr lang="en-US" sz="2000" dirty="0" smtClean="0"/>
              <a:t>,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Discussion on power law distributions in PPI networks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Network robustness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Means by which net hierarchies are constructed (disc. applications in simulated annealing</a:t>
            </a:r>
            <a:r>
              <a:rPr lang="en-US" sz="2000" dirty="0" smtClean="0"/>
              <a:t>?)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r>
              <a:rPr lang="en-US" sz="2400" b="1" u="sng" dirty="0"/>
              <a:t>Network principles for the analysis of cancer genomes: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Significantly </a:t>
            </a:r>
            <a:r>
              <a:rPr lang="en-US" sz="2000" dirty="0"/>
              <a:t>mutated pathways or subnetworks </a:t>
            </a:r>
            <a:r>
              <a:rPr lang="en-US" sz="2000" dirty="0" smtClean="0"/>
              <a:t>(</a:t>
            </a:r>
            <a:r>
              <a:rPr lang="en-US" sz="2000" dirty="0" err="1" smtClean="0"/>
              <a:t>DriverNet</a:t>
            </a:r>
            <a:r>
              <a:rPr lang="en-US" sz="2000" dirty="0"/>
              <a:t>, </a:t>
            </a:r>
            <a:r>
              <a:rPr lang="en-US" sz="2000" dirty="0" err="1"/>
              <a:t>TieDIE</a:t>
            </a:r>
            <a:r>
              <a:rPr lang="en-US" sz="2000" dirty="0"/>
              <a:t>, </a:t>
            </a:r>
            <a:r>
              <a:rPr lang="en-US" sz="2000" dirty="0" err="1"/>
              <a:t>OncoIMPACT</a:t>
            </a:r>
            <a:r>
              <a:rPr lang="en-US" sz="2000" dirty="0"/>
              <a:t>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Principles </a:t>
            </a:r>
            <a:r>
              <a:rPr lang="en-US" sz="2000" dirty="0"/>
              <a:t>of network "diffusion" -- identifying both cancer-associated genes and SNVs (ex: </a:t>
            </a:r>
            <a:r>
              <a:rPr lang="en-US" sz="2000" dirty="0" err="1"/>
              <a:t>VarWalker</a:t>
            </a:r>
            <a:r>
              <a:rPr lang="en-US" sz="2000" dirty="0"/>
              <a:t>, </a:t>
            </a:r>
            <a:r>
              <a:rPr lang="en-US" sz="2000" dirty="0" err="1"/>
              <a:t>HotNet</a:t>
            </a:r>
            <a:r>
              <a:rPr lang="en-US" sz="2000" dirty="0"/>
              <a:t>, NBS)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err="1" smtClean="0"/>
              <a:t>Edgetic</a:t>
            </a:r>
            <a:r>
              <a:rPr lang="en-US" sz="2000" dirty="0" smtClean="0"/>
              <a:t> </a:t>
            </a:r>
            <a:r>
              <a:rPr lang="en-US" sz="2000" dirty="0"/>
              <a:t>effects and network rewiring (Encode &amp; Cancer?)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Network/topological </a:t>
            </a:r>
            <a:r>
              <a:rPr lang="en-US" sz="2000" dirty="0"/>
              <a:t>centrality (ex: FunSeq2, </a:t>
            </a:r>
            <a:r>
              <a:rPr lang="en-US" sz="2000" dirty="0" err="1"/>
              <a:t>SuSPect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940-168A-9749-B28F-302CAE0CB8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6592" y="1796214"/>
            <a:ext cx="874335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/>
              <a:t>Review Deadline: Oct 1  </a:t>
            </a:r>
            <a:r>
              <a:rPr lang="mr-IN" sz="2400" b="1" u="sng" dirty="0" smtClean="0"/>
              <a:t>–</a:t>
            </a:r>
            <a:r>
              <a:rPr lang="en-US" sz="2400" b="1" u="sng" dirty="0" smtClean="0"/>
              <a:t>  </a:t>
            </a:r>
            <a:r>
              <a:rPr lang="en-US" sz="2400" b="1" u="sng" dirty="0" err="1" smtClean="0"/>
              <a:t>Misc</a:t>
            </a:r>
            <a:r>
              <a:rPr lang="en-US" sz="2400" b="1" u="sng" dirty="0" smtClean="0"/>
              <a:t> Items</a:t>
            </a:r>
          </a:p>
          <a:p>
            <a:endParaRPr lang="en-US" sz="2400" b="1" u="sng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Google docs prepared by PDM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i="1" dirty="0" smtClean="0"/>
              <a:t>Networks Article Topics/Planning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i="1" dirty="0" smtClean="0"/>
              <a:t>Networks </a:t>
            </a:r>
            <a:r>
              <a:rPr lang="en-US" sz="2000" i="1" dirty="0"/>
              <a:t>Reference </a:t>
            </a:r>
            <a:r>
              <a:rPr lang="en-US" sz="2000" i="1" dirty="0" smtClean="0"/>
              <a:t>List</a:t>
            </a:r>
            <a:endParaRPr lang="en-US" sz="2000" i="1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Decision re. including content in previous slides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Decision re. undergrad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Near-term objectives</a:t>
            </a:r>
            <a:endParaRPr lang="en-US" sz="2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940-168A-9749-B28F-302CAE0CB8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2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1825</TotalTime>
  <Words>342</Words>
  <Application>Microsoft Macintosh PowerPoint</Application>
  <PresentationFormat>Widescreen</PresentationFormat>
  <Paragraphs>66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Calibri Light</vt:lpstr>
      <vt:lpstr>Mangal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94</cp:revision>
  <dcterms:created xsi:type="dcterms:W3CDTF">2017-06-14T15:48:24Z</dcterms:created>
  <dcterms:modified xsi:type="dcterms:W3CDTF">2017-06-15T22:32:40Z</dcterms:modified>
</cp:coreProperties>
</file>