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 | RAMPAGE data signal at EP300. </a:t>
            </a:r>
            <a:r>
              <a:rPr lang="en">
                <a:solidFill>
                  <a:schemeClr val="dk1"/>
                </a:solidFill>
              </a:rPr>
              <a:t>RAMPAGE signals across six human tissues at </a:t>
            </a:r>
            <a:r>
              <a:rPr i="1" lang="en">
                <a:solidFill>
                  <a:schemeClr val="dk1"/>
                </a:solidFill>
              </a:rPr>
              <a:t>EP300 </a:t>
            </a:r>
            <a:r>
              <a:rPr lang="en">
                <a:solidFill>
                  <a:schemeClr val="dk1"/>
                </a:solidFill>
              </a:rPr>
              <a:t>demonstrate that both the GENCODE- and UCSC-annotated TSSs for </a:t>
            </a:r>
            <a:r>
              <a:rPr i="1" lang="en">
                <a:solidFill>
                  <a:schemeClr val="dk1"/>
                </a:solidFill>
              </a:rPr>
              <a:t>EP300</a:t>
            </a:r>
            <a:r>
              <a:rPr lang="en">
                <a:solidFill>
                  <a:schemeClr val="dk1"/>
                </a:solidFill>
              </a:rPr>
              <a:t> are active.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Supplemental Fig. 10 | Estimating the total number of rDHSs and cREs in humans. </a:t>
            </a:r>
            <a:r>
              <a:rPr lang="en">
                <a:solidFill>
                  <a:schemeClr val="dk1"/>
                </a:solidFill>
              </a:rPr>
              <a:t>To estimate the coverage of the current Registry of cREs, we generated rDHSs using varying numbers of cell types, randomly selecting the datasets each time. After performing this randomization 100 times for 10 to 440 cell types, we estimated the number of rDHSs at 95% saturation using a Weibull distribution (r</a:t>
            </a:r>
            <a:r>
              <a:rPr baseline="30000" lang="en">
                <a:solidFill>
                  <a:schemeClr val="dk1"/>
                </a:solidFill>
              </a:rPr>
              <a:t>2</a:t>
            </a:r>
            <a:r>
              <a:rPr lang="en">
                <a:solidFill>
                  <a:schemeClr val="dk1"/>
                </a:solidFill>
              </a:rPr>
              <a:t>=0.99). We estimate that there are in total 2,677,746 rDHS and among them 1,760,045 have max-Z &gt; 1.64. At 440 cell types, we have 2,115,300 rDHSs with 1,661,868 having max-Z &gt; 1.64. Because only a subset of the 1,760,045 rDHSs max-Z &gt; 1.64 can be cREs—those that are also supported by H3K4me3, H3K27ac, or CTCF in at least one cell type—the current coverage of the Registry is (1,310,152/1,760,045 = 74.4%).</a:t>
            </a:r>
          </a:p>
          <a:p>
            <a:pPr lvl="0" rtl="0">
              <a:spcBef>
                <a:spcPts val="0"/>
              </a:spcBef>
              <a:buClr>
                <a:schemeClr val="dk1"/>
              </a:buClr>
              <a:buSzPct val="1000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6" name="Shape 196"/>
        <p:cNvGrpSpPr/>
        <p:nvPr/>
      </p:nvGrpSpPr>
      <p:grpSpPr>
        <a:xfrm>
          <a:off x="0" y="0"/>
          <a:ext cx="0" cy="0"/>
          <a:chOff x="0" y="0"/>
          <a:chExt cx="0" cy="0"/>
        </a:xfrm>
      </p:grpSpPr>
      <p:sp>
        <p:nvSpPr>
          <p:cNvPr id="197" name="Shape 1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8" name="Shape 1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11 | Coverage of histone mark and CTCF peaks by the current human Registry of cREs. </a:t>
            </a:r>
            <a:r>
              <a:rPr lang="en">
                <a:solidFill>
                  <a:schemeClr val="dk1"/>
                </a:solidFill>
              </a:rPr>
              <a:t>Overlap of cREs with </a:t>
            </a:r>
            <a:r>
              <a:rPr b="1" lang="en">
                <a:solidFill>
                  <a:schemeClr val="dk1"/>
                </a:solidFill>
              </a:rPr>
              <a:t>a, </a:t>
            </a:r>
            <a:r>
              <a:rPr lang="en">
                <a:solidFill>
                  <a:schemeClr val="dk1"/>
                </a:solidFill>
              </a:rPr>
              <a:t>H3K4me3 peaks, </a:t>
            </a:r>
            <a:r>
              <a:rPr b="1" lang="en">
                <a:solidFill>
                  <a:schemeClr val="dk1"/>
                </a:solidFill>
              </a:rPr>
              <a:t>b, </a:t>
            </a:r>
            <a:r>
              <a:rPr lang="en">
                <a:solidFill>
                  <a:schemeClr val="dk1"/>
                </a:solidFill>
              </a:rPr>
              <a:t>H3K27ac peaks and </a:t>
            </a:r>
            <a:r>
              <a:rPr b="1" lang="en">
                <a:solidFill>
                  <a:schemeClr val="dk1"/>
                </a:solidFill>
              </a:rPr>
              <a:t>c,</a:t>
            </a:r>
            <a:r>
              <a:rPr lang="en">
                <a:solidFill>
                  <a:schemeClr val="dk1"/>
                </a:solidFill>
              </a:rPr>
              <a:t> CTCF peaks from cell types without DNase data. On average 89.7%, 86.8%, and 99.1% of H3K4me3, H3K27ac, and CTCF peaks respectively overlap a cRE.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9" name="Shape 209"/>
        <p:cNvGrpSpPr/>
        <p:nvPr/>
      </p:nvGrpSpPr>
      <p:grpSpPr>
        <a:xfrm>
          <a:off x="0" y="0"/>
          <a:ext cx="0" cy="0"/>
          <a:chOff x="0" y="0"/>
          <a:chExt cx="0" cy="0"/>
        </a:xfrm>
      </p:grpSpPr>
      <p:sp>
        <p:nvSpPr>
          <p:cNvPr id="210" name="Shape 2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1" name="Shape 2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12 | Coverage of histone mark peaks by the current mouse Registry of cREs. </a:t>
            </a:r>
            <a:r>
              <a:rPr lang="en">
                <a:solidFill>
                  <a:schemeClr val="dk1"/>
                </a:solidFill>
              </a:rPr>
              <a:t>Overlap of cREs with </a:t>
            </a:r>
            <a:r>
              <a:rPr b="1" lang="en">
                <a:solidFill>
                  <a:schemeClr val="dk1"/>
                </a:solidFill>
              </a:rPr>
              <a:t>a, </a:t>
            </a:r>
            <a:r>
              <a:rPr lang="en">
                <a:solidFill>
                  <a:schemeClr val="dk1"/>
                </a:solidFill>
              </a:rPr>
              <a:t>H3K4me3 peaks and </a:t>
            </a:r>
            <a:r>
              <a:rPr b="1" lang="en">
                <a:solidFill>
                  <a:schemeClr val="dk1"/>
                </a:solidFill>
              </a:rPr>
              <a:t>b, </a:t>
            </a:r>
            <a:r>
              <a:rPr lang="en">
                <a:solidFill>
                  <a:schemeClr val="dk1"/>
                </a:solidFill>
              </a:rPr>
              <a:t>H3K27ac peaks from cell types without DNase data. On average 95.8% and 87.6% of H3K4me3 and H3K27ac peaks respectively overlap a cRE.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13 | Coverage of the H3K4me3 peaks by the current Registry of cREs is plotted against the average -log(FDR) of the H3K4me3 peaks. </a:t>
            </a:r>
            <a:r>
              <a:rPr lang="en">
                <a:solidFill>
                  <a:schemeClr val="dk1"/>
                </a:solidFill>
              </a:rPr>
              <a:t> In </a:t>
            </a:r>
            <a:r>
              <a:rPr b="1" lang="en">
                <a:solidFill>
                  <a:schemeClr val="dk1"/>
                </a:solidFill>
              </a:rPr>
              <a:t>a,</a:t>
            </a:r>
            <a:r>
              <a:rPr lang="en">
                <a:solidFill>
                  <a:schemeClr val="dk1"/>
                </a:solidFill>
              </a:rPr>
              <a:t> human and </a:t>
            </a:r>
            <a:r>
              <a:rPr b="1" lang="en">
                <a:solidFill>
                  <a:schemeClr val="dk1"/>
                </a:solidFill>
              </a:rPr>
              <a:t>b, </a:t>
            </a:r>
            <a:r>
              <a:rPr lang="en">
                <a:solidFill>
                  <a:schemeClr val="dk1"/>
                </a:solidFill>
              </a:rPr>
              <a:t>mouse,</a:t>
            </a:r>
            <a:r>
              <a:rPr b="1" lang="en">
                <a:solidFill>
                  <a:schemeClr val="dk1"/>
                </a:solidFill>
              </a:rPr>
              <a:t> </a:t>
            </a:r>
            <a:r>
              <a:rPr lang="en">
                <a:solidFill>
                  <a:schemeClr val="dk1"/>
                </a:solidFill>
              </a:rPr>
              <a:t>cell-types with peaks that have a lower average -log(FDR) across all peaks tend to have a lower percentage of peaks covered. Manual inspection reveals that this is due to lower-signal, false-positive peaks called by the algorithm for these datasets.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14 | Method for classifying cREs in mouse.</a:t>
            </a:r>
            <a:r>
              <a:rPr lang="en">
                <a:solidFill>
                  <a:schemeClr val="dk1"/>
                </a:solidFill>
              </a:rPr>
              <a:t> This figure corresponds to Fig. 4a, but for mouse. We begin by clustering high quality DHSs (FDR &gt; 0.1%) to create representative DHSs (rDHSs). For each assay (DNase, H3K4me3, H3K27ac or CTCF), we calculate a Z-score for every rDHS in a particular cell or tissue type. We then obtain the maximum Z-score across all cell types, known as the Max-Z. Using the Max-Z as well as the distance to the nearest TSS, we classify cREs into three cell-type agnostic groups using the decision tree: cREs with promoter-like signatures, cREs with enhancer-like signatures, and cREs bound by CTCF only.  </a:t>
            </a:r>
          </a:p>
          <a:p>
            <a:pPr lvl="0" rt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15 |  Genomic coverage by the Registry of cREs</a:t>
            </a:r>
            <a:r>
              <a:rPr lang="en">
                <a:solidFill>
                  <a:schemeClr val="dk1"/>
                </a:solidFill>
              </a:rPr>
              <a:t>. Percent of the DNase-mappable (36 nt, single-end reads) genome covered by each group of cREs in </a:t>
            </a:r>
            <a:r>
              <a:rPr b="1" lang="en">
                <a:solidFill>
                  <a:schemeClr val="dk1"/>
                </a:solidFill>
              </a:rPr>
              <a:t>a, </a:t>
            </a:r>
            <a:r>
              <a:rPr lang="en">
                <a:solidFill>
                  <a:schemeClr val="dk1"/>
                </a:solidFill>
              </a:rPr>
              <a:t>human and </a:t>
            </a:r>
            <a:r>
              <a:rPr b="1" lang="en">
                <a:solidFill>
                  <a:schemeClr val="dk1"/>
                </a:solidFill>
              </a:rPr>
              <a:t>b, </a:t>
            </a:r>
            <a:r>
              <a:rPr lang="en">
                <a:solidFill>
                  <a:schemeClr val="dk1"/>
                </a:solidFill>
              </a:rPr>
              <a:t>mouse.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15 | POL2 signals for GM12878 cREs. </a:t>
            </a:r>
            <a:r>
              <a:rPr lang="en">
                <a:solidFill>
                  <a:schemeClr val="dk1"/>
                </a:solidFill>
              </a:rPr>
              <a:t>Violin plots show the average POL2 signal for cREs belonging to each of the nine cRE states. cREs proximal and distal to the nearest TSSs are displayed separately. Median values are displayed along with the number of cREs in each state. These median values are used in </a:t>
            </a:r>
            <a:r>
              <a:rPr b="1" lang="en">
                <a:solidFill>
                  <a:schemeClr val="dk1"/>
                </a:solidFill>
              </a:rPr>
              <a:t>Supplementary Fig. 18.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17 | EP300 signals for GM12878 cREs. </a:t>
            </a:r>
            <a:r>
              <a:rPr lang="en">
                <a:solidFill>
                  <a:schemeClr val="dk1"/>
                </a:solidFill>
              </a:rPr>
              <a:t>Violin plots show the average EP300 signal for cREs belonging to each of the nine cRE states. cREs proximal and distal to the nearest TSSs are displayed separately. Median values are displayed along with the number of cREs in each state. These median values are used in </a:t>
            </a:r>
            <a:r>
              <a:rPr b="1" lang="en">
                <a:solidFill>
                  <a:schemeClr val="dk1"/>
                </a:solidFill>
              </a:rPr>
              <a:t>Supplementary Fig. 18.</a:t>
            </a:r>
          </a:p>
          <a:p>
            <a:pPr lvl="0" rt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18 | cRE states cluster into groups. </a:t>
            </a:r>
            <a:r>
              <a:rPr lang="en">
                <a:solidFill>
                  <a:schemeClr val="dk1"/>
                </a:solidFill>
              </a:rPr>
              <a:t>Scatterplots of </a:t>
            </a:r>
            <a:r>
              <a:rPr b="1" lang="en">
                <a:solidFill>
                  <a:schemeClr val="dk1"/>
                </a:solidFill>
              </a:rPr>
              <a:t>a, </a:t>
            </a:r>
            <a:r>
              <a:rPr lang="en">
                <a:solidFill>
                  <a:schemeClr val="dk1"/>
                </a:solidFill>
              </a:rPr>
              <a:t>median EP300 signal or </a:t>
            </a:r>
            <a:r>
              <a:rPr b="1" lang="en">
                <a:solidFill>
                  <a:schemeClr val="dk1"/>
                </a:solidFill>
              </a:rPr>
              <a:t>b, </a:t>
            </a:r>
            <a:r>
              <a:rPr lang="en">
                <a:solidFill>
                  <a:schemeClr val="dk1"/>
                </a:solidFill>
              </a:rPr>
              <a:t>median RAD21 signal vs. median POL2 signal for each cRE state in GM12878. The size of an icon is proportional to the number of cREs in that state except for the inactive state. Proximal cREs are represented by square icons. Distal cREs are represented by circular icons.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19 | POL2 signals at cREs with Promoter-like and DNase-only signatures.</a:t>
            </a:r>
            <a:r>
              <a:rPr lang="en">
                <a:solidFill>
                  <a:schemeClr val="dk1"/>
                </a:solidFill>
              </a:rPr>
              <a:t> Violin plots of POL2 signals for cREs belonging to three states, stratified by whether the cREs are proximal (±2kb) or distal to a GENCODE V19 TSS. </a:t>
            </a:r>
            <a:r>
              <a:rPr i="1" lang="en">
                <a:solidFill>
                  <a:schemeClr val="dk1"/>
                </a:solidFill>
              </a:rPr>
              <a:t>p</a:t>
            </a:r>
            <a:r>
              <a:rPr lang="en">
                <a:solidFill>
                  <a:schemeClr val="dk1"/>
                </a:solidFill>
              </a:rPr>
              <a:t>-values were calculated using a Wilcoxon test.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 name="Shape 130"/>
        <p:cNvGrpSpPr/>
        <p:nvPr/>
      </p:nvGrpSpPr>
      <p:grpSpPr>
        <a:xfrm>
          <a:off x="0" y="0"/>
          <a:ext cx="0" cy="0"/>
          <a:chOff x="0" y="0"/>
          <a:chExt cx="0" cy="0"/>
        </a:xfrm>
      </p:grpSpPr>
      <p:sp>
        <p:nvSpPr>
          <p:cNvPr id="131" name="Shape 1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Shape 1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2 | DNA replication timing (RT) programs of distinct human cell types.</a:t>
            </a:r>
          </a:p>
          <a:p>
            <a:pPr lvl="0">
              <a:spcBef>
                <a:spcPts val="0"/>
              </a:spcBef>
              <a:buClr>
                <a:schemeClr val="dk1"/>
              </a:buClr>
              <a:buSzPct val="100000"/>
              <a:buFont typeface="Arial"/>
              <a:buNone/>
            </a:pPr>
            <a:r>
              <a:rPr lang="en">
                <a:solidFill>
                  <a:schemeClr val="dk1"/>
                </a:solidFill>
              </a:rPr>
              <a:t>Genome-wide RT programs were obtained for distinct human cell types, including embryonic stem cell (hESC)-derived, primary cells and established cell lines representing intermediate stages of endoderm, mesoderm, ectoderm, and neural crest development. Solid arrow lines depict the in vitro differentiation pathways of the distinct cell types from hESCs; dashed arrows depict the embryonic origin of the cell types not derived from hESCs (primary cells and cell lines). Dataset and protocol ENCODE IDs are shown in blue and brown for each cell type.</a:t>
            </a:r>
          </a:p>
          <a:p>
            <a:pPr lvl="0" rt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20 | UCSC Genome Browser views of cREs around the </a:t>
            </a:r>
            <a:r>
              <a:rPr b="1" i="1" lang="en">
                <a:solidFill>
                  <a:schemeClr val="dk1"/>
                </a:solidFill>
              </a:rPr>
              <a:t>HNF4a</a:t>
            </a:r>
            <a:r>
              <a:rPr b="1" lang="en">
                <a:solidFill>
                  <a:schemeClr val="dk1"/>
                </a:solidFill>
              </a:rPr>
              <a:t> TSS.</a:t>
            </a:r>
            <a:r>
              <a:rPr lang="en">
                <a:solidFill>
                  <a:schemeClr val="dk1"/>
                </a:solidFill>
              </a:rPr>
              <a:t> Browser views of hepatocyte, bipolar spindle neuron, and B cell cREs in </a:t>
            </a:r>
            <a:r>
              <a:rPr b="1" lang="en">
                <a:solidFill>
                  <a:schemeClr val="dk1"/>
                </a:solidFill>
              </a:rPr>
              <a:t>a,</a:t>
            </a:r>
            <a:r>
              <a:rPr lang="en">
                <a:solidFill>
                  <a:schemeClr val="dk1"/>
                </a:solidFill>
              </a:rPr>
              <a:t> five group and </a:t>
            </a:r>
            <a:r>
              <a:rPr b="1" lang="en">
                <a:solidFill>
                  <a:schemeClr val="dk1"/>
                </a:solidFill>
              </a:rPr>
              <a:t>b,</a:t>
            </a:r>
            <a:r>
              <a:rPr lang="en">
                <a:solidFill>
                  <a:schemeClr val="dk1"/>
                </a:solidFill>
              </a:rPr>
              <a:t> nine state classifications, revealing that the promoter region of </a:t>
            </a:r>
            <a:r>
              <a:rPr i="1" lang="en">
                <a:solidFill>
                  <a:schemeClr val="dk1"/>
                </a:solidFill>
              </a:rPr>
              <a:t>HNF4a</a:t>
            </a:r>
            <a:r>
              <a:rPr lang="en">
                <a:solidFill>
                  <a:schemeClr val="dk1"/>
                </a:solidFill>
              </a:rPr>
              <a:t> is active in hepatocytes but not in neurons or B cells.</a:t>
            </a:r>
          </a:p>
          <a:p>
            <a:pPr lvl="0" rt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21 | UCSC Genome Browser views of cREs around the </a:t>
            </a:r>
            <a:r>
              <a:rPr b="1" i="1" lang="en">
                <a:solidFill>
                  <a:schemeClr val="dk1"/>
                </a:solidFill>
              </a:rPr>
              <a:t>SPI1</a:t>
            </a:r>
            <a:r>
              <a:rPr b="1" lang="en">
                <a:solidFill>
                  <a:schemeClr val="dk1"/>
                </a:solidFill>
              </a:rPr>
              <a:t> TSS.</a:t>
            </a:r>
            <a:r>
              <a:rPr lang="en">
                <a:solidFill>
                  <a:schemeClr val="dk1"/>
                </a:solidFill>
              </a:rPr>
              <a:t> Browser views of hepatocyte, bipolar spindle neuron, and B cell cREs in </a:t>
            </a:r>
            <a:r>
              <a:rPr b="1" lang="en">
                <a:solidFill>
                  <a:schemeClr val="dk1"/>
                </a:solidFill>
              </a:rPr>
              <a:t>a,</a:t>
            </a:r>
            <a:r>
              <a:rPr lang="en">
                <a:solidFill>
                  <a:schemeClr val="dk1"/>
                </a:solidFill>
              </a:rPr>
              <a:t> five group and </a:t>
            </a:r>
            <a:r>
              <a:rPr b="1" lang="en">
                <a:solidFill>
                  <a:schemeClr val="dk1"/>
                </a:solidFill>
              </a:rPr>
              <a:t>b,</a:t>
            </a:r>
            <a:r>
              <a:rPr lang="en">
                <a:solidFill>
                  <a:schemeClr val="dk1"/>
                </a:solidFill>
              </a:rPr>
              <a:t> nine state classifications, revealing that the promoter region of </a:t>
            </a:r>
            <a:r>
              <a:rPr i="1" lang="en">
                <a:solidFill>
                  <a:schemeClr val="dk1"/>
                </a:solidFill>
              </a:rPr>
              <a:t>SPI1</a:t>
            </a:r>
            <a:r>
              <a:rPr lang="en">
                <a:solidFill>
                  <a:schemeClr val="dk1"/>
                </a:solidFill>
              </a:rPr>
              <a:t> is active in B cells but not in neurons or hepatocytes.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22 | UCSC Genome Browser views of cREs around the </a:t>
            </a:r>
            <a:r>
              <a:rPr b="1" i="1" lang="en">
                <a:solidFill>
                  <a:schemeClr val="dk1"/>
                </a:solidFill>
              </a:rPr>
              <a:t>NPAS4</a:t>
            </a:r>
            <a:r>
              <a:rPr b="1" lang="en">
                <a:solidFill>
                  <a:schemeClr val="dk1"/>
                </a:solidFill>
              </a:rPr>
              <a:t> TSS.</a:t>
            </a:r>
            <a:r>
              <a:rPr lang="en">
                <a:solidFill>
                  <a:schemeClr val="dk1"/>
                </a:solidFill>
              </a:rPr>
              <a:t> Browser views of hepatocyte, bipolar spindle neuron, and B cell cREs in </a:t>
            </a:r>
            <a:r>
              <a:rPr b="1" lang="en">
                <a:solidFill>
                  <a:schemeClr val="dk1"/>
                </a:solidFill>
              </a:rPr>
              <a:t>a,</a:t>
            </a:r>
            <a:r>
              <a:rPr lang="en">
                <a:solidFill>
                  <a:schemeClr val="dk1"/>
                </a:solidFill>
              </a:rPr>
              <a:t> five group and </a:t>
            </a:r>
            <a:r>
              <a:rPr b="1" lang="en">
                <a:solidFill>
                  <a:schemeClr val="dk1"/>
                </a:solidFill>
              </a:rPr>
              <a:t>b,</a:t>
            </a:r>
            <a:r>
              <a:rPr lang="en">
                <a:solidFill>
                  <a:schemeClr val="dk1"/>
                </a:solidFill>
              </a:rPr>
              <a:t> nine state classifications, revealing that the promoter region of </a:t>
            </a:r>
            <a:r>
              <a:rPr i="1" lang="en">
                <a:solidFill>
                  <a:schemeClr val="dk1"/>
                </a:solidFill>
              </a:rPr>
              <a:t>NPAS4</a:t>
            </a:r>
            <a:r>
              <a:rPr lang="en">
                <a:solidFill>
                  <a:schemeClr val="dk1"/>
                </a:solidFill>
              </a:rPr>
              <a:t> is active in bipolar spindle neurons but not in B cells or hepatocytes.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8" name="Shape 3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23 | Five group classification of cREs in GM12878. a, </a:t>
            </a:r>
            <a:r>
              <a:rPr lang="en">
                <a:solidFill>
                  <a:schemeClr val="dk1"/>
                </a:solidFill>
              </a:rPr>
              <a:t>Number of GM12878 cREs in each group. </a:t>
            </a:r>
            <a:r>
              <a:rPr b="1" lang="en">
                <a:solidFill>
                  <a:schemeClr val="dk1"/>
                </a:solidFill>
              </a:rPr>
              <a:t>b,</a:t>
            </a:r>
            <a:r>
              <a:rPr lang="en">
                <a:solidFill>
                  <a:schemeClr val="dk1"/>
                </a:solidFill>
              </a:rPr>
              <a:t> Percent of cREs in each group which are proximal (± 2 kb) to a GENCODE annotated TSS. </a:t>
            </a:r>
            <a:r>
              <a:rPr b="1" lang="en">
                <a:solidFill>
                  <a:schemeClr val="dk1"/>
                </a:solidFill>
              </a:rPr>
              <a:t>c, </a:t>
            </a:r>
            <a:r>
              <a:rPr lang="en">
                <a:solidFill>
                  <a:schemeClr val="dk1"/>
                </a:solidFill>
              </a:rPr>
              <a:t>Violin plots of average POL2 signal across each of the cRE groups. </a:t>
            </a:r>
            <a:r>
              <a:rPr b="1" lang="en">
                <a:solidFill>
                  <a:schemeClr val="dk1"/>
                </a:solidFill>
              </a:rPr>
              <a:t>d</a:t>
            </a:r>
            <a:r>
              <a:rPr lang="en">
                <a:solidFill>
                  <a:schemeClr val="dk1"/>
                </a:solidFill>
              </a:rPr>
              <a:t>, Violin plots of average EP300 signal across each of the cRE groups.</a:t>
            </a:r>
          </a:p>
          <a:p>
            <a:pPr lvl="0" rtl="0">
              <a:spcBef>
                <a:spcPts val="0"/>
              </a:spcBef>
              <a:buClr>
                <a:schemeClr val="dk1"/>
              </a:buClr>
              <a:buSzPct val="1000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0" name="Shape 3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24 | Annotation of cRE groups. a,</a:t>
            </a:r>
            <a:r>
              <a:rPr lang="en">
                <a:solidFill>
                  <a:schemeClr val="dk1"/>
                </a:solidFill>
              </a:rPr>
              <a:t> A histogram shows the number of TSSs with certain numbers of GM12878 cREs with promoter-like signatures. cREs were assigned to the closest TSS. Over 7 k TSSs have more than one assigned cRE. </a:t>
            </a:r>
            <a:r>
              <a:rPr b="1" lang="en">
                <a:solidFill>
                  <a:schemeClr val="dk1"/>
                </a:solidFill>
              </a:rPr>
              <a:t>b, </a:t>
            </a:r>
            <a:r>
              <a:rPr lang="en">
                <a:solidFill>
                  <a:schemeClr val="dk1"/>
                </a:solidFill>
              </a:rPr>
              <a:t>Total numbers of cREs with Promoter-like, Enhancer-like, or CTCF-only signatures grow when more cell types are considered. Enhancer-like cREs are more cell-type-restrictive than promotor-like cREs or CTCF-only cREs.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8" name="Shape 3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25 | Overlap of cREs with chromHMM states</a:t>
            </a:r>
            <a:r>
              <a:rPr lang="en">
                <a:solidFill>
                  <a:schemeClr val="dk1"/>
                </a:solidFill>
              </a:rPr>
              <a:t>. In GM12878, we ranked cREs with </a:t>
            </a:r>
            <a:r>
              <a:rPr b="1" lang="en">
                <a:solidFill>
                  <a:schemeClr val="dk1"/>
                </a:solidFill>
              </a:rPr>
              <a:t>a,</a:t>
            </a:r>
            <a:r>
              <a:rPr lang="en">
                <a:solidFill>
                  <a:schemeClr val="dk1"/>
                </a:solidFill>
              </a:rPr>
              <a:t> promoter-like signatures and </a:t>
            </a:r>
            <a:r>
              <a:rPr b="1" lang="en">
                <a:solidFill>
                  <a:schemeClr val="dk1"/>
                </a:solidFill>
              </a:rPr>
              <a:t>b,</a:t>
            </a:r>
            <a:r>
              <a:rPr lang="en">
                <a:solidFill>
                  <a:schemeClr val="dk1"/>
                </a:solidFill>
              </a:rPr>
              <a:t> enhancer-signatures by H3K4me3 and H3K27ac Z-scores respectively. For each bin of 1 k cREs, we calculated the percent of cREs overlapping each chromHMM state. In mouse, we selected all cREs with </a:t>
            </a:r>
            <a:r>
              <a:rPr b="1" lang="en">
                <a:solidFill>
                  <a:schemeClr val="dk1"/>
                </a:solidFill>
              </a:rPr>
              <a:t>c,</a:t>
            </a:r>
            <a:r>
              <a:rPr lang="en">
                <a:solidFill>
                  <a:schemeClr val="dk1"/>
                </a:solidFill>
              </a:rPr>
              <a:t> promoter-like and </a:t>
            </a:r>
            <a:r>
              <a:rPr b="1" lang="en">
                <a:solidFill>
                  <a:schemeClr val="dk1"/>
                </a:solidFill>
              </a:rPr>
              <a:t>d,</a:t>
            </a:r>
            <a:r>
              <a:rPr lang="en">
                <a:solidFill>
                  <a:schemeClr val="dk1"/>
                </a:solidFill>
              </a:rPr>
              <a:t> enhancer-like signatures from tissue–time-point combinations with both DNase and histone data. We then calculated the percent of cREs which overlapped each chromHMM state. In all panels, high- and low-signal enhancers denote chromHMM enhancer states with high or low H3K27ac signals.</a:t>
            </a:r>
          </a:p>
          <a:p>
            <a:pPr lv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07" name="Shape 4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26 | Clustering of human cell and tissue types by cRE H3K27ac signal</a:t>
            </a:r>
            <a:r>
              <a:rPr lang="en">
                <a:solidFill>
                  <a:schemeClr val="dk1"/>
                </a:solidFill>
              </a:rPr>
              <a:t>.</a:t>
            </a:r>
            <a:r>
              <a:rPr lang="en">
                <a:solidFill>
                  <a:schemeClr val="dk1"/>
                </a:solidFill>
              </a:rPr>
              <a:t> Human </a:t>
            </a:r>
            <a:r>
              <a:rPr b="1" lang="en">
                <a:solidFill>
                  <a:schemeClr val="dk1"/>
                </a:solidFill>
              </a:rPr>
              <a:t>a, </a:t>
            </a:r>
            <a:r>
              <a:rPr lang="en">
                <a:solidFill>
                  <a:schemeClr val="dk1"/>
                </a:solidFill>
              </a:rPr>
              <a:t>primary cells and </a:t>
            </a:r>
            <a:r>
              <a:rPr b="1" lang="en">
                <a:solidFill>
                  <a:schemeClr val="dk1"/>
                </a:solidFill>
              </a:rPr>
              <a:t>b,</a:t>
            </a:r>
            <a:r>
              <a:rPr lang="en">
                <a:solidFill>
                  <a:schemeClr val="dk1"/>
                </a:solidFill>
              </a:rPr>
              <a:t> tissues were hierarchically clustered by the Jaccard similarity coefficient of cREs with high H3K27ac signal (Z-score &gt; 1.64). </a:t>
            </a:r>
            <a:r>
              <a:rPr lang="en">
                <a:solidFill>
                  <a:schemeClr val="dk1"/>
                </a:solidFill>
              </a:rPr>
              <a:t>Colors in </a:t>
            </a:r>
            <a:r>
              <a:rPr b="1" lang="en">
                <a:solidFill>
                  <a:schemeClr val="dk1"/>
                </a:solidFill>
              </a:rPr>
              <a:t>a,</a:t>
            </a:r>
            <a:r>
              <a:rPr lang="en">
                <a:solidFill>
                  <a:schemeClr val="dk1"/>
                </a:solidFill>
              </a:rPr>
              <a:t> indicate the embryonic origins of human primary cells. Colors in </a:t>
            </a:r>
            <a:r>
              <a:rPr b="1" lang="en">
                <a:solidFill>
                  <a:schemeClr val="dk1"/>
                </a:solidFill>
              </a:rPr>
              <a:t>b, </a:t>
            </a:r>
            <a:r>
              <a:rPr lang="en">
                <a:solidFill>
                  <a:schemeClr val="dk1"/>
                </a:solidFill>
              </a:rPr>
              <a:t>indicate the organs of the tissue samples.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5" name="Shape 4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27 | Clustering of human cell and tissue types by cRE DNase signal. </a:t>
            </a:r>
            <a:r>
              <a:rPr lang="en">
                <a:solidFill>
                  <a:schemeClr val="dk1"/>
                </a:solidFill>
              </a:rPr>
              <a:t>Human </a:t>
            </a:r>
            <a:r>
              <a:rPr b="1" lang="en">
                <a:solidFill>
                  <a:schemeClr val="dk1"/>
                </a:solidFill>
              </a:rPr>
              <a:t>a, </a:t>
            </a:r>
            <a:r>
              <a:rPr lang="en">
                <a:solidFill>
                  <a:schemeClr val="dk1"/>
                </a:solidFill>
              </a:rPr>
              <a:t>primary cells and </a:t>
            </a:r>
            <a:r>
              <a:rPr b="1" lang="en">
                <a:solidFill>
                  <a:schemeClr val="dk1"/>
                </a:solidFill>
              </a:rPr>
              <a:t>b,</a:t>
            </a:r>
            <a:r>
              <a:rPr lang="en">
                <a:solidFill>
                  <a:schemeClr val="dk1"/>
                </a:solidFill>
              </a:rPr>
              <a:t> tissues hierarchically clustered by the Jaccard similarity coefficient of cREs with high DNase signal (Z-score &gt; 1.64). Colors in </a:t>
            </a:r>
            <a:r>
              <a:rPr b="1" lang="en">
                <a:solidFill>
                  <a:schemeClr val="dk1"/>
                </a:solidFill>
              </a:rPr>
              <a:t>a,</a:t>
            </a:r>
            <a:r>
              <a:rPr lang="en">
                <a:solidFill>
                  <a:schemeClr val="dk1"/>
                </a:solidFill>
              </a:rPr>
              <a:t> indicate the lineages of human primary cells. Colors in </a:t>
            </a:r>
            <a:r>
              <a:rPr b="1" lang="en">
                <a:solidFill>
                  <a:schemeClr val="dk1"/>
                </a:solidFill>
              </a:rPr>
              <a:t>b </a:t>
            </a:r>
            <a:r>
              <a:rPr lang="en">
                <a:solidFill>
                  <a:schemeClr val="dk1"/>
                </a:solidFill>
              </a:rPr>
              <a:t>indicate the organs of the tissue samples.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b="1" lang="en">
                <a:solidFill>
                  <a:schemeClr val="dk1"/>
                </a:solidFill>
              </a:rPr>
              <a:t>Supplementary Figure 28 |  Clustering of and mouse cell types by cRE activity</a:t>
            </a:r>
            <a:r>
              <a:rPr lang="en">
                <a:solidFill>
                  <a:schemeClr val="dk1"/>
                </a:solidFill>
              </a:rPr>
              <a:t>. Mouse embryonic tissues were hierarchically clustered by the Jaccard similarity coefficient of cREs with high </a:t>
            </a:r>
            <a:r>
              <a:rPr b="1" lang="en">
                <a:solidFill>
                  <a:schemeClr val="dk1"/>
                </a:solidFill>
              </a:rPr>
              <a:t>a, </a:t>
            </a:r>
            <a:r>
              <a:rPr lang="en">
                <a:solidFill>
                  <a:schemeClr val="dk1"/>
                </a:solidFill>
              </a:rPr>
              <a:t>H3K27ac </a:t>
            </a:r>
            <a:r>
              <a:rPr b="1" lang="en">
                <a:solidFill>
                  <a:schemeClr val="dk1"/>
                </a:solidFill>
              </a:rPr>
              <a:t>b, </a:t>
            </a:r>
            <a:r>
              <a:rPr lang="en">
                <a:solidFill>
                  <a:schemeClr val="dk1"/>
                </a:solidFill>
              </a:rPr>
              <a:t>H3K4me3 </a:t>
            </a:r>
            <a:r>
              <a:rPr b="1" lang="en">
                <a:solidFill>
                  <a:schemeClr val="dk1"/>
                </a:solidFill>
              </a:rPr>
              <a:t>c,</a:t>
            </a:r>
            <a:r>
              <a:rPr lang="en">
                <a:solidFill>
                  <a:schemeClr val="dk1"/>
                </a:solidFill>
              </a:rPr>
              <a:t> DNase</a:t>
            </a:r>
            <a:r>
              <a:rPr b="1" lang="en">
                <a:solidFill>
                  <a:schemeClr val="dk1"/>
                </a:solidFill>
              </a:rPr>
              <a:t> </a:t>
            </a:r>
            <a:r>
              <a:rPr lang="en">
                <a:solidFill>
                  <a:schemeClr val="dk1"/>
                </a:solidFill>
              </a:rPr>
              <a:t>and </a:t>
            </a:r>
            <a:r>
              <a:rPr b="1" lang="en">
                <a:solidFill>
                  <a:schemeClr val="dk1"/>
                </a:solidFill>
              </a:rPr>
              <a:t>d, </a:t>
            </a:r>
            <a:r>
              <a:rPr lang="en">
                <a:solidFill>
                  <a:schemeClr val="dk1"/>
                </a:solidFill>
              </a:rPr>
              <a:t>CTCF (Z-score &gt; 1.64).  Colors indicate the organs of the tissues.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29 | Overall cell type enrichments for variants reported by genome-wide association studies. </a:t>
            </a:r>
            <a:r>
              <a:rPr lang="en">
                <a:solidFill>
                  <a:schemeClr val="dk1"/>
                </a:solidFill>
              </a:rPr>
              <a:t>Heatmap indicates enrichment a -log(</a:t>
            </a:r>
            <a:r>
              <a:rPr i="1" lang="en">
                <a:solidFill>
                  <a:schemeClr val="dk1"/>
                </a:solidFill>
              </a:rPr>
              <a:t>p</a:t>
            </a:r>
            <a:r>
              <a:rPr lang="en">
                <a:solidFill>
                  <a:schemeClr val="dk1"/>
                </a:solidFill>
              </a:rPr>
              <a:t>-value) of the variants associated with each disease (rows) in cREs active in each cell type (columns). Activity is defined as H3K27ac Z-score &gt; 1.64. Color values in each row are scaled per study.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3 | DNA replication timing (RT) programs are cell type-specific. a,</a:t>
            </a:r>
            <a:r>
              <a:rPr lang="en">
                <a:solidFill>
                  <a:schemeClr val="dk1"/>
                </a:solidFill>
              </a:rPr>
              <a:t> Schematic diagram showing the three germ layers and the neural crest during the early stages of human development and differentiation pathways of the distinct cell types analyzed. </a:t>
            </a:r>
            <a:r>
              <a:rPr b="1" lang="en">
                <a:solidFill>
                  <a:schemeClr val="dk1"/>
                </a:solidFill>
              </a:rPr>
              <a:t>b,</a:t>
            </a:r>
            <a:r>
              <a:rPr lang="en">
                <a:solidFill>
                  <a:schemeClr val="dk1"/>
                </a:solidFill>
              </a:rPr>
              <a:t> Hierarchical clustering of RT programs from the distinct human cell types. Branches of the dendrogram were constructed based on the Pearson correlation coefficients between cell types (distance = 1 – correlation value). Clusters of cell types are indicated at the bottom: pluripotent, definitive endoderm (DE), liver and pancreas, neural crest and mesoderm cell types, neural precursors (NPC), myeloid and erythroid progenitors, and lymphoid cells. (NC) neural crest; (MED) mesendoderm; (DE) definitive endoderm; (LPM) lateral plate mesoderm; (Splanc) splanchnic mesoderm; (Mesothel) mesothelium; (SM) smooth muscle; (Myob) myoblasts; (Fibrob) fibroblasts; (MSC) mesenchymal stem cells; (NPC) neural progenitor cells.</a:t>
            </a:r>
          </a:p>
          <a:p>
            <a:pPr lvl="0" rtl="0">
              <a:spcBef>
                <a:spcPts val="0"/>
              </a:spcBef>
              <a:buClr>
                <a:schemeClr val="dk1"/>
              </a:buClr>
              <a:buSzPct val="100000"/>
              <a:buFont typeface="Arial"/>
              <a:buNone/>
            </a:pPr>
            <a:r>
              <a:t/>
            </a:r>
            <a:endParaRPr b="1">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4" name="Shape 444"/>
        <p:cNvGrpSpPr/>
        <p:nvPr/>
      </p:nvGrpSpPr>
      <p:grpSpPr>
        <a:xfrm>
          <a:off x="0" y="0"/>
          <a:ext cx="0" cy="0"/>
          <a:chOff x="0" y="0"/>
          <a:chExt cx="0" cy="0"/>
        </a:xfrm>
      </p:grpSpPr>
      <p:sp>
        <p:nvSpPr>
          <p:cNvPr id="445" name="Shape 4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6" name="Shape 4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30 | Top cell type enrichments for variants reported by genome-wide association studies. </a:t>
            </a:r>
            <a:r>
              <a:rPr lang="en">
                <a:solidFill>
                  <a:schemeClr val="dk1"/>
                </a:solidFill>
              </a:rPr>
              <a:t>For each GWAS included in SCREEN, we report the cell or tissue type of which active cREs are significantly enriched in the disease variants. Cell types that do not meet FDR threshold of 0.05 are in gray. The majority of studies have multiple significantly enriched cell types but only the top hit is reported here. Traits listed multiple times are from different studies.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9" name="Shape 449"/>
        <p:cNvGrpSpPr/>
        <p:nvPr/>
      </p:nvGrpSpPr>
      <p:grpSpPr>
        <a:xfrm>
          <a:off x="0" y="0"/>
          <a:ext cx="0" cy="0"/>
          <a:chOff x="0" y="0"/>
          <a:chExt cx="0" cy="0"/>
        </a:xfrm>
      </p:grpSpPr>
      <p:sp>
        <p:nvSpPr>
          <p:cNvPr id="450" name="Shape 4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1" name="Shape 4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31 | SCREEN display of the </a:t>
            </a:r>
            <a:r>
              <a:rPr b="1" i="1" lang="en">
                <a:solidFill>
                  <a:schemeClr val="dk1"/>
                </a:solidFill>
              </a:rPr>
              <a:t>ZMIZ1 </a:t>
            </a:r>
            <a:r>
              <a:rPr b="1" lang="en">
                <a:solidFill>
                  <a:schemeClr val="dk1"/>
                </a:solidFill>
              </a:rPr>
              <a:t>gene and its TSS expression levels. a,</a:t>
            </a:r>
            <a:r>
              <a:rPr lang="en">
                <a:solidFill>
                  <a:schemeClr val="dk1"/>
                </a:solidFill>
              </a:rPr>
              <a:t> Gene expression of </a:t>
            </a:r>
            <a:r>
              <a:rPr i="1" lang="en">
                <a:solidFill>
                  <a:schemeClr val="dk1"/>
                </a:solidFill>
              </a:rPr>
              <a:t>ZMIZ1 </a:t>
            </a:r>
            <a:r>
              <a:rPr lang="en">
                <a:solidFill>
                  <a:schemeClr val="dk1"/>
                </a:solidFill>
              </a:rPr>
              <a:t>from whole-cell RNA-seq assays shown in tags per million (TPM). </a:t>
            </a:r>
            <a:r>
              <a:rPr b="1" lang="en">
                <a:solidFill>
                  <a:schemeClr val="dk1"/>
                </a:solidFill>
              </a:rPr>
              <a:t>b, </a:t>
            </a:r>
            <a:r>
              <a:rPr lang="en">
                <a:solidFill>
                  <a:schemeClr val="dk1"/>
                </a:solidFill>
              </a:rPr>
              <a:t>RAMPAGE signal at the TSS of ENST00000472035.1 (averaged over ± 50 bp window).  Bars are colored by tissue of origin indicated on the left.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32 | SCREEN display of </a:t>
            </a:r>
            <a:r>
              <a:rPr b="1" i="1" lang="en">
                <a:solidFill>
                  <a:schemeClr val="dk1"/>
                </a:solidFill>
              </a:rPr>
              <a:t>PPIF </a:t>
            </a:r>
            <a:r>
              <a:rPr b="1" lang="en">
                <a:solidFill>
                  <a:schemeClr val="dk1"/>
                </a:solidFill>
              </a:rPr>
              <a:t>gene and its TSS expression levels. a,</a:t>
            </a:r>
            <a:r>
              <a:rPr lang="en">
                <a:solidFill>
                  <a:schemeClr val="dk1"/>
                </a:solidFill>
              </a:rPr>
              <a:t> Gene expression of </a:t>
            </a:r>
            <a:r>
              <a:rPr i="1" lang="en">
                <a:solidFill>
                  <a:schemeClr val="dk1"/>
                </a:solidFill>
              </a:rPr>
              <a:t>PPIF </a:t>
            </a:r>
            <a:r>
              <a:rPr lang="en">
                <a:solidFill>
                  <a:schemeClr val="dk1"/>
                </a:solidFill>
              </a:rPr>
              <a:t>from whole-cell RNA-seq assays shown in tags per million (TPM). </a:t>
            </a:r>
            <a:r>
              <a:rPr b="1" lang="en">
                <a:solidFill>
                  <a:schemeClr val="dk1"/>
                </a:solidFill>
              </a:rPr>
              <a:t>b, </a:t>
            </a:r>
            <a:r>
              <a:rPr lang="en">
                <a:solidFill>
                  <a:schemeClr val="dk1"/>
                </a:solidFill>
              </a:rPr>
              <a:t>RAMPAGE signal at the TSS of ENST00000225174.3 (averaged over ± 50 bp window).  Bars are colored by tissue of origin indicated on the left.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5" name="Shape 4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33 | SCREEN display of </a:t>
            </a:r>
            <a:r>
              <a:rPr b="1" i="1" lang="en">
                <a:solidFill>
                  <a:schemeClr val="dk1"/>
                </a:solidFill>
              </a:rPr>
              <a:t>AGAP1</a:t>
            </a:r>
            <a:r>
              <a:rPr b="1" lang="en">
                <a:solidFill>
                  <a:schemeClr val="dk1"/>
                </a:solidFill>
              </a:rPr>
              <a:t> expression levels. a,</a:t>
            </a:r>
            <a:r>
              <a:rPr lang="en">
                <a:solidFill>
                  <a:schemeClr val="dk1"/>
                </a:solidFill>
              </a:rPr>
              <a:t> In human. </a:t>
            </a:r>
            <a:r>
              <a:rPr i="1" lang="en">
                <a:solidFill>
                  <a:schemeClr val="dk1"/>
                </a:solidFill>
              </a:rPr>
              <a:t>AGAP1</a:t>
            </a:r>
            <a:r>
              <a:rPr lang="en">
                <a:solidFill>
                  <a:schemeClr val="dk1"/>
                </a:solidFill>
              </a:rPr>
              <a:t> is expressed across many adult tissues. </a:t>
            </a:r>
            <a:r>
              <a:rPr b="1" lang="en">
                <a:solidFill>
                  <a:schemeClr val="dk1"/>
                </a:solidFill>
              </a:rPr>
              <a:t>b, </a:t>
            </a:r>
            <a:r>
              <a:rPr lang="en">
                <a:solidFill>
                  <a:schemeClr val="dk1"/>
                </a:solidFill>
              </a:rPr>
              <a:t>In mouse. </a:t>
            </a:r>
            <a:r>
              <a:rPr i="1" lang="en">
                <a:solidFill>
                  <a:schemeClr val="dk1"/>
                </a:solidFill>
              </a:rPr>
              <a:t>Agap1</a:t>
            </a:r>
            <a:r>
              <a:rPr lang="en">
                <a:solidFill>
                  <a:schemeClr val="dk1"/>
                </a:solidFill>
              </a:rPr>
              <a:t> is primarily expressed in embryonic brain tissues. Expression values were calculated from whole-cell RNA-seq experiments and displayed in tags per million (TPM).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0" name="Shape 470"/>
        <p:cNvGrpSpPr/>
        <p:nvPr/>
      </p:nvGrpSpPr>
      <p:grpSpPr>
        <a:xfrm>
          <a:off x="0" y="0"/>
          <a:ext cx="0" cy="0"/>
          <a:chOff x="0" y="0"/>
          <a:chExt cx="0" cy="0"/>
        </a:xfrm>
      </p:grpSpPr>
      <p:sp>
        <p:nvSpPr>
          <p:cNvPr id="471" name="Shape 4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2" name="Shape 4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Figure 34 | H3K27ac signal at EM10E0042440 across mouse embryonic tissues. </a:t>
            </a:r>
            <a:r>
              <a:rPr lang="en">
                <a:solidFill>
                  <a:schemeClr val="dk1"/>
                </a:solidFill>
              </a:rPr>
              <a:t>H3K27ac signal measured as fold-change between ChIP and input is displayed across 12 tissues and 8 time-points. Tissues without H3K27ac ChIP-seq data are left blank. The maximal height of signal is 10.</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5" name="Shape 475"/>
        <p:cNvGrpSpPr/>
        <p:nvPr/>
      </p:nvGrpSpPr>
      <p:grpSpPr>
        <a:xfrm>
          <a:off x="0" y="0"/>
          <a:ext cx="0" cy="0"/>
          <a:chOff x="0" y="0"/>
          <a:chExt cx="0" cy="0"/>
        </a:xfrm>
      </p:grpSpPr>
      <p:sp>
        <p:nvSpPr>
          <p:cNvPr id="476" name="Shape 4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7" name="Shape 4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 | Ratio of distal H3K27ac peaks to proximal H3K4me3 peaks. </a:t>
            </a:r>
            <a:r>
              <a:rPr lang="en">
                <a:solidFill>
                  <a:schemeClr val="dk1"/>
                </a:solidFill>
              </a:rPr>
              <a:t>Averaged over X cell types, we analyzed the average ratio of distal H3K27ac peaks to proximal H3K4me3 peaks as we increased the FDR threshold of the peaks. The dashed line indicates the average ratio (1.19) of promoter-like to enhancer like cREs we observe using the Z-score method. This suggests our method is conservative and may not capture all distal enhancers.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0" name="Shape 480"/>
        <p:cNvGrpSpPr/>
        <p:nvPr/>
      </p:nvGrpSpPr>
      <p:grpSpPr>
        <a:xfrm>
          <a:off x="0" y="0"/>
          <a:ext cx="0" cy="0"/>
          <a:chOff x="0" y="0"/>
          <a:chExt cx="0" cy="0"/>
        </a:xfrm>
      </p:grpSpPr>
      <p:sp>
        <p:nvSpPr>
          <p:cNvPr id="481" name="Shape 4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2" name="Shape 4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 |  Overlap of cREs with histone peaks in GM12878.</a:t>
            </a:r>
            <a:r>
              <a:rPr lang="en">
                <a:solidFill>
                  <a:schemeClr val="dk1"/>
                </a:solidFill>
              </a:rPr>
              <a:t> Using 1k bins, we ranked </a:t>
            </a:r>
            <a:r>
              <a:rPr b="1" lang="en">
                <a:solidFill>
                  <a:schemeClr val="dk1"/>
                </a:solidFill>
              </a:rPr>
              <a:t>a, </a:t>
            </a:r>
            <a:r>
              <a:rPr lang="en">
                <a:solidFill>
                  <a:schemeClr val="dk1"/>
                </a:solidFill>
              </a:rPr>
              <a:t>H3K4me3 peaks and </a:t>
            </a:r>
            <a:r>
              <a:rPr b="1" lang="en">
                <a:solidFill>
                  <a:schemeClr val="dk1"/>
                </a:solidFill>
              </a:rPr>
              <a:t>b, </a:t>
            </a:r>
            <a:r>
              <a:rPr lang="en">
                <a:solidFill>
                  <a:schemeClr val="dk1"/>
                </a:solidFill>
              </a:rPr>
              <a:t>H3K27ac peaks by p-value and calculated the number of peaks which overlapped cREs with promoter-like or enhancer-like signatures in GM12878. This demonstrates that vast majority of highly ranked peaks overlap one of these two groups of cREs.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8" name="Shape 488"/>
        <p:cNvGrpSpPr/>
        <p:nvPr/>
      </p:nvGrpSpPr>
      <p:grpSpPr>
        <a:xfrm>
          <a:off x="0" y="0"/>
          <a:ext cx="0" cy="0"/>
          <a:chOff x="0" y="0"/>
          <a:chExt cx="0" cy="0"/>
        </a:xfrm>
      </p:grpSpPr>
      <p:sp>
        <p:nvSpPr>
          <p:cNvPr id="489" name="Shape 4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0" name="Shape 4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 | Tissue specificity of cREs active across 21 cell types. </a:t>
            </a:r>
            <a:r>
              <a:rPr lang="en">
                <a:solidFill>
                  <a:schemeClr val="dk1"/>
                </a:solidFill>
              </a:rPr>
              <a:t>Looking exclusively at the 21 cell types with all four assays -- DNase, H3K4me3, H3K27ac, and CTCF -- we determined the number of tissues for which each cRE was active. Using cell type agnostic classifications for </a:t>
            </a:r>
            <a:r>
              <a:rPr b="1" lang="en">
                <a:solidFill>
                  <a:schemeClr val="dk1"/>
                </a:solidFill>
              </a:rPr>
              <a:t>a</a:t>
            </a:r>
            <a:r>
              <a:rPr lang="en">
                <a:solidFill>
                  <a:schemeClr val="dk1"/>
                </a:solidFill>
              </a:rPr>
              <a:t>, promoter-like, </a:t>
            </a:r>
            <a:r>
              <a:rPr b="1" lang="en">
                <a:solidFill>
                  <a:schemeClr val="dk1"/>
                </a:solidFill>
              </a:rPr>
              <a:t>b</a:t>
            </a:r>
            <a:r>
              <a:rPr lang="en">
                <a:solidFill>
                  <a:schemeClr val="dk1"/>
                </a:solidFill>
              </a:rPr>
              <a:t>, enhancer-like, or </a:t>
            </a:r>
            <a:r>
              <a:rPr b="1" lang="en">
                <a:solidFill>
                  <a:schemeClr val="dk1"/>
                </a:solidFill>
              </a:rPr>
              <a:t>c</a:t>
            </a:r>
            <a:r>
              <a:rPr lang="en">
                <a:solidFill>
                  <a:schemeClr val="dk1"/>
                </a:solidFill>
              </a:rPr>
              <a:t>, CTCF-only, we counted the number of cell types where each cRE was classified in the same group in a cell-type specific manner. cREs were stratified by whether they overlapped or were proximal (± 2kb) to a GENCODE v19 TSS. The number of cREs in each graph is in the top right corner.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 | Histone signal across cREs with Promoter-like and Enhancer-like signatures.</a:t>
            </a:r>
            <a:r>
              <a:rPr lang="en">
                <a:solidFill>
                  <a:schemeClr val="dk1"/>
                </a:solidFill>
              </a:rPr>
              <a:t> Violin plots of average </a:t>
            </a:r>
            <a:r>
              <a:rPr b="1" lang="en">
                <a:solidFill>
                  <a:schemeClr val="dk1"/>
                </a:solidFill>
              </a:rPr>
              <a:t>a, </a:t>
            </a:r>
            <a:r>
              <a:rPr lang="en">
                <a:solidFill>
                  <a:schemeClr val="dk1"/>
                </a:solidFill>
              </a:rPr>
              <a:t>H3K4me3 and </a:t>
            </a:r>
            <a:r>
              <a:rPr b="1" lang="en">
                <a:solidFill>
                  <a:schemeClr val="dk1"/>
                </a:solidFill>
              </a:rPr>
              <a:t>b, </a:t>
            </a:r>
            <a:r>
              <a:rPr lang="en">
                <a:solidFill>
                  <a:schemeClr val="dk1"/>
                </a:solidFill>
              </a:rPr>
              <a:t>H3K27ac for cREs belonging to different cREs states. cRE states are stratified by whether cREs are proximal (±2kb) or distal to a GENCODE V19 TSS.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4" name="Shape 504"/>
        <p:cNvGrpSpPr/>
        <p:nvPr/>
      </p:nvGrpSpPr>
      <p:grpSpPr>
        <a:xfrm>
          <a:off x="0" y="0"/>
          <a:ext cx="0" cy="0"/>
          <a:chOff x="0" y="0"/>
          <a:chExt cx="0" cy="0"/>
        </a:xfrm>
      </p:grpSpPr>
      <p:sp>
        <p:nvSpPr>
          <p:cNvPr id="505" name="Shape 5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6" name="Shape 5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Figure 39 | Method for normalizing epigenomics signals</a:t>
            </a:r>
            <a:r>
              <a:rPr lang="en">
                <a:solidFill>
                  <a:schemeClr val="dk1"/>
                </a:solidFill>
              </a:rPr>
              <a:t>. </a:t>
            </a:r>
            <a:r>
              <a:rPr b="1" lang="en">
                <a:solidFill>
                  <a:schemeClr val="dk1"/>
                </a:solidFill>
              </a:rPr>
              <a:t>a, </a:t>
            </a:r>
            <a:r>
              <a:rPr lang="en">
                <a:solidFill>
                  <a:schemeClr val="dk1"/>
                </a:solidFill>
              </a:rPr>
              <a:t>Distribution of the H3K27ac signals at rDHSs from five cell types (B cell, Liver, K562, T cell, and GM12878; shown in different colors). </a:t>
            </a:r>
            <a:r>
              <a:rPr b="1" lang="en">
                <a:solidFill>
                  <a:schemeClr val="dk1"/>
                </a:solidFill>
              </a:rPr>
              <a:t>b, </a:t>
            </a:r>
            <a:r>
              <a:rPr lang="en">
                <a:solidFill>
                  <a:schemeClr val="dk1"/>
                </a:solidFill>
              </a:rPr>
              <a:t>Distributions of the Log of the H3K27ac signals in </a:t>
            </a:r>
            <a:r>
              <a:rPr b="1" lang="en">
                <a:solidFill>
                  <a:schemeClr val="dk1"/>
                </a:solidFill>
              </a:rPr>
              <a:t>a</a:t>
            </a:r>
            <a:r>
              <a:rPr lang="en">
                <a:solidFill>
                  <a:schemeClr val="dk1"/>
                </a:solidFill>
              </a:rPr>
              <a:t>. Individually, log(signal) values of the rDHSs in each cell type roughly follow a normal distribution. </a:t>
            </a:r>
            <a:r>
              <a:rPr b="1" lang="en">
                <a:solidFill>
                  <a:schemeClr val="dk1"/>
                </a:solidFill>
              </a:rPr>
              <a:t>c,</a:t>
            </a:r>
            <a:r>
              <a:rPr lang="en">
                <a:solidFill>
                  <a:schemeClr val="dk1"/>
                </a:solidFill>
              </a:rPr>
              <a:t> Distribution of the Z-scores corresponding to the Log(signal) values in </a:t>
            </a:r>
            <a:r>
              <a:rPr b="1" lang="en">
                <a:solidFill>
                  <a:schemeClr val="dk1"/>
                </a:solidFill>
              </a:rPr>
              <a:t>b</a:t>
            </a:r>
            <a:r>
              <a:rPr lang="en">
                <a:solidFill>
                  <a:schemeClr val="dk1"/>
                </a:solidFill>
              </a:rPr>
              <a:t>. Zero signal values are assigned a Z-score of –10.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b="1" lang="en">
                <a:solidFill>
                  <a:schemeClr val="dk1"/>
                </a:solidFill>
              </a:rPr>
              <a:t>Supplementary Fig. 4 | SCREEN display of gene and TSS expression levels. a,</a:t>
            </a:r>
            <a:r>
              <a:rPr lang="en">
                <a:solidFill>
                  <a:schemeClr val="dk1"/>
                </a:solidFill>
              </a:rPr>
              <a:t> Gene expression of </a:t>
            </a:r>
            <a:r>
              <a:rPr i="1" lang="en">
                <a:solidFill>
                  <a:schemeClr val="dk1"/>
                </a:solidFill>
              </a:rPr>
              <a:t>EP300 </a:t>
            </a:r>
            <a:r>
              <a:rPr lang="en">
                <a:solidFill>
                  <a:schemeClr val="dk1"/>
                </a:solidFill>
              </a:rPr>
              <a:t>from whole-cell RNA-seq assays shown in tags per million (TPM). </a:t>
            </a:r>
            <a:r>
              <a:rPr b="1" lang="en">
                <a:solidFill>
                  <a:schemeClr val="dk1"/>
                </a:solidFill>
              </a:rPr>
              <a:t>b, </a:t>
            </a:r>
            <a:r>
              <a:rPr lang="en">
                <a:solidFill>
                  <a:schemeClr val="dk1"/>
                </a:solidFill>
              </a:rPr>
              <a:t>RAMPAGE signal at the TSS of ENST00000263253.7 (averaged over ± 50 bp window).  Bars are colored by tissue of origin indicated on the left.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5 | Precision-Recall (PR) curves for VISTA enhancer prediction. </a:t>
            </a:r>
            <a:r>
              <a:rPr lang="en">
                <a:solidFill>
                  <a:schemeClr val="dk1"/>
                </a:solidFill>
              </a:rPr>
              <a:t>PR curves for </a:t>
            </a:r>
            <a:r>
              <a:rPr b="1" lang="en">
                <a:solidFill>
                  <a:schemeClr val="dk1"/>
                </a:solidFill>
              </a:rPr>
              <a:t>a,</a:t>
            </a:r>
            <a:r>
              <a:rPr lang="en">
                <a:solidFill>
                  <a:schemeClr val="dk1"/>
                </a:solidFill>
              </a:rPr>
              <a:t> limb, </a:t>
            </a:r>
            <a:r>
              <a:rPr b="1" lang="en">
                <a:solidFill>
                  <a:schemeClr val="dk1"/>
                </a:solidFill>
              </a:rPr>
              <a:t>b,</a:t>
            </a:r>
            <a:r>
              <a:rPr lang="en">
                <a:solidFill>
                  <a:schemeClr val="dk1"/>
                </a:solidFill>
              </a:rPr>
              <a:t> hindbrain, </a:t>
            </a:r>
            <a:r>
              <a:rPr b="1" lang="en">
                <a:solidFill>
                  <a:schemeClr val="dk1"/>
                </a:solidFill>
              </a:rPr>
              <a:t>c,</a:t>
            </a:r>
            <a:r>
              <a:rPr lang="en">
                <a:solidFill>
                  <a:schemeClr val="dk1"/>
                </a:solidFill>
              </a:rPr>
              <a:t> neural tube, and </a:t>
            </a:r>
            <a:r>
              <a:rPr b="1" lang="en">
                <a:solidFill>
                  <a:schemeClr val="dk1"/>
                </a:solidFill>
              </a:rPr>
              <a:t>d,</a:t>
            </a:r>
            <a:r>
              <a:rPr lang="en">
                <a:solidFill>
                  <a:schemeClr val="dk1"/>
                </a:solidFill>
              </a:rPr>
              <a:t> midbrain enhancers at e11.5. Colors indicate peaks and signal used for anchoring and ranking the enhancer predictions. All peaks were set to 300 bp centered on their summits and the 20k top-ranked peaks were used for each tissue to ensure consistent genome coverage.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0" name="Shape 1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6 | Precision-Recall (PR) curves for VISTA enhancer prediction anchored on DHSs. </a:t>
            </a:r>
            <a:r>
              <a:rPr lang="en">
                <a:solidFill>
                  <a:schemeClr val="dk1"/>
                </a:solidFill>
              </a:rPr>
              <a:t>PR curves for </a:t>
            </a:r>
            <a:r>
              <a:rPr b="1" lang="en">
                <a:solidFill>
                  <a:schemeClr val="dk1"/>
                </a:solidFill>
              </a:rPr>
              <a:t>a,</a:t>
            </a:r>
            <a:r>
              <a:rPr lang="en">
                <a:solidFill>
                  <a:schemeClr val="dk1"/>
                </a:solidFill>
              </a:rPr>
              <a:t> limb, </a:t>
            </a:r>
            <a:r>
              <a:rPr b="1" lang="en">
                <a:solidFill>
                  <a:schemeClr val="dk1"/>
                </a:solidFill>
              </a:rPr>
              <a:t>b,</a:t>
            </a:r>
            <a:r>
              <a:rPr lang="en">
                <a:solidFill>
                  <a:schemeClr val="dk1"/>
                </a:solidFill>
              </a:rPr>
              <a:t> hindbrain, </a:t>
            </a:r>
            <a:r>
              <a:rPr b="1" lang="en">
                <a:solidFill>
                  <a:schemeClr val="dk1"/>
                </a:solidFill>
              </a:rPr>
              <a:t>c,</a:t>
            </a:r>
            <a:r>
              <a:rPr lang="en">
                <a:solidFill>
                  <a:schemeClr val="dk1"/>
                </a:solidFill>
              </a:rPr>
              <a:t> neural tube, and </a:t>
            </a:r>
            <a:r>
              <a:rPr b="1" lang="en">
                <a:solidFill>
                  <a:schemeClr val="dk1"/>
                </a:solidFill>
              </a:rPr>
              <a:t>d,</a:t>
            </a:r>
            <a:r>
              <a:rPr lang="en">
                <a:solidFill>
                  <a:schemeClr val="dk1"/>
                </a:solidFill>
              </a:rPr>
              <a:t> midbrain enhancers at e11.5. All predictions were anchored on DHSs in the respective tissue. Colors indicate signals used for ranking predictions; black indicates the average of DNase and H3K27ac signals.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b="1" lang="en">
                <a:solidFill>
                  <a:schemeClr val="dk1"/>
                </a:solidFill>
              </a:rPr>
              <a:t>Supplementary Fig. 7 | Enhancer prediction using the average rank of DNase and H3K27ac signals. </a:t>
            </a:r>
            <a:r>
              <a:rPr lang="en">
                <a:solidFill>
                  <a:schemeClr val="dk1"/>
                </a:solidFill>
              </a:rPr>
              <a:t>For each tissue, we sorted DNase peaks by the average rank of DNase signal (green) and H3K27ac signal (yellow) and estimated enhancer boundaries using the overlapping H3K27ac peaks.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8 | Correlation of gene expression with epigenomic signals to predict promoter-like regions in mouse hindbrain e11.5. </a:t>
            </a:r>
            <a:r>
              <a:rPr lang="en">
                <a:solidFill>
                  <a:schemeClr val="dk1"/>
                </a:solidFill>
              </a:rPr>
              <a:t>Scatterplots demonstrating correlation of expression with </a:t>
            </a:r>
            <a:r>
              <a:rPr b="1" lang="en">
                <a:solidFill>
                  <a:schemeClr val="dk1"/>
                </a:solidFill>
              </a:rPr>
              <a:t>a) </a:t>
            </a:r>
            <a:r>
              <a:rPr lang="en">
                <a:solidFill>
                  <a:schemeClr val="dk1"/>
                </a:solidFill>
              </a:rPr>
              <a:t>DHSs ranked by DNase signal (</a:t>
            </a:r>
            <a:r>
              <a:rPr i="1" lang="en">
                <a:solidFill>
                  <a:schemeClr val="dk1"/>
                </a:solidFill>
              </a:rPr>
              <a:t>r</a:t>
            </a:r>
            <a:r>
              <a:rPr lang="en">
                <a:solidFill>
                  <a:schemeClr val="dk1"/>
                </a:solidFill>
              </a:rPr>
              <a:t> = 0.34), </a:t>
            </a:r>
            <a:r>
              <a:rPr b="1" lang="en">
                <a:solidFill>
                  <a:schemeClr val="dk1"/>
                </a:solidFill>
              </a:rPr>
              <a:t>b) </a:t>
            </a:r>
            <a:r>
              <a:rPr lang="en">
                <a:solidFill>
                  <a:schemeClr val="dk1"/>
                </a:solidFill>
              </a:rPr>
              <a:t>DHSs ranked by H3K4me3 signal (</a:t>
            </a:r>
            <a:r>
              <a:rPr i="1" lang="en">
                <a:solidFill>
                  <a:schemeClr val="dk1"/>
                </a:solidFill>
              </a:rPr>
              <a:t>r</a:t>
            </a:r>
            <a:r>
              <a:rPr lang="en">
                <a:solidFill>
                  <a:schemeClr val="dk1"/>
                </a:solidFill>
              </a:rPr>
              <a:t> = 0.73), </a:t>
            </a:r>
            <a:r>
              <a:rPr b="1" lang="en">
                <a:solidFill>
                  <a:schemeClr val="dk1"/>
                </a:solidFill>
              </a:rPr>
              <a:t>c)</a:t>
            </a:r>
            <a:r>
              <a:rPr lang="en">
                <a:solidFill>
                  <a:schemeClr val="dk1"/>
                </a:solidFill>
              </a:rPr>
              <a:t> H3K4me3 peaks ranked by DNase signal (</a:t>
            </a:r>
            <a:r>
              <a:rPr i="1" lang="en">
                <a:solidFill>
                  <a:schemeClr val="dk1"/>
                </a:solidFill>
              </a:rPr>
              <a:t>r</a:t>
            </a:r>
            <a:r>
              <a:rPr lang="en">
                <a:solidFill>
                  <a:schemeClr val="dk1"/>
                </a:solidFill>
              </a:rPr>
              <a:t> = 0.24), and </a:t>
            </a:r>
            <a:r>
              <a:rPr b="1" lang="en">
                <a:solidFill>
                  <a:schemeClr val="dk1"/>
                </a:solidFill>
              </a:rPr>
              <a:t>d)</a:t>
            </a:r>
            <a:r>
              <a:rPr lang="en">
                <a:solidFill>
                  <a:schemeClr val="dk1"/>
                </a:solidFill>
              </a:rPr>
              <a:t> H3K4me3 peaks ranked by H3K4me3 signal (</a:t>
            </a:r>
            <a:r>
              <a:rPr i="1" lang="en">
                <a:solidFill>
                  <a:schemeClr val="dk1"/>
                </a:solidFill>
              </a:rPr>
              <a:t>r</a:t>
            </a:r>
            <a:r>
              <a:rPr lang="en">
                <a:solidFill>
                  <a:schemeClr val="dk1"/>
                </a:solidFill>
              </a:rPr>
              <a:t> = 0.56).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b="1" lang="en">
                <a:solidFill>
                  <a:schemeClr val="dk1"/>
                </a:solidFill>
              </a:rPr>
              <a:t>Supplementary Fig. 9 | Distribution of cRE lengths stratified by distance from annotated TSSs. </a:t>
            </a:r>
            <a:r>
              <a:rPr lang="en">
                <a:solidFill>
                  <a:schemeClr val="dk1"/>
                </a:solidFill>
              </a:rPr>
              <a:t>In </a:t>
            </a:r>
            <a:r>
              <a:rPr b="1" lang="en">
                <a:solidFill>
                  <a:schemeClr val="dk1"/>
                </a:solidFill>
              </a:rPr>
              <a:t>a,</a:t>
            </a:r>
            <a:r>
              <a:rPr lang="en">
                <a:solidFill>
                  <a:schemeClr val="dk1"/>
                </a:solidFill>
              </a:rPr>
              <a:t> human and </a:t>
            </a:r>
            <a:r>
              <a:rPr b="1" lang="en">
                <a:solidFill>
                  <a:schemeClr val="dk1"/>
                </a:solidFill>
              </a:rPr>
              <a:t>b,</a:t>
            </a:r>
            <a:r>
              <a:rPr lang="en">
                <a:solidFill>
                  <a:schemeClr val="dk1"/>
                </a:solidFill>
              </a:rPr>
              <a:t> mouse, cREs that overlap TSSs are longer than non-overlapping cREs (Wilcoxon test p-values &lt; 2.2e-16).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6" name="Shape 56"/>
        <p:cNvGrpSpPr/>
        <p:nvPr/>
      </p:nvGrpSpPr>
      <p:grpSpPr>
        <a:xfrm>
          <a:off x="0" y="0"/>
          <a:ext cx="0" cy="0"/>
          <a:chOff x="0" y="0"/>
          <a:chExt cx="0" cy="0"/>
        </a:xfrm>
      </p:grpSpPr>
      <p:sp>
        <p:nvSpPr>
          <p:cNvPr id="57" name="Shape 57"/>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8" name="Shape 58"/>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59" name="Shape 59"/>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0" name="Shape 60"/>
        <p:cNvGrpSpPr/>
        <p:nvPr/>
      </p:nvGrpSpPr>
      <p:grpSpPr>
        <a:xfrm>
          <a:off x="0" y="0"/>
          <a:ext cx="0" cy="0"/>
          <a:chOff x="0" y="0"/>
          <a:chExt cx="0" cy="0"/>
        </a:xfrm>
      </p:grpSpPr>
      <p:sp>
        <p:nvSpPr>
          <p:cNvPr id="61" name="Shape 61"/>
          <p:cNvSpPr txBox="1"/>
          <p:nvPr>
            <p:ph type="ctrTitle"/>
          </p:nvPr>
        </p:nvSpPr>
        <p:spPr>
          <a:xfrm>
            <a:off x="1143000" y="841772"/>
            <a:ext cx="6858000" cy="1790700"/>
          </a:xfrm>
          <a:prstGeom prst="rect">
            <a:avLst/>
          </a:prstGeom>
          <a:noFill/>
          <a:ln>
            <a:noFill/>
          </a:ln>
        </p:spPr>
        <p:txBody>
          <a:bodyPr anchorCtr="0" anchor="b" bIns="68575" lIns="68575" rIns="68575" tIns="68575"/>
          <a:lstStyle>
            <a:lvl1pPr indent="0" lvl="0" marL="0" marR="0" rtl="0" algn="ctr">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62" name="Shape 62"/>
          <p:cNvSpPr txBox="1"/>
          <p:nvPr>
            <p:ph idx="1" type="subTitle"/>
          </p:nvPr>
        </p:nvSpPr>
        <p:spPr>
          <a:xfrm>
            <a:off x="1143000" y="2701528"/>
            <a:ext cx="6858000" cy="1241700"/>
          </a:xfrm>
          <a:prstGeom prst="rect">
            <a:avLst/>
          </a:prstGeom>
          <a:noFill/>
          <a:ln>
            <a:noFill/>
          </a:ln>
        </p:spPr>
        <p:txBody>
          <a:bodyPr anchorCtr="0" anchor="t" bIns="68575" lIns="68575" rIns="68575" tIns="68575"/>
          <a:lstStyle>
            <a:lvl1pPr indent="0" lvl="0" marL="0" marR="0" rtl="0" algn="ctr">
              <a:lnSpc>
                <a:spcPct val="90000"/>
              </a:lnSpc>
              <a:spcBef>
                <a:spcPts val="800"/>
              </a:spcBef>
              <a:buClr>
                <a:schemeClr val="dk1"/>
              </a:buClr>
              <a:buFont typeface="Arial"/>
              <a:buNone/>
              <a:defRPr b="0" i="0" sz="1800" u="none" cap="none" strike="noStrike">
                <a:solidFill>
                  <a:schemeClr val="dk1"/>
                </a:solidFill>
                <a:latin typeface="Calibri"/>
                <a:ea typeface="Calibri"/>
                <a:cs typeface="Calibri"/>
                <a:sym typeface="Calibri"/>
              </a:defRPr>
            </a:lvl1pPr>
            <a:lvl2pPr indent="0" lvl="1" marL="342900" marR="0" rtl="0" algn="ctr">
              <a:lnSpc>
                <a:spcPct val="90000"/>
              </a:lnSpc>
              <a:spcBef>
                <a:spcPts val="400"/>
              </a:spcBef>
              <a:buClr>
                <a:schemeClr val="dk1"/>
              </a:buClr>
              <a:buFont typeface="Arial"/>
              <a:buNone/>
              <a:defRPr b="0" i="0" sz="1500" u="none" cap="none" strike="noStrike">
                <a:solidFill>
                  <a:schemeClr val="dk1"/>
                </a:solidFill>
                <a:latin typeface="Calibri"/>
                <a:ea typeface="Calibri"/>
                <a:cs typeface="Calibri"/>
                <a:sym typeface="Calibri"/>
              </a:defRPr>
            </a:lvl2pPr>
            <a:lvl3pPr indent="0" lvl="2" marL="685800" marR="0" rtl="0" algn="ctr">
              <a:lnSpc>
                <a:spcPct val="90000"/>
              </a:lnSpc>
              <a:spcBef>
                <a:spcPts val="400"/>
              </a:spcBef>
              <a:buClr>
                <a:schemeClr val="dk1"/>
              </a:buClr>
              <a:buFont typeface="Arial"/>
              <a:buNone/>
              <a:defRPr b="0" i="0" sz="1400" u="none" cap="none" strike="noStrike">
                <a:solidFill>
                  <a:schemeClr val="dk1"/>
                </a:solidFill>
                <a:latin typeface="Calibri"/>
                <a:ea typeface="Calibri"/>
                <a:cs typeface="Calibri"/>
                <a:sym typeface="Calibri"/>
              </a:defRPr>
            </a:lvl3pPr>
            <a:lvl4pPr indent="0" lvl="3" marL="10287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4pPr>
            <a:lvl5pPr indent="0" lvl="4" marL="13716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5pPr>
            <a:lvl6pPr indent="0" lvl="5" marL="17145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6pPr>
            <a:lvl7pPr indent="0" lvl="6" marL="20574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7pPr>
            <a:lvl8pPr indent="0" lvl="7" marL="24003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8pPr>
            <a:lvl9pPr indent="0" lvl="8" marL="2743200" marR="0" rtl="0" algn="ctr">
              <a:lnSpc>
                <a:spcPct val="90000"/>
              </a:lnSpc>
              <a:spcBef>
                <a:spcPts val="400"/>
              </a:spcBef>
              <a:buClr>
                <a:schemeClr val="dk1"/>
              </a:buClr>
              <a:buFont typeface="Arial"/>
              <a:buNone/>
              <a:defRPr b="0" i="0" sz="1200" u="none" cap="none" strike="noStrike">
                <a:solidFill>
                  <a:schemeClr val="dk1"/>
                </a:solidFill>
                <a:latin typeface="Calibri"/>
                <a:ea typeface="Calibri"/>
                <a:cs typeface="Calibri"/>
                <a:sym typeface="Calibri"/>
              </a:defRPr>
            </a:lvl9pPr>
          </a:lstStyle>
          <a:p/>
        </p:txBody>
      </p:sp>
      <p:sp>
        <p:nvSpPr>
          <p:cNvPr id="63" name="Shape 63"/>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4" name="Shape 64"/>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65" name="Shape 65"/>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66" name="Shape 66"/>
        <p:cNvGrpSpPr/>
        <p:nvPr/>
      </p:nvGrpSpPr>
      <p:grpSpPr>
        <a:xfrm>
          <a:off x="0" y="0"/>
          <a:ext cx="0" cy="0"/>
          <a:chOff x="0" y="0"/>
          <a:chExt cx="0" cy="0"/>
        </a:xfrm>
      </p:grpSpPr>
      <p:sp>
        <p:nvSpPr>
          <p:cNvPr id="67" name="Shape 67"/>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68" name="Shape 68"/>
          <p:cNvSpPr txBox="1"/>
          <p:nvPr>
            <p:ph idx="1" type="body"/>
          </p:nvPr>
        </p:nvSpPr>
        <p:spPr>
          <a:xfrm>
            <a:off x="628650" y="1369218"/>
            <a:ext cx="78867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2" name="Shape 72"/>
        <p:cNvGrpSpPr/>
        <p:nvPr/>
      </p:nvGrpSpPr>
      <p:grpSpPr>
        <a:xfrm>
          <a:off x="0" y="0"/>
          <a:ext cx="0" cy="0"/>
          <a:chOff x="0" y="0"/>
          <a:chExt cx="0" cy="0"/>
        </a:xfrm>
      </p:grpSpPr>
      <p:sp>
        <p:nvSpPr>
          <p:cNvPr id="73" name="Shape 73"/>
          <p:cNvSpPr txBox="1"/>
          <p:nvPr>
            <p:ph type="title"/>
          </p:nvPr>
        </p:nvSpPr>
        <p:spPr>
          <a:xfrm>
            <a:off x="623887" y="1282303"/>
            <a:ext cx="7886700" cy="21396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45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74" name="Shape 74"/>
          <p:cNvSpPr txBox="1"/>
          <p:nvPr>
            <p:ph idx="1" type="body"/>
          </p:nvPr>
        </p:nvSpPr>
        <p:spPr>
          <a:xfrm>
            <a:off x="623887" y="3442097"/>
            <a:ext cx="7886700" cy="1125300"/>
          </a:xfrm>
          <a:prstGeom prst="rect">
            <a:avLst/>
          </a:prstGeom>
          <a:noFill/>
          <a:ln>
            <a:noFill/>
          </a:ln>
        </p:spPr>
        <p:txBody>
          <a:bodyPr anchorCtr="0" anchor="t" bIns="68575" lIns="68575" rIns="68575" tIns="68575"/>
          <a:lstStyle>
            <a:lvl1pPr indent="0" lvl="0" marL="0" marR="0" rtl="0" algn="l">
              <a:lnSpc>
                <a:spcPct val="90000"/>
              </a:lnSpc>
              <a:spcBef>
                <a:spcPts val="800"/>
              </a:spcBef>
              <a:buClr>
                <a:srgbClr val="888888"/>
              </a:buClr>
              <a:buFont typeface="Arial"/>
              <a:buNone/>
              <a:defRPr b="0" i="0" sz="1800" u="none" cap="none" strike="noStrike">
                <a:solidFill>
                  <a:srgbClr val="888888"/>
                </a:solidFill>
                <a:latin typeface="Calibri"/>
                <a:ea typeface="Calibri"/>
                <a:cs typeface="Calibri"/>
                <a:sym typeface="Calibri"/>
              </a:defRPr>
            </a:lvl1pPr>
            <a:lvl2pPr indent="0" lvl="1" marL="342900" marR="0" rtl="0" algn="l">
              <a:lnSpc>
                <a:spcPct val="90000"/>
              </a:lnSpc>
              <a:spcBef>
                <a:spcPts val="400"/>
              </a:spcBef>
              <a:buClr>
                <a:srgbClr val="888888"/>
              </a:buClr>
              <a:buFont typeface="Arial"/>
              <a:buNone/>
              <a:defRPr b="0" i="0" sz="1500" u="none" cap="none" strike="noStrike">
                <a:solidFill>
                  <a:srgbClr val="888888"/>
                </a:solidFill>
                <a:latin typeface="Calibri"/>
                <a:ea typeface="Calibri"/>
                <a:cs typeface="Calibri"/>
                <a:sym typeface="Calibri"/>
              </a:defRPr>
            </a:lvl2pPr>
            <a:lvl3pPr indent="0" lvl="2" marL="685800" marR="0" rtl="0" algn="l">
              <a:lnSpc>
                <a:spcPct val="90000"/>
              </a:lnSpc>
              <a:spcBef>
                <a:spcPts val="400"/>
              </a:spcBef>
              <a:buClr>
                <a:srgbClr val="888888"/>
              </a:buClr>
              <a:buFont typeface="Arial"/>
              <a:buNone/>
              <a:defRPr b="0" i="0" sz="1400" u="none" cap="none" strike="noStrike">
                <a:solidFill>
                  <a:srgbClr val="888888"/>
                </a:solidFill>
                <a:latin typeface="Calibri"/>
                <a:ea typeface="Calibri"/>
                <a:cs typeface="Calibri"/>
                <a:sym typeface="Calibri"/>
              </a:defRPr>
            </a:lvl3pPr>
            <a:lvl4pPr indent="0" lvl="3" marL="10287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4pPr>
            <a:lvl5pPr indent="0" lvl="4" marL="13716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5pPr>
            <a:lvl6pPr indent="0" lvl="5" marL="17145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6pPr>
            <a:lvl7pPr indent="0" lvl="6" marL="20574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7pPr>
            <a:lvl8pPr indent="0" lvl="7" marL="24003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8pPr>
            <a:lvl9pPr indent="0" lvl="8" marL="2743200" marR="0" rtl="0" algn="l">
              <a:lnSpc>
                <a:spcPct val="90000"/>
              </a:lnSpc>
              <a:spcBef>
                <a:spcPts val="400"/>
              </a:spcBef>
              <a:buClr>
                <a:srgbClr val="888888"/>
              </a:buClr>
              <a:buFont typeface="Arial"/>
              <a:buNone/>
              <a:defRPr b="0" i="0" sz="1200" u="none" cap="none" strike="noStrike">
                <a:solidFill>
                  <a:srgbClr val="888888"/>
                </a:solidFill>
                <a:latin typeface="Calibri"/>
                <a:ea typeface="Calibri"/>
                <a:cs typeface="Calibri"/>
                <a:sym typeface="Calibri"/>
              </a:defRPr>
            </a:lvl9pPr>
          </a:lstStyle>
          <a:p/>
        </p:txBody>
      </p:sp>
      <p:sp>
        <p:nvSpPr>
          <p:cNvPr id="75" name="Shape 75"/>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8" name="Shape 78"/>
        <p:cNvGrpSpPr/>
        <p:nvPr/>
      </p:nvGrpSpPr>
      <p:grpSpPr>
        <a:xfrm>
          <a:off x="0" y="0"/>
          <a:ext cx="0" cy="0"/>
          <a:chOff x="0" y="0"/>
          <a:chExt cx="0" cy="0"/>
        </a:xfrm>
      </p:grpSpPr>
      <p:sp>
        <p:nvSpPr>
          <p:cNvPr id="79" name="Shape 79"/>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80" name="Shape 80"/>
          <p:cNvSpPr txBox="1"/>
          <p:nvPr>
            <p:ph idx="1" type="body"/>
          </p:nvPr>
        </p:nvSpPr>
        <p:spPr>
          <a:xfrm>
            <a:off x="628650" y="1369218"/>
            <a:ext cx="38862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81" name="Shape 81"/>
          <p:cNvSpPr txBox="1"/>
          <p:nvPr>
            <p:ph idx="2" type="body"/>
          </p:nvPr>
        </p:nvSpPr>
        <p:spPr>
          <a:xfrm>
            <a:off x="4629150" y="1369218"/>
            <a:ext cx="38862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82" name="Shape 82"/>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3" name="Shape 83"/>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84" name="Shape 84"/>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5" name="Shape 85"/>
        <p:cNvGrpSpPr/>
        <p:nvPr/>
      </p:nvGrpSpPr>
      <p:grpSpPr>
        <a:xfrm>
          <a:off x="0" y="0"/>
          <a:ext cx="0" cy="0"/>
          <a:chOff x="0" y="0"/>
          <a:chExt cx="0" cy="0"/>
        </a:xfrm>
      </p:grpSpPr>
      <p:sp>
        <p:nvSpPr>
          <p:cNvPr id="86" name="Shape 86"/>
          <p:cNvSpPr txBox="1"/>
          <p:nvPr>
            <p:ph type="title"/>
          </p:nvPr>
        </p:nvSpPr>
        <p:spPr>
          <a:xfrm>
            <a:off x="62984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87" name="Shape 87"/>
          <p:cNvSpPr txBox="1"/>
          <p:nvPr>
            <p:ph idx="1" type="body"/>
          </p:nvPr>
        </p:nvSpPr>
        <p:spPr>
          <a:xfrm>
            <a:off x="629840" y="1260872"/>
            <a:ext cx="3868500" cy="617999"/>
          </a:xfrm>
          <a:prstGeom prst="rect">
            <a:avLst/>
          </a:prstGeom>
          <a:noFill/>
          <a:ln>
            <a:noFill/>
          </a:ln>
        </p:spPr>
        <p:txBody>
          <a:bodyPr anchorCtr="0" anchor="b" bIns="68575" lIns="68575" rIns="68575"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88" name="Shape 88"/>
          <p:cNvSpPr txBox="1"/>
          <p:nvPr>
            <p:ph idx="2" type="body"/>
          </p:nvPr>
        </p:nvSpPr>
        <p:spPr>
          <a:xfrm>
            <a:off x="629840" y="1878806"/>
            <a:ext cx="3868500" cy="27633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89" name="Shape 89"/>
          <p:cNvSpPr txBox="1"/>
          <p:nvPr>
            <p:ph idx="3" type="body"/>
          </p:nvPr>
        </p:nvSpPr>
        <p:spPr>
          <a:xfrm>
            <a:off x="4629150" y="1260872"/>
            <a:ext cx="3887400" cy="617999"/>
          </a:xfrm>
          <a:prstGeom prst="rect">
            <a:avLst/>
          </a:prstGeom>
          <a:noFill/>
          <a:ln>
            <a:noFill/>
          </a:ln>
        </p:spPr>
        <p:txBody>
          <a:bodyPr anchorCtr="0" anchor="b" bIns="68575" lIns="68575" rIns="68575" tIns="68575"/>
          <a:lstStyle>
            <a:lvl1pPr indent="0" lvl="0" marL="0" marR="0" rtl="0" algn="l">
              <a:lnSpc>
                <a:spcPct val="90000"/>
              </a:lnSpc>
              <a:spcBef>
                <a:spcPts val="800"/>
              </a:spcBef>
              <a:buClr>
                <a:schemeClr val="dk1"/>
              </a:buClr>
              <a:buFont typeface="Arial"/>
              <a:buNone/>
              <a:defRPr b="1" i="0" sz="18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1" i="0" sz="15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1" i="0" sz="14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1" i="0" sz="1200" u="none" cap="none" strike="noStrike">
                <a:solidFill>
                  <a:schemeClr val="dk1"/>
                </a:solidFill>
                <a:latin typeface="Calibri"/>
                <a:ea typeface="Calibri"/>
                <a:cs typeface="Calibri"/>
                <a:sym typeface="Calibri"/>
              </a:defRPr>
            </a:lvl9pPr>
          </a:lstStyle>
          <a:p/>
        </p:txBody>
      </p:sp>
      <p:sp>
        <p:nvSpPr>
          <p:cNvPr id="90" name="Shape 90"/>
          <p:cNvSpPr txBox="1"/>
          <p:nvPr>
            <p:ph idx="4" type="body"/>
          </p:nvPr>
        </p:nvSpPr>
        <p:spPr>
          <a:xfrm>
            <a:off x="4629150" y="1878806"/>
            <a:ext cx="3887400" cy="27633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91" name="Shape 91"/>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2" name="Shape 92"/>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3" name="Shape 93"/>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4" name="Shape 94"/>
        <p:cNvGrpSpPr/>
        <p:nvPr/>
      </p:nvGrpSpPr>
      <p:grpSpPr>
        <a:xfrm>
          <a:off x="0" y="0"/>
          <a:ext cx="0" cy="0"/>
          <a:chOff x="0" y="0"/>
          <a:chExt cx="0" cy="0"/>
        </a:xfrm>
      </p:grpSpPr>
      <p:sp>
        <p:nvSpPr>
          <p:cNvPr id="95" name="Shape 95"/>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96" name="Shape 96"/>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99" name="Shape 99"/>
        <p:cNvGrpSpPr/>
        <p:nvPr/>
      </p:nvGrpSpPr>
      <p:grpSpPr>
        <a:xfrm>
          <a:off x="0" y="0"/>
          <a:ext cx="0" cy="0"/>
          <a:chOff x="0" y="0"/>
          <a:chExt cx="0" cy="0"/>
        </a:xfrm>
      </p:grpSpPr>
      <p:sp>
        <p:nvSpPr>
          <p:cNvPr id="100" name="Shape 100"/>
          <p:cNvSpPr txBox="1"/>
          <p:nvPr>
            <p:ph type="title"/>
          </p:nvPr>
        </p:nvSpPr>
        <p:spPr>
          <a:xfrm>
            <a:off x="629840" y="342900"/>
            <a:ext cx="2949000" cy="12003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01" name="Shape 101"/>
          <p:cNvSpPr txBox="1"/>
          <p:nvPr>
            <p:ph idx="1" type="body"/>
          </p:nvPr>
        </p:nvSpPr>
        <p:spPr>
          <a:xfrm>
            <a:off x="3887390" y="740568"/>
            <a:ext cx="4629300" cy="3655200"/>
          </a:xfrm>
          <a:prstGeom prst="rect">
            <a:avLst/>
          </a:prstGeom>
          <a:noFill/>
          <a:ln>
            <a:noFill/>
          </a:ln>
        </p:spPr>
        <p:txBody>
          <a:bodyPr anchorCtr="0" anchor="t" bIns="68575" lIns="68575" rIns="68575" tIns="68575"/>
          <a:lstStyle>
            <a:lvl1pPr indent="-25400" lvl="0" marL="177800" marR="0" rtl="0" algn="l">
              <a:lnSpc>
                <a:spcPct val="90000"/>
              </a:lnSpc>
              <a:spcBef>
                <a:spcPts val="800"/>
              </a:spcBef>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38100" lvl="1" marL="520700" marR="0" rtl="0" algn="l">
              <a:lnSpc>
                <a:spcPct val="90000"/>
              </a:lnSpc>
              <a:spcBef>
                <a:spcPts val="4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2pPr>
            <a:lvl3pPr indent="-63500" lvl="2" marL="8636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76200" lvl="3" marL="12065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4pPr>
            <a:lvl5pPr indent="-76200" lvl="4" marL="15494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5pPr>
            <a:lvl6pPr indent="-76200" lvl="5" marL="18923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6pPr>
            <a:lvl7pPr indent="-76200" lvl="6" marL="22352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7pPr>
            <a:lvl8pPr indent="-76200" lvl="7" marL="25781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8pPr>
            <a:lvl9pPr indent="-76200" lvl="8" marL="29210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9pPr>
          </a:lstStyle>
          <a:p/>
        </p:txBody>
      </p:sp>
      <p:sp>
        <p:nvSpPr>
          <p:cNvPr id="102" name="Shape 102"/>
          <p:cNvSpPr txBox="1"/>
          <p:nvPr>
            <p:ph idx="2" type="body"/>
          </p:nvPr>
        </p:nvSpPr>
        <p:spPr>
          <a:xfrm>
            <a:off x="629840" y="1543050"/>
            <a:ext cx="2949000" cy="28587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03" name="Shape 103"/>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6" name="Shape 106"/>
        <p:cNvGrpSpPr/>
        <p:nvPr/>
      </p:nvGrpSpPr>
      <p:grpSpPr>
        <a:xfrm>
          <a:off x="0" y="0"/>
          <a:ext cx="0" cy="0"/>
          <a:chOff x="0" y="0"/>
          <a:chExt cx="0" cy="0"/>
        </a:xfrm>
      </p:grpSpPr>
      <p:sp>
        <p:nvSpPr>
          <p:cNvPr id="107" name="Shape 107"/>
          <p:cNvSpPr txBox="1"/>
          <p:nvPr>
            <p:ph type="title"/>
          </p:nvPr>
        </p:nvSpPr>
        <p:spPr>
          <a:xfrm>
            <a:off x="629840" y="342900"/>
            <a:ext cx="2949000" cy="1200300"/>
          </a:xfrm>
          <a:prstGeom prst="rect">
            <a:avLst/>
          </a:prstGeom>
          <a:noFill/>
          <a:ln>
            <a:noFill/>
          </a:ln>
        </p:spPr>
        <p:txBody>
          <a:bodyPr anchorCtr="0" anchor="b" bIns="68575" lIns="68575" rIns="68575" tIns="68575"/>
          <a:lstStyle>
            <a:lvl1pPr indent="0" lvl="0" marL="0" marR="0" rtl="0" algn="l">
              <a:lnSpc>
                <a:spcPct val="90000"/>
              </a:lnSpc>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08" name="Shape 108"/>
          <p:cNvSpPr/>
          <p:nvPr>
            <p:ph idx="2" type="pic"/>
          </p:nvPr>
        </p:nvSpPr>
        <p:spPr>
          <a:xfrm>
            <a:off x="3887390" y="740568"/>
            <a:ext cx="4629300" cy="36552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SzPct val="45833"/>
              <a:buFont typeface="Arial"/>
              <a:buNone/>
              <a:defRPr b="0" i="0" sz="24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SzPct val="52380"/>
              <a:buFont typeface="Arial"/>
              <a:buNone/>
              <a:defRPr b="0" i="0" sz="2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SzPct val="61111"/>
              <a:buFont typeface="Arial"/>
              <a:buNone/>
              <a:defRPr b="0" i="0" sz="18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SzPct val="73333"/>
              <a:buFont typeface="Arial"/>
              <a:buNone/>
              <a:defRPr b="0" i="0" sz="15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629840" y="1543050"/>
            <a:ext cx="2949000" cy="2858700"/>
          </a:xfrm>
          <a:prstGeom prst="rect">
            <a:avLst/>
          </a:prstGeom>
          <a:noFill/>
          <a:ln>
            <a:noFill/>
          </a:ln>
        </p:spPr>
        <p:txBody>
          <a:bodyPr anchorCtr="0" anchor="t" bIns="68575" lIns="68575" rIns="68575" tIns="68575"/>
          <a:lstStyle>
            <a:lvl1pPr indent="0" lvl="0" marL="0" marR="0" rtl="0" algn="l">
              <a:lnSpc>
                <a:spcPct val="90000"/>
              </a:lnSpc>
              <a:spcBef>
                <a:spcPts val="800"/>
              </a:spcBef>
              <a:buClr>
                <a:schemeClr val="dk1"/>
              </a:buClr>
              <a:buFont typeface="Arial"/>
              <a:buNone/>
              <a:defRPr b="0" i="0" sz="1200" u="none" cap="none" strike="noStrike">
                <a:solidFill>
                  <a:schemeClr val="dk1"/>
                </a:solidFill>
                <a:latin typeface="Calibri"/>
                <a:ea typeface="Calibri"/>
                <a:cs typeface="Calibri"/>
                <a:sym typeface="Calibri"/>
              </a:defRPr>
            </a:lvl1pPr>
            <a:lvl2pPr indent="0" lvl="1" marL="342900" marR="0" rtl="0" algn="l">
              <a:lnSpc>
                <a:spcPct val="90000"/>
              </a:lnSpc>
              <a:spcBef>
                <a:spcPts val="400"/>
              </a:spcBef>
              <a:buClr>
                <a:schemeClr val="dk1"/>
              </a:buClr>
              <a:buFont typeface="Arial"/>
              <a:buNone/>
              <a:defRPr b="0" i="0" sz="1100" u="none" cap="none" strike="noStrike">
                <a:solidFill>
                  <a:schemeClr val="dk1"/>
                </a:solidFill>
                <a:latin typeface="Calibri"/>
                <a:ea typeface="Calibri"/>
                <a:cs typeface="Calibri"/>
                <a:sym typeface="Calibri"/>
              </a:defRPr>
            </a:lvl2pPr>
            <a:lvl3pPr indent="0" lvl="2" marL="685800" marR="0" rtl="0" algn="l">
              <a:lnSpc>
                <a:spcPct val="90000"/>
              </a:lnSpc>
              <a:spcBef>
                <a:spcPts val="400"/>
              </a:spcBef>
              <a:buClr>
                <a:schemeClr val="dk1"/>
              </a:buClr>
              <a:buFont typeface="Arial"/>
              <a:buNone/>
              <a:defRPr b="0" i="0" sz="900" u="none" cap="none" strike="noStrike">
                <a:solidFill>
                  <a:schemeClr val="dk1"/>
                </a:solidFill>
                <a:latin typeface="Calibri"/>
                <a:ea typeface="Calibri"/>
                <a:cs typeface="Calibri"/>
                <a:sym typeface="Calibri"/>
              </a:defRPr>
            </a:lvl3pPr>
            <a:lvl4pPr indent="0" lvl="3" marL="10287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4pPr>
            <a:lvl5pPr indent="0" lvl="4" marL="13716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5pPr>
            <a:lvl6pPr indent="0" lvl="5" marL="17145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6pPr>
            <a:lvl7pPr indent="0" lvl="6" marL="20574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7pPr>
            <a:lvl8pPr indent="0" lvl="7" marL="24003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8pPr>
            <a:lvl9pPr indent="0" lvl="8" marL="2743200" marR="0" rtl="0" algn="l">
              <a:lnSpc>
                <a:spcPct val="90000"/>
              </a:lnSpc>
              <a:spcBef>
                <a:spcPts val="400"/>
              </a:spcBef>
              <a:buClr>
                <a:schemeClr val="dk1"/>
              </a:buClr>
              <a:buFont typeface="Arial"/>
              <a:buNone/>
              <a:defRPr b="0" i="0" sz="8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13" name="Shape 113"/>
        <p:cNvGrpSpPr/>
        <p:nvPr/>
      </p:nvGrpSpPr>
      <p:grpSpPr>
        <a:xfrm>
          <a:off x="0" y="0"/>
          <a:ext cx="0" cy="0"/>
          <a:chOff x="0" y="0"/>
          <a:chExt cx="0" cy="0"/>
        </a:xfrm>
      </p:grpSpPr>
      <p:sp>
        <p:nvSpPr>
          <p:cNvPr id="114" name="Shape 114"/>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15" name="Shape 115"/>
          <p:cNvSpPr txBox="1"/>
          <p:nvPr>
            <p:ph idx="1" type="body"/>
          </p:nvPr>
        </p:nvSpPr>
        <p:spPr>
          <a:xfrm rot="5400000">
            <a:off x="2940300" y="-942431"/>
            <a:ext cx="3263400" cy="78867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16" name="Shape 116"/>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19" name="Shape 119"/>
        <p:cNvGrpSpPr/>
        <p:nvPr/>
      </p:nvGrpSpPr>
      <p:grpSpPr>
        <a:xfrm>
          <a:off x="0" y="0"/>
          <a:ext cx="0" cy="0"/>
          <a:chOff x="0" y="0"/>
          <a:chExt cx="0" cy="0"/>
        </a:xfrm>
      </p:grpSpPr>
      <p:sp>
        <p:nvSpPr>
          <p:cNvPr id="120" name="Shape 120"/>
          <p:cNvSpPr txBox="1"/>
          <p:nvPr>
            <p:ph type="title"/>
          </p:nvPr>
        </p:nvSpPr>
        <p:spPr>
          <a:xfrm rot="5400000">
            <a:off x="5350050" y="1467543"/>
            <a:ext cx="4359000" cy="19716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None/>
              <a:defRPr sz="1400"/>
            </a:lvl2pPr>
            <a:lvl3pPr indent="0" lvl="2" rtl="0">
              <a:spcBef>
                <a:spcPts val="0"/>
              </a:spcBef>
              <a:buNone/>
              <a:defRPr sz="1400"/>
            </a:lvl3pPr>
            <a:lvl4pPr indent="0" lvl="3" rtl="0">
              <a:spcBef>
                <a:spcPts val="0"/>
              </a:spcBef>
              <a:buNone/>
              <a:defRPr sz="1400"/>
            </a:lvl4pPr>
            <a:lvl5pPr indent="0" lvl="4" rtl="0">
              <a:spcBef>
                <a:spcPts val="0"/>
              </a:spcBef>
              <a:buNone/>
              <a:defRPr sz="1400"/>
            </a:lvl5pPr>
            <a:lvl6pPr indent="0" lvl="5" rtl="0">
              <a:spcBef>
                <a:spcPts val="0"/>
              </a:spcBef>
              <a:buNone/>
              <a:defRPr sz="1400"/>
            </a:lvl6pPr>
            <a:lvl7pPr indent="0" lvl="6" rtl="0">
              <a:spcBef>
                <a:spcPts val="0"/>
              </a:spcBef>
              <a:buNone/>
              <a:defRPr sz="1400"/>
            </a:lvl7pPr>
            <a:lvl8pPr indent="0" lvl="7" rtl="0">
              <a:spcBef>
                <a:spcPts val="0"/>
              </a:spcBef>
              <a:buNone/>
              <a:defRPr sz="1400"/>
            </a:lvl8pPr>
            <a:lvl9pPr indent="0" lvl="8" rtl="0">
              <a:spcBef>
                <a:spcPts val="0"/>
              </a:spcBef>
              <a:buNone/>
              <a:defRPr sz="1400"/>
            </a:lvl9pPr>
          </a:lstStyle>
          <a:p/>
        </p:txBody>
      </p:sp>
      <p:sp>
        <p:nvSpPr>
          <p:cNvPr id="121" name="Shape 121"/>
          <p:cNvSpPr txBox="1"/>
          <p:nvPr>
            <p:ph idx="1" type="body"/>
          </p:nvPr>
        </p:nvSpPr>
        <p:spPr>
          <a:xfrm rot="5400000">
            <a:off x="1349475" y="-447056"/>
            <a:ext cx="4359000" cy="58008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122" name="Shape 122"/>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None/>
              <a:defRPr sz="900">
                <a:solidFill>
                  <a:srgbClr val="888888"/>
                </a:solidFill>
                <a:latin typeface="Calibri"/>
                <a:ea typeface="Calibri"/>
                <a:cs typeface="Calibri"/>
                <a:sym typeface="Calibri"/>
              </a:defRPr>
            </a:lvl1pPr>
            <a:lvl2pPr indent="0" lvl="1" marL="342900" marR="0" rtl="0" algn="l">
              <a:spcBef>
                <a:spcPts val="0"/>
              </a:spcBef>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None/>
              <a:defRPr b="0" i="0" sz="14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lang="en" sz="9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628650" y="273843"/>
            <a:ext cx="7886700" cy="994200"/>
          </a:xfrm>
          <a:prstGeom prst="rect">
            <a:avLst/>
          </a:prstGeom>
          <a:noFill/>
          <a:ln>
            <a:noFill/>
          </a:ln>
        </p:spPr>
        <p:txBody>
          <a:bodyPr anchorCtr="0" anchor="ctr" bIns="68575" lIns="68575" rIns="68575" tIns="68575"/>
          <a:lstStyle>
            <a:lvl1pPr indent="0" lvl="0" marL="0" marR="0" rtl="0" algn="l">
              <a:lnSpc>
                <a:spcPct val="90000"/>
              </a:lnSpc>
              <a:spcBef>
                <a:spcPts val="0"/>
              </a:spcBef>
              <a:buClr>
                <a:schemeClr val="dk1"/>
              </a:buClr>
              <a:buSzPct val="33333"/>
              <a:buFont typeface="Calibri"/>
              <a:buNone/>
              <a:defRPr b="0" i="0" sz="3300" u="none" cap="none" strike="noStrike">
                <a:solidFill>
                  <a:schemeClr val="dk1"/>
                </a:solidFill>
                <a:latin typeface="Calibri"/>
                <a:ea typeface="Calibri"/>
                <a:cs typeface="Calibri"/>
                <a:sym typeface="Calibri"/>
              </a:defRPr>
            </a:lvl1pPr>
            <a:lvl2pPr indent="0" lvl="1" rtl="0">
              <a:spcBef>
                <a:spcPts val="0"/>
              </a:spcBef>
              <a:buSzPct val="78571"/>
              <a:buNone/>
              <a:defRPr sz="1400"/>
            </a:lvl2pPr>
            <a:lvl3pPr indent="0" lvl="2" rtl="0">
              <a:spcBef>
                <a:spcPts val="0"/>
              </a:spcBef>
              <a:buSzPct val="78571"/>
              <a:buNone/>
              <a:defRPr sz="1400"/>
            </a:lvl3pPr>
            <a:lvl4pPr indent="0" lvl="3" rtl="0">
              <a:spcBef>
                <a:spcPts val="0"/>
              </a:spcBef>
              <a:buSzPct val="78571"/>
              <a:buNone/>
              <a:defRPr sz="1400"/>
            </a:lvl4pPr>
            <a:lvl5pPr indent="0" lvl="4" rtl="0">
              <a:spcBef>
                <a:spcPts val="0"/>
              </a:spcBef>
              <a:buSzPct val="78571"/>
              <a:buNone/>
              <a:defRPr sz="1400"/>
            </a:lvl5pPr>
            <a:lvl6pPr indent="0" lvl="5" rtl="0">
              <a:spcBef>
                <a:spcPts val="0"/>
              </a:spcBef>
              <a:buSzPct val="78571"/>
              <a:buNone/>
              <a:defRPr sz="1400"/>
            </a:lvl6pPr>
            <a:lvl7pPr indent="0" lvl="6" rtl="0">
              <a:spcBef>
                <a:spcPts val="0"/>
              </a:spcBef>
              <a:buSzPct val="78571"/>
              <a:buNone/>
              <a:defRPr sz="1400"/>
            </a:lvl7pPr>
            <a:lvl8pPr indent="0" lvl="7" rtl="0">
              <a:spcBef>
                <a:spcPts val="0"/>
              </a:spcBef>
              <a:buSzPct val="78571"/>
              <a:buNone/>
              <a:defRPr sz="1400"/>
            </a:lvl8pPr>
            <a:lvl9pPr indent="0" lvl="8" rtl="0">
              <a:spcBef>
                <a:spcPts val="0"/>
              </a:spcBef>
              <a:buSzPct val="78571"/>
              <a:buNone/>
              <a:defRPr sz="1400"/>
            </a:lvl9pPr>
          </a:lstStyle>
          <a:p/>
        </p:txBody>
      </p:sp>
      <p:sp>
        <p:nvSpPr>
          <p:cNvPr id="52" name="Shape 52"/>
          <p:cNvSpPr txBox="1"/>
          <p:nvPr>
            <p:ph idx="1" type="body"/>
          </p:nvPr>
        </p:nvSpPr>
        <p:spPr>
          <a:xfrm>
            <a:off x="628650" y="1369218"/>
            <a:ext cx="7886700" cy="3263400"/>
          </a:xfrm>
          <a:prstGeom prst="rect">
            <a:avLst/>
          </a:prstGeom>
          <a:noFill/>
          <a:ln>
            <a:noFill/>
          </a:ln>
        </p:spPr>
        <p:txBody>
          <a:bodyPr anchorCtr="0" anchor="t" bIns="68575" lIns="68575" rIns="68575" tIns="68575"/>
          <a:lstStyle>
            <a:lvl1pPr indent="-38100" lvl="0" marL="177800" marR="0" rtl="0" algn="l">
              <a:lnSpc>
                <a:spcPct val="90000"/>
              </a:lnSpc>
              <a:spcBef>
                <a:spcPts val="800"/>
              </a:spcBef>
              <a:buClr>
                <a:schemeClr val="dk1"/>
              </a:buClr>
              <a:buSzPct val="100000"/>
              <a:buFont typeface="Arial"/>
              <a:buChar char="•"/>
              <a:defRPr b="0" i="0" sz="2100" u="none" cap="none" strike="noStrike">
                <a:solidFill>
                  <a:schemeClr val="dk1"/>
                </a:solidFill>
                <a:latin typeface="Calibri"/>
                <a:ea typeface="Calibri"/>
                <a:cs typeface="Calibri"/>
                <a:sym typeface="Calibri"/>
              </a:defRPr>
            </a:lvl1pPr>
            <a:lvl2pPr indent="-63500" lvl="1" marL="520700" marR="0" rtl="0" algn="l">
              <a:lnSpc>
                <a:spcPct val="90000"/>
              </a:lnSpc>
              <a:spcBef>
                <a:spcPts val="40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2pPr>
            <a:lvl3pPr indent="-76200" lvl="2" marL="863600" marR="0" rtl="0" algn="l">
              <a:lnSpc>
                <a:spcPct val="90000"/>
              </a:lnSpc>
              <a:spcBef>
                <a:spcPts val="400"/>
              </a:spcBef>
              <a:buClr>
                <a:schemeClr val="dk1"/>
              </a:buClr>
              <a:buSzPct val="100000"/>
              <a:buFont typeface="Arial"/>
              <a:buChar char="•"/>
              <a:defRPr b="0" i="0" sz="1500" u="none" cap="none" strike="noStrike">
                <a:solidFill>
                  <a:schemeClr val="dk1"/>
                </a:solidFill>
                <a:latin typeface="Calibri"/>
                <a:ea typeface="Calibri"/>
                <a:cs typeface="Calibri"/>
                <a:sym typeface="Calibri"/>
              </a:defRPr>
            </a:lvl3pPr>
            <a:lvl4pPr indent="-88900" lvl="3" marL="12065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4pPr>
            <a:lvl5pPr indent="-88900" lvl="4" marL="15494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5pPr>
            <a:lvl6pPr indent="-88900" lvl="5" marL="18923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6pPr>
            <a:lvl7pPr indent="-88900" lvl="6" marL="22352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7pPr>
            <a:lvl8pPr indent="-88900" lvl="7" marL="25781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8pPr>
            <a:lvl9pPr indent="-88900" lvl="8" marL="2921000" marR="0" rtl="0" algn="l">
              <a:lnSpc>
                <a:spcPct val="90000"/>
              </a:lnSpc>
              <a:spcBef>
                <a:spcPts val="400"/>
              </a:spcBef>
              <a:buClr>
                <a:schemeClr val="dk1"/>
              </a:buClr>
              <a:buSzPct val="1000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628650" y="4767262"/>
            <a:ext cx="2057400" cy="273900"/>
          </a:xfrm>
          <a:prstGeom prst="rect">
            <a:avLst/>
          </a:prstGeom>
          <a:noFill/>
          <a:ln>
            <a:noFill/>
          </a:ln>
        </p:spPr>
        <p:txBody>
          <a:bodyPr anchorCtr="0" anchor="ctr" bIns="68575" lIns="68575" rIns="68575" tIns="68575"/>
          <a:lstStyle>
            <a:lvl1pPr indent="0" lvl="0" marL="0" marR="0" rtl="0" algn="l">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028950" y="4767262"/>
            <a:ext cx="3086100" cy="273900"/>
          </a:xfrm>
          <a:prstGeom prst="rect">
            <a:avLst/>
          </a:prstGeom>
          <a:noFill/>
          <a:ln>
            <a:noFill/>
          </a:ln>
        </p:spPr>
        <p:txBody>
          <a:bodyPr anchorCtr="0" anchor="ctr" bIns="68575" lIns="68575" rIns="68575" tIns="68575"/>
          <a:lstStyle>
            <a:lvl1pPr indent="0" lvl="0" marL="0" marR="0" rtl="0" algn="ctr">
              <a:spcBef>
                <a:spcPts val="0"/>
              </a:spcBef>
              <a:buSzPct val="122222"/>
              <a:buNone/>
              <a:defRPr b="0" i="0" sz="900" u="none" cap="none" strike="noStrike">
                <a:solidFill>
                  <a:srgbClr val="888888"/>
                </a:solidFill>
                <a:latin typeface="Calibri"/>
                <a:ea typeface="Calibri"/>
                <a:cs typeface="Calibri"/>
                <a:sym typeface="Calibri"/>
              </a:defRPr>
            </a:lvl1pPr>
            <a:lvl2pPr indent="0" lvl="1" marL="342900" marR="0" rtl="0" algn="l">
              <a:spcBef>
                <a:spcPts val="0"/>
              </a:spcBef>
              <a:buSzPct val="78571"/>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buSzPct val="78571"/>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buSzPct val="78571"/>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buSzPct val="78571"/>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buSzPct val="78571"/>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buSzPct val="78571"/>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buSzPct val="78571"/>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buSzPct val="78571"/>
              <a:buNone/>
              <a:defRPr b="0" i="0" sz="14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457950" y="4767262"/>
            <a:ext cx="2057400" cy="273900"/>
          </a:xfrm>
          <a:prstGeom prst="rect">
            <a:avLst/>
          </a:prstGeom>
          <a:noFill/>
          <a:ln>
            <a:noFill/>
          </a:ln>
        </p:spPr>
        <p:txBody>
          <a:bodyPr anchorCtr="0" anchor="ctr" bIns="34275" lIns="68575" rIns="68575" tIns="34275">
            <a:noAutofit/>
          </a:bodyPr>
          <a:lstStyle/>
          <a:p>
            <a:pPr indent="0" lvl="0" marL="0" marR="0" rtl="0" algn="r">
              <a:spcBef>
                <a:spcPts val="0"/>
              </a:spcBef>
              <a:buSzPct val="25000"/>
              <a:buNone/>
            </a:pPr>
            <a:fld id="{00000000-1234-1234-1234-123412341234}" type="slidenum">
              <a:rPr b="0" i="0" lang="en" sz="9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52.png"/><Relationship Id="rId5" Type="http://schemas.openxmlformats.org/officeDocument/2006/relationships/image" Target="../media/image39.png"/><Relationship Id="rId6"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48.png"/><Relationship Id="rId5" Type="http://schemas.openxmlformats.org/officeDocument/2006/relationships/image" Target="../media/image58.png"/><Relationship Id="rId6"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6.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62.png"/><Relationship Id="rId6"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pic>
        <p:nvPicPr>
          <p:cNvPr descr="RampageII.png" id="129" name="Shape 129"/>
          <p:cNvPicPr preferRelativeResize="0"/>
          <p:nvPr/>
        </p:nvPicPr>
        <p:blipFill>
          <a:blip r:embed="rId3">
            <a:alphaModFix/>
          </a:blip>
          <a:stretch>
            <a:fillRect/>
          </a:stretch>
        </p:blipFill>
        <p:spPr>
          <a:xfrm>
            <a:off x="630200" y="152400"/>
            <a:ext cx="7883576" cy="48386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pic>
        <p:nvPicPr>
          <p:cNvPr descr="Saturation.hg19.rDHSs.png" id="195" name="Shape 195"/>
          <p:cNvPicPr preferRelativeResize="0"/>
          <p:nvPr/>
        </p:nvPicPr>
        <p:blipFill>
          <a:blip r:embed="rId3">
            <a:alphaModFix/>
          </a:blip>
          <a:stretch>
            <a:fillRect/>
          </a:stretch>
        </p:blipFill>
        <p:spPr>
          <a:xfrm>
            <a:off x="1716050" y="192700"/>
            <a:ext cx="5711897" cy="4758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sp>
        <p:nvSpPr>
          <p:cNvPr id="200" name="Shape 200"/>
          <p:cNvSpPr txBox="1"/>
          <p:nvPr/>
        </p:nvSpPr>
        <p:spPr>
          <a:xfrm>
            <a:off x="18425"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201" name="Shape 201"/>
          <p:cNvSpPr txBox="1"/>
          <p:nvPr/>
        </p:nvSpPr>
        <p:spPr>
          <a:xfrm>
            <a:off x="2978253"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descr="hg19-H3K4me3-Overlap.png" id="202" name="Shape 202"/>
          <p:cNvPicPr preferRelativeResize="0"/>
          <p:nvPr/>
        </p:nvPicPr>
        <p:blipFill>
          <a:blip r:embed="rId3">
            <a:alphaModFix/>
          </a:blip>
          <a:stretch>
            <a:fillRect/>
          </a:stretch>
        </p:blipFill>
        <p:spPr>
          <a:xfrm>
            <a:off x="150175" y="620858"/>
            <a:ext cx="2828075" cy="4153538"/>
          </a:xfrm>
          <a:prstGeom prst="rect">
            <a:avLst/>
          </a:prstGeom>
          <a:noFill/>
          <a:ln>
            <a:noFill/>
          </a:ln>
        </p:spPr>
      </p:pic>
      <p:pic>
        <p:nvPicPr>
          <p:cNvPr descr="hg19-H3K27ac-Overlap.png" id="203" name="Shape 203"/>
          <p:cNvPicPr preferRelativeResize="0"/>
          <p:nvPr/>
        </p:nvPicPr>
        <p:blipFill>
          <a:blip r:embed="rId4">
            <a:alphaModFix/>
          </a:blip>
          <a:stretch>
            <a:fillRect/>
          </a:stretch>
        </p:blipFill>
        <p:spPr>
          <a:xfrm>
            <a:off x="3172139" y="609936"/>
            <a:ext cx="2799702" cy="4164439"/>
          </a:xfrm>
          <a:prstGeom prst="rect">
            <a:avLst/>
          </a:prstGeom>
          <a:noFill/>
          <a:ln>
            <a:noFill/>
          </a:ln>
        </p:spPr>
      </p:pic>
      <p:pic>
        <p:nvPicPr>
          <p:cNvPr descr="hg19-CTCF-Overlap.png" id="204" name="Shape 204"/>
          <p:cNvPicPr preferRelativeResize="0"/>
          <p:nvPr/>
        </p:nvPicPr>
        <p:blipFill>
          <a:blip r:embed="rId5">
            <a:alphaModFix/>
          </a:blip>
          <a:stretch>
            <a:fillRect/>
          </a:stretch>
        </p:blipFill>
        <p:spPr>
          <a:xfrm>
            <a:off x="6223922" y="615378"/>
            <a:ext cx="2816175" cy="4153538"/>
          </a:xfrm>
          <a:prstGeom prst="rect">
            <a:avLst/>
          </a:prstGeom>
          <a:noFill/>
          <a:ln>
            <a:noFill/>
          </a:ln>
        </p:spPr>
      </p:pic>
      <p:sp>
        <p:nvSpPr>
          <p:cNvPr id="205" name="Shape 205"/>
          <p:cNvSpPr txBox="1"/>
          <p:nvPr/>
        </p:nvSpPr>
        <p:spPr>
          <a:xfrm>
            <a:off x="5938078"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206" name="Shape 206"/>
          <p:cNvSpPr txBox="1"/>
          <p:nvPr/>
        </p:nvSpPr>
        <p:spPr>
          <a:xfrm>
            <a:off x="150175" y="91425"/>
            <a:ext cx="2799600" cy="844200"/>
          </a:xfrm>
          <a:prstGeom prst="rect">
            <a:avLst/>
          </a:prstGeom>
          <a:noFill/>
          <a:ln>
            <a:noFill/>
          </a:ln>
        </p:spPr>
        <p:txBody>
          <a:bodyPr anchorCtr="0" anchor="t" bIns="91425" lIns="91425" rIns="91425" tIns="91425">
            <a:noAutofit/>
          </a:bodyPr>
          <a:lstStyle/>
          <a:p>
            <a:pPr lvl="0" rtl="0" algn="ctr">
              <a:spcBef>
                <a:spcPts val="0"/>
              </a:spcBef>
              <a:buNone/>
            </a:pPr>
            <a:r>
              <a:rPr lang="en"/>
              <a:t>hg19 H3K4me3</a:t>
            </a:r>
          </a:p>
        </p:txBody>
      </p:sp>
      <p:sp>
        <p:nvSpPr>
          <p:cNvPr id="207" name="Shape 207"/>
          <p:cNvSpPr txBox="1"/>
          <p:nvPr/>
        </p:nvSpPr>
        <p:spPr>
          <a:xfrm>
            <a:off x="3187050" y="91425"/>
            <a:ext cx="2799600" cy="844200"/>
          </a:xfrm>
          <a:prstGeom prst="rect">
            <a:avLst/>
          </a:prstGeom>
          <a:noFill/>
          <a:ln>
            <a:noFill/>
          </a:ln>
        </p:spPr>
        <p:txBody>
          <a:bodyPr anchorCtr="0" anchor="t" bIns="91425" lIns="91425" rIns="91425" tIns="91425">
            <a:noAutofit/>
          </a:bodyPr>
          <a:lstStyle/>
          <a:p>
            <a:pPr lvl="0" rtl="0" algn="ctr">
              <a:spcBef>
                <a:spcPts val="0"/>
              </a:spcBef>
              <a:buNone/>
            </a:pPr>
            <a:r>
              <a:rPr lang="en"/>
              <a:t>hg19 H3K27ac</a:t>
            </a:r>
          </a:p>
        </p:txBody>
      </p:sp>
      <p:sp>
        <p:nvSpPr>
          <p:cNvPr id="208" name="Shape 208"/>
          <p:cNvSpPr txBox="1"/>
          <p:nvPr/>
        </p:nvSpPr>
        <p:spPr>
          <a:xfrm>
            <a:off x="6195450" y="91425"/>
            <a:ext cx="2799600" cy="844200"/>
          </a:xfrm>
          <a:prstGeom prst="rect">
            <a:avLst/>
          </a:prstGeom>
          <a:noFill/>
          <a:ln>
            <a:noFill/>
          </a:ln>
        </p:spPr>
        <p:txBody>
          <a:bodyPr anchorCtr="0" anchor="t" bIns="91425" lIns="91425" rIns="91425" tIns="91425">
            <a:noAutofit/>
          </a:bodyPr>
          <a:lstStyle/>
          <a:p>
            <a:pPr lvl="0" rtl="0" algn="ctr">
              <a:spcBef>
                <a:spcPts val="0"/>
              </a:spcBef>
              <a:buNone/>
            </a:pPr>
            <a:r>
              <a:rPr lang="en"/>
              <a:t>hg19 CTCF</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x="0" y="0"/>
          <a:ext cx="0" cy="0"/>
          <a:chOff x="0" y="0"/>
          <a:chExt cx="0" cy="0"/>
        </a:xfrm>
      </p:grpSpPr>
      <p:sp>
        <p:nvSpPr>
          <p:cNvPr id="213" name="Shape 213"/>
          <p:cNvSpPr txBox="1"/>
          <p:nvPr/>
        </p:nvSpPr>
        <p:spPr>
          <a:xfrm>
            <a:off x="150175"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214" name="Shape 214"/>
          <p:cNvSpPr txBox="1"/>
          <p:nvPr/>
        </p:nvSpPr>
        <p:spPr>
          <a:xfrm>
            <a:off x="4430428"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215" name="Shape 215"/>
          <p:cNvSpPr txBox="1"/>
          <p:nvPr/>
        </p:nvSpPr>
        <p:spPr>
          <a:xfrm>
            <a:off x="390875" y="91425"/>
            <a:ext cx="3690900" cy="844200"/>
          </a:xfrm>
          <a:prstGeom prst="rect">
            <a:avLst/>
          </a:prstGeom>
          <a:noFill/>
          <a:ln>
            <a:noFill/>
          </a:ln>
        </p:spPr>
        <p:txBody>
          <a:bodyPr anchorCtr="0" anchor="t" bIns="91425" lIns="91425" rIns="91425" tIns="91425">
            <a:noAutofit/>
          </a:bodyPr>
          <a:lstStyle/>
          <a:p>
            <a:pPr lvl="0" rtl="0" algn="ctr">
              <a:spcBef>
                <a:spcPts val="0"/>
              </a:spcBef>
              <a:buNone/>
            </a:pPr>
            <a:r>
              <a:rPr lang="en"/>
              <a:t>mm10 H3K4me3</a:t>
            </a:r>
          </a:p>
        </p:txBody>
      </p:sp>
      <p:sp>
        <p:nvSpPr>
          <p:cNvPr id="216" name="Shape 216"/>
          <p:cNvSpPr txBox="1"/>
          <p:nvPr/>
        </p:nvSpPr>
        <p:spPr>
          <a:xfrm>
            <a:off x="5062250" y="91425"/>
            <a:ext cx="3690900" cy="844200"/>
          </a:xfrm>
          <a:prstGeom prst="rect">
            <a:avLst/>
          </a:prstGeom>
          <a:noFill/>
          <a:ln>
            <a:noFill/>
          </a:ln>
        </p:spPr>
        <p:txBody>
          <a:bodyPr anchorCtr="0" anchor="t" bIns="91425" lIns="91425" rIns="91425" tIns="91425">
            <a:noAutofit/>
          </a:bodyPr>
          <a:lstStyle/>
          <a:p>
            <a:pPr lvl="0" rtl="0" algn="ctr">
              <a:spcBef>
                <a:spcPts val="0"/>
              </a:spcBef>
              <a:buNone/>
            </a:pPr>
            <a:r>
              <a:rPr lang="en"/>
              <a:t>mm10 H3K27ac</a:t>
            </a:r>
          </a:p>
        </p:txBody>
      </p:sp>
      <p:pic>
        <p:nvPicPr>
          <p:cNvPr descr="mm10-H3K4me3-Overlap.png" id="217" name="Shape 217"/>
          <p:cNvPicPr preferRelativeResize="0"/>
          <p:nvPr/>
        </p:nvPicPr>
        <p:blipFill>
          <a:blip r:embed="rId3">
            <a:alphaModFix/>
          </a:blip>
          <a:stretch>
            <a:fillRect/>
          </a:stretch>
        </p:blipFill>
        <p:spPr>
          <a:xfrm>
            <a:off x="591100" y="451499"/>
            <a:ext cx="3290440" cy="4596751"/>
          </a:xfrm>
          <a:prstGeom prst="rect">
            <a:avLst/>
          </a:prstGeom>
          <a:noFill/>
          <a:ln>
            <a:noFill/>
          </a:ln>
        </p:spPr>
      </p:pic>
      <p:pic>
        <p:nvPicPr>
          <p:cNvPr descr="mm10-H3K27ac-Overlap.png" id="218" name="Shape 218"/>
          <p:cNvPicPr preferRelativeResize="0"/>
          <p:nvPr/>
        </p:nvPicPr>
        <p:blipFill>
          <a:blip r:embed="rId4">
            <a:alphaModFix/>
          </a:blip>
          <a:stretch>
            <a:fillRect/>
          </a:stretch>
        </p:blipFill>
        <p:spPr>
          <a:xfrm>
            <a:off x="5290364" y="478050"/>
            <a:ext cx="3234664" cy="45436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nvSpPr>
        <p:spPr>
          <a:xfrm>
            <a:off x="150175"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224" name="Shape 224"/>
          <p:cNvSpPr txBox="1"/>
          <p:nvPr/>
        </p:nvSpPr>
        <p:spPr>
          <a:xfrm>
            <a:off x="4430428" y="1001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225" name="Shape 225"/>
          <p:cNvSpPr txBox="1"/>
          <p:nvPr/>
        </p:nvSpPr>
        <p:spPr>
          <a:xfrm>
            <a:off x="5305375" y="258100"/>
            <a:ext cx="3598500" cy="844200"/>
          </a:xfrm>
          <a:prstGeom prst="rect">
            <a:avLst/>
          </a:prstGeom>
          <a:noFill/>
          <a:ln>
            <a:noFill/>
          </a:ln>
        </p:spPr>
        <p:txBody>
          <a:bodyPr anchorCtr="0" anchor="t" bIns="91425" lIns="91425" rIns="91425" tIns="91425">
            <a:noAutofit/>
          </a:bodyPr>
          <a:lstStyle/>
          <a:p>
            <a:pPr lvl="0" rtl="0" algn="ctr">
              <a:spcBef>
                <a:spcPts val="0"/>
              </a:spcBef>
              <a:buNone/>
            </a:pPr>
            <a:r>
              <a:rPr lang="en"/>
              <a:t>mm10</a:t>
            </a:r>
          </a:p>
        </p:txBody>
      </p:sp>
      <p:sp>
        <p:nvSpPr>
          <p:cNvPr id="226" name="Shape 226"/>
          <p:cNvSpPr txBox="1"/>
          <p:nvPr/>
        </p:nvSpPr>
        <p:spPr>
          <a:xfrm>
            <a:off x="832075" y="258100"/>
            <a:ext cx="3598500" cy="844200"/>
          </a:xfrm>
          <a:prstGeom prst="rect">
            <a:avLst/>
          </a:prstGeom>
          <a:noFill/>
          <a:ln>
            <a:noFill/>
          </a:ln>
        </p:spPr>
        <p:txBody>
          <a:bodyPr anchorCtr="0" anchor="t" bIns="91425" lIns="91425" rIns="91425" tIns="91425">
            <a:noAutofit/>
          </a:bodyPr>
          <a:lstStyle/>
          <a:p>
            <a:pPr lvl="0" rtl="0" algn="ctr">
              <a:spcBef>
                <a:spcPts val="0"/>
              </a:spcBef>
              <a:buNone/>
            </a:pPr>
            <a:r>
              <a:rPr lang="en"/>
              <a:t>hg19</a:t>
            </a:r>
          </a:p>
        </p:txBody>
      </p:sp>
      <p:pic>
        <p:nvPicPr>
          <p:cNvPr id="227" name="Shape 227"/>
          <p:cNvPicPr preferRelativeResize="0"/>
          <p:nvPr/>
        </p:nvPicPr>
        <p:blipFill>
          <a:blip r:embed="rId3">
            <a:alphaModFix/>
          </a:blip>
          <a:stretch>
            <a:fillRect/>
          </a:stretch>
        </p:blipFill>
        <p:spPr>
          <a:xfrm>
            <a:off x="4534067" y="703550"/>
            <a:ext cx="4340491" cy="3736402"/>
          </a:xfrm>
          <a:prstGeom prst="rect">
            <a:avLst/>
          </a:prstGeom>
          <a:noFill/>
          <a:ln>
            <a:noFill/>
          </a:ln>
        </p:spPr>
      </p:pic>
      <p:pic>
        <p:nvPicPr>
          <p:cNvPr id="228" name="Shape 228"/>
          <p:cNvPicPr preferRelativeResize="0"/>
          <p:nvPr/>
        </p:nvPicPr>
        <p:blipFill>
          <a:blip r:embed="rId4">
            <a:alphaModFix/>
          </a:blip>
          <a:stretch>
            <a:fillRect/>
          </a:stretch>
        </p:blipFill>
        <p:spPr>
          <a:xfrm>
            <a:off x="89949" y="703550"/>
            <a:ext cx="4340474" cy="37363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pic>
        <p:nvPicPr>
          <p:cNvPr descr="Transformer.mm10.png" id="233" name="Shape 233"/>
          <p:cNvPicPr preferRelativeResize="0"/>
          <p:nvPr/>
        </p:nvPicPr>
        <p:blipFill>
          <a:blip r:embed="rId3">
            <a:alphaModFix/>
          </a:blip>
          <a:stretch>
            <a:fillRect/>
          </a:stretch>
        </p:blipFill>
        <p:spPr>
          <a:xfrm>
            <a:off x="2672275" y="41762"/>
            <a:ext cx="3315676" cy="50599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nvSpPr>
        <p:spPr>
          <a:xfrm>
            <a:off x="102400" y="493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239" name="Shape 239"/>
          <p:cNvSpPr txBox="1"/>
          <p:nvPr/>
        </p:nvSpPr>
        <p:spPr>
          <a:xfrm>
            <a:off x="4687700" y="493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id="240" name="Shape 240"/>
          <p:cNvPicPr preferRelativeResize="0"/>
          <p:nvPr/>
        </p:nvPicPr>
        <p:blipFill>
          <a:blip r:embed="rId3">
            <a:alphaModFix/>
          </a:blip>
          <a:stretch>
            <a:fillRect/>
          </a:stretch>
        </p:blipFill>
        <p:spPr>
          <a:xfrm>
            <a:off x="152400" y="1008100"/>
            <a:ext cx="8839201" cy="27117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pic>
        <p:nvPicPr>
          <p:cNvPr id="245" name="Shape 245"/>
          <p:cNvPicPr preferRelativeResize="0"/>
          <p:nvPr/>
        </p:nvPicPr>
        <p:blipFill>
          <a:blip r:embed="rId3">
            <a:alphaModFix/>
          </a:blip>
          <a:stretch>
            <a:fillRect/>
          </a:stretch>
        </p:blipFill>
        <p:spPr>
          <a:xfrm>
            <a:off x="152400" y="948900"/>
            <a:ext cx="9525" cy="9525"/>
          </a:xfrm>
          <a:prstGeom prst="rect">
            <a:avLst/>
          </a:prstGeom>
          <a:noFill/>
          <a:ln>
            <a:noFill/>
          </a:ln>
        </p:spPr>
      </p:pic>
      <p:pic>
        <p:nvPicPr>
          <p:cNvPr id="246" name="Shape 246"/>
          <p:cNvPicPr preferRelativeResize="0"/>
          <p:nvPr/>
        </p:nvPicPr>
        <p:blipFill>
          <a:blip r:embed="rId4">
            <a:alphaModFix/>
          </a:blip>
          <a:stretch>
            <a:fillRect/>
          </a:stretch>
        </p:blipFill>
        <p:spPr>
          <a:xfrm>
            <a:off x="537650" y="404900"/>
            <a:ext cx="7764675" cy="4333700"/>
          </a:xfrm>
          <a:prstGeom prst="rect">
            <a:avLst/>
          </a:prstGeom>
          <a:noFill/>
          <a:ln>
            <a:noFill/>
          </a:ln>
        </p:spPr>
      </p:pic>
      <p:cxnSp>
        <p:nvCxnSpPr>
          <p:cNvPr id="247" name="Shape 247"/>
          <p:cNvCxnSpPr/>
          <p:nvPr/>
        </p:nvCxnSpPr>
        <p:spPr>
          <a:xfrm>
            <a:off x="6187950" y="1147725"/>
            <a:ext cx="0" cy="175500"/>
          </a:xfrm>
          <a:prstGeom prst="straightConnector1">
            <a:avLst/>
          </a:prstGeom>
          <a:noFill/>
          <a:ln cap="flat" cmpd="sng" w="9525">
            <a:solidFill>
              <a:srgbClr val="000000"/>
            </a:solidFill>
            <a:prstDash val="solid"/>
            <a:round/>
            <a:headEnd len="lg" w="lg" type="none"/>
            <a:tailEnd len="lg" w="lg" type="none"/>
          </a:ln>
        </p:spPr>
      </p:cxnSp>
      <p:cxnSp>
        <p:nvCxnSpPr>
          <p:cNvPr id="248" name="Shape 248"/>
          <p:cNvCxnSpPr/>
          <p:nvPr/>
        </p:nvCxnSpPr>
        <p:spPr>
          <a:xfrm>
            <a:off x="5955600" y="1485750"/>
            <a:ext cx="0" cy="175500"/>
          </a:xfrm>
          <a:prstGeom prst="straightConnector1">
            <a:avLst/>
          </a:prstGeom>
          <a:noFill/>
          <a:ln cap="flat" cmpd="sng" w="9525">
            <a:solidFill>
              <a:srgbClr val="000000"/>
            </a:solidFill>
            <a:prstDash val="solid"/>
            <a:round/>
            <a:headEnd len="lg" w="lg" type="none"/>
            <a:tailEnd len="lg" w="lg" type="none"/>
          </a:ln>
        </p:spPr>
      </p:cxnSp>
      <p:cxnSp>
        <p:nvCxnSpPr>
          <p:cNvPr id="249" name="Shape 249"/>
          <p:cNvCxnSpPr/>
          <p:nvPr/>
        </p:nvCxnSpPr>
        <p:spPr>
          <a:xfrm>
            <a:off x="5824500" y="1850775"/>
            <a:ext cx="0" cy="175500"/>
          </a:xfrm>
          <a:prstGeom prst="straightConnector1">
            <a:avLst/>
          </a:prstGeom>
          <a:noFill/>
          <a:ln cap="flat" cmpd="sng" w="9525">
            <a:solidFill>
              <a:srgbClr val="000000"/>
            </a:solidFill>
            <a:prstDash val="solid"/>
            <a:round/>
            <a:headEnd len="lg" w="lg" type="none"/>
            <a:tailEnd len="lg" w="lg" type="none"/>
          </a:ln>
        </p:spPr>
      </p:cxnSp>
      <p:cxnSp>
        <p:nvCxnSpPr>
          <p:cNvPr id="250" name="Shape 250"/>
          <p:cNvCxnSpPr/>
          <p:nvPr/>
        </p:nvCxnSpPr>
        <p:spPr>
          <a:xfrm>
            <a:off x="5723775" y="2195550"/>
            <a:ext cx="0" cy="175500"/>
          </a:xfrm>
          <a:prstGeom prst="straightConnector1">
            <a:avLst/>
          </a:prstGeom>
          <a:noFill/>
          <a:ln cap="flat" cmpd="sng" w="9525">
            <a:solidFill>
              <a:srgbClr val="000000"/>
            </a:solidFill>
            <a:prstDash val="solid"/>
            <a:round/>
            <a:headEnd len="lg" w="lg" type="none"/>
            <a:tailEnd len="lg" w="lg" type="none"/>
          </a:ln>
        </p:spPr>
      </p:cxnSp>
      <p:cxnSp>
        <p:nvCxnSpPr>
          <p:cNvPr id="251" name="Shape 251"/>
          <p:cNvCxnSpPr/>
          <p:nvPr/>
        </p:nvCxnSpPr>
        <p:spPr>
          <a:xfrm>
            <a:off x="5788425" y="2574075"/>
            <a:ext cx="0" cy="175500"/>
          </a:xfrm>
          <a:prstGeom prst="straightConnector1">
            <a:avLst/>
          </a:prstGeom>
          <a:noFill/>
          <a:ln cap="flat" cmpd="sng" w="9525">
            <a:solidFill>
              <a:srgbClr val="000000"/>
            </a:solidFill>
            <a:prstDash val="solid"/>
            <a:round/>
            <a:headEnd len="lg" w="lg" type="none"/>
            <a:tailEnd len="lg" w="lg" type="none"/>
          </a:ln>
        </p:spPr>
      </p:cxnSp>
      <p:cxnSp>
        <p:nvCxnSpPr>
          <p:cNvPr id="252" name="Shape 252"/>
          <p:cNvCxnSpPr/>
          <p:nvPr/>
        </p:nvCxnSpPr>
        <p:spPr>
          <a:xfrm>
            <a:off x="5723775" y="2905350"/>
            <a:ext cx="0" cy="175500"/>
          </a:xfrm>
          <a:prstGeom prst="straightConnector1">
            <a:avLst/>
          </a:prstGeom>
          <a:noFill/>
          <a:ln cap="flat" cmpd="sng" w="9525">
            <a:solidFill>
              <a:srgbClr val="000000"/>
            </a:solidFill>
            <a:prstDash val="solid"/>
            <a:round/>
            <a:headEnd len="lg" w="lg" type="none"/>
            <a:tailEnd len="lg" w="lg" type="none"/>
          </a:ln>
        </p:spPr>
      </p:cxnSp>
      <p:cxnSp>
        <p:nvCxnSpPr>
          <p:cNvPr id="253" name="Shape 253"/>
          <p:cNvCxnSpPr/>
          <p:nvPr/>
        </p:nvCxnSpPr>
        <p:spPr>
          <a:xfrm>
            <a:off x="5458725" y="3280500"/>
            <a:ext cx="0" cy="175500"/>
          </a:xfrm>
          <a:prstGeom prst="straightConnector1">
            <a:avLst/>
          </a:prstGeom>
          <a:noFill/>
          <a:ln cap="flat" cmpd="sng" w="9525">
            <a:solidFill>
              <a:srgbClr val="000000"/>
            </a:solidFill>
            <a:prstDash val="solid"/>
            <a:round/>
            <a:headEnd len="lg" w="lg" type="none"/>
            <a:tailEnd len="lg" w="lg" type="none"/>
          </a:ln>
        </p:spPr>
      </p:cxnSp>
      <p:cxnSp>
        <p:nvCxnSpPr>
          <p:cNvPr id="254" name="Shape 254"/>
          <p:cNvCxnSpPr/>
          <p:nvPr/>
        </p:nvCxnSpPr>
        <p:spPr>
          <a:xfrm>
            <a:off x="5536875" y="3625275"/>
            <a:ext cx="0" cy="175500"/>
          </a:xfrm>
          <a:prstGeom prst="straightConnector1">
            <a:avLst/>
          </a:prstGeom>
          <a:noFill/>
          <a:ln cap="flat" cmpd="sng" w="9525">
            <a:solidFill>
              <a:srgbClr val="000000"/>
            </a:solidFill>
            <a:prstDash val="solid"/>
            <a:round/>
            <a:headEnd len="lg" w="lg" type="none"/>
            <a:tailEnd len="lg" w="lg" type="none"/>
          </a:ln>
        </p:spPr>
      </p:cxnSp>
      <p:cxnSp>
        <p:nvCxnSpPr>
          <p:cNvPr id="255" name="Shape 255"/>
          <p:cNvCxnSpPr/>
          <p:nvPr/>
        </p:nvCxnSpPr>
        <p:spPr>
          <a:xfrm>
            <a:off x="2756400" y="3280500"/>
            <a:ext cx="0" cy="175500"/>
          </a:xfrm>
          <a:prstGeom prst="straightConnector1">
            <a:avLst/>
          </a:prstGeom>
          <a:noFill/>
          <a:ln cap="flat" cmpd="sng" w="9525">
            <a:solidFill>
              <a:srgbClr val="000000"/>
            </a:solidFill>
            <a:prstDash val="solid"/>
            <a:round/>
            <a:headEnd len="lg" w="lg" type="none"/>
            <a:tailEnd len="lg" w="lg" type="none"/>
          </a:ln>
        </p:spPr>
      </p:cxnSp>
      <p:cxnSp>
        <p:nvCxnSpPr>
          <p:cNvPr id="256" name="Shape 256"/>
          <p:cNvCxnSpPr/>
          <p:nvPr/>
        </p:nvCxnSpPr>
        <p:spPr>
          <a:xfrm>
            <a:off x="2999925" y="3625275"/>
            <a:ext cx="0" cy="175500"/>
          </a:xfrm>
          <a:prstGeom prst="straightConnector1">
            <a:avLst/>
          </a:prstGeom>
          <a:noFill/>
          <a:ln cap="flat" cmpd="sng" w="9525">
            <a:solidFill>
              <a:srgbClr val="000000"/>
            </a:solidFill>
            <a:prstDash val="solid"/>
            <a:round/>
            <a:headEnd len="lg" w="lg" type="none"/>
            <a:tailEnd len="lg" w="lg" type="none"/>
          </a:ln>
        </p:spPr>
      </p:cxnSp>
      <p:cxnSp>
        <p:nvCxnSpPr>
          <p:cNvPr id="257" name="Shape 257"/>
          <p:cNvCxnSpPr/>
          <p:nvPr/>
        </p:nvCxnSpPr>
        <p:spPr>
          <a:xfrm>
            <a:off x="3071325" y="2925600"/>
            <a:ext cx="0" cy="175500"/>
          </a:xfrm>
          <a:prstGeom prst="straightConnector1">
            <a:avLst/>
          </a:prstGeom>
          <a:noFill/>
          <a:ln cap="flat" cmpd="sng" w="9525">
            <a:solidFill>
              <a:srgbClr val="000000"/>
            </a:solidFill>
            <a:prstDash val="solid"/>
            <a:round/>
            <a:headEnd len="lg" w="lg" type="none"/>
            <a:tailEnd len="lg" w="lg" type="none"/>
          </a:ln>
        </p:spPr>
      </p:cxnSp>
      <p:cxnSp>
        <p:nvCxnSpPr>
          <p:cNvPr id="258" name="Shape 258"/>
          <p:cNvCxnSpPr/>
          <p:nvPr/>
        </p:nvCxnSpPr>
        <p:spPr>
          <a:xfrm>
            <a:off x="3098850" y="2574075"/>
            <a:ext cx="0" cy="175500"/>
          </a:xfrm>
          <a:prstGeom prst="straightConnector1">
            <a:avLst/>
          </a:prstGeom>
          <a:noFill/>
          <a:ln cap="flat" cmpd="sng" w="9525">
            <a:solidFill>
              <a:srgbClr val="000000"/>
            </a:solidFill>
            <a:prstDash val="solid"/>
            <a:round/>
            <a:headEnd len="lg" w="lg" type="none"/>
            <a:tailEnd len="lg" w="lg" type="none"/>
          </a:ln>
        </p:spPr>
      </p:cxnSp>
      <p:cxnSp>
        <p:nvCxnSpPr>
          <p:cNvPr id="259" name="Shape 259"/>
          <p:cNvCxnSpPr/>
          <p:nvPr/>
        </p:nvCxnSpPr>
        <p:spPr>
          <a:xfrm>
            <a:off x="3163500" y="2214000"/>
            <a:ext cx="0" cy="175500"/>
          </a:xfrm>
          <a:prstGeom prst="straightConnector1">
            <a:avLst/>
          </a:prstGeom>
          <a:noFill/>
          <a:ln cap="flat" cmpd="sng" w="9525">
            <a:solidFill>
              <a:srgbClr val="000000"/>
            </a:solidFill>
            <a:prstDash val="solid"/>
            <a:round/>
            <a:headEnd len="lg" w="lg" type="none"/>
            <a:tailEnd len="lg" w="lg" type="none"/>
          </a:ln>
        </p:spPr>
      </p:cxnSp>
      <p:cxnSp>
        <p:nvCxnSpPr>
          <p:cNvPr id="260" name="Shape 260"/>
          <p:cNvCxnSpPr/>
          <p:nvPr/>
        </p:nvCxnSpPr>
        <p:spPr>
          <a:xfrm>
            <a:off x="3221400" y="1850775"/>
            <a:ext cx="0" cy="175500"/>
          </a:xfrm>
          <a:prstGeom prst="straightConnector1">
            <a:avLst/>
          </a:prstGeom>
          <a:noFill/>
          <a:ln cap="flat" cmpd="sng" w="9525">
            <a:solidFill>
              <a:srgbClr val="000000"/>
            </a:solidFill>
            <a:prstDash val="solid"/>
            <a:round/>
            <a:headEnd len="lg" w="lg" type="none"/>
            <a:tailEnd len="lg" w="lg" type="none"/>
          </a:ln>
        </p:spPr>
      </p:cxnSp>
      <p:cxnSp>
        <p:nvCxnSpPr>
          <p:cNvPr id="261" name="Shape 261"/>
          <p:cNvCxnSpPr/>
          <p:nvPr/>
        </p:nvCxnSpPr>
        <p:spPr>
          <a:xfrm>
            <a:off x="3586425" y="1503150"/>
            <a:ext cx="0" cy="175500"/>
          </a:xfrm>
          <a:prstGeom prst="straightConnector1">
            <a:avLst/>
          </a:prstGeom>
          <a:noFill/>
          <a:ln cap="flat" cmpd="sng" w="9525">
            <a:solidFill>
              <a:srgbClr val="000000"/>
            </a:solidFill>
            <a:prstDash val="solid"/>
            <a:round/>
            <a:headEnd len="lg" w="lg" type="none"/>
            <a:tailEnd len="lg" w="lg" type="none"/>
          </a:ln>
        </p:spPr>
      </p:cxnSp>
      <p:cxnSp>
        <p:nvCxnSpPr>
          <p:cNvPr id="262" name="Shape 262"/>
          <p:cNvCxnSpPr/>
          <p:nvPr/>
        </p:nvCxnSpPr>
        <p:spPr>
          <a:xfrm>
            <a:off x="3900825" y="1147725"/>
            <a:ext cx="0" cy="175500"/>
          </a:xfrm>
          <a:prstGeom prst="straightConnector1">
            <a:avLst/>
          </a:prstGeom>
          <a:noFill/>
          <a:ln cap="flat" cmpd="sng" w="9525">
            <a:solidFill>
              <a:srgbClr val="000000"/>
            </a:solidFill>
            <a:prstDash val="solid"/>
            <a:round/>
            <a:headEnd len="lg" w="lg" type="none"/>
            <a:tailEnd len="lg" w="lg" type="none"/>
          </a:ln>
        </p:spPr>
      </p:cxnSp>
      <p:sp>
        <p:nvSpPr>
          <p:cNvPr id="263" name="Shape 263"/>
          <p:cNvSpPr txBox="1"/>
          <p:nvPr/>
        </p:nvSpPr>
        <p:spPr>
          <a:xfrm>
            <a:off x="2261700" y="930975"/>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5,293</a:t>
            </a:r>
          </a:p>
        </p:txBody>
      </p:sp>
      <p:sp>
        <p:nvSpPr>
          <p:cNvPr id="264" name="Shape 264"/>
          <p:cNvSpPr txBox="1"/>
          <p:nvPr/>
        </p:nvSpPr>
        <p:spPr>
          <a:xfrm>
            <a:off x="2261700" y="1285712"/>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24,445</a:t>
            </a:r>
          </a:p>
        </p:txBody>
      </p:sp>
      <p:sp>
        <p:nvSpPr>
          <p:cNvPr id="265" name="Shape 265"/>
          <p:cNvSpPr txBox="1"/>
          <p:nvPr/>
        </p:nvSpPr>
        <p:spPr>
          <a:xfrm>
            <a:off x="2310525" y="16404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1,027</a:t>
            </a:r>
          </a:p>
        </p:txBody>
      </p:sp>
      <p:sp>
        <p:nvSpPr>
          <p:cNvPr id="266" name="Shape 266"/>
          <p:cNvSpPr txBox="1"/>
          <p:nvPr/>
        </p:nvSpPr>
        <p:spPr>
          <a:xfrm>
            <a:off x="2310525" y="197758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3,223</a:t>
            </a:r>
          </a:p>
        </p:txBody>
      </p:sp>
      <p:sp>
        <p:nvSpPr>
          <p:cNvPr id="267" name="Shape 267"/>
          <p:cNvSpPr txBox="1"/>
          <p:nvPr/>
        </p:nvSpPr>
        <p:spPr>
          <a:xfrm>
            <a:off x="2310525" y="23395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397</a:t>
            </a:r>
          </a:p>
        </p:txBody>
      </p:sp>
      <p:sp>
        <p:nvSpPr>
          <p:cNvPr id="268" name="Shape 268"/>
          <p:cNvSpPr txBox="1"/>
          <p:nvPr/>
        </p:nvSpPr>
        <p:spPr>
          <a:xfrm>
            <a:off x="2310512" y="26760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2,191</a:t>
            </a:r>
          </a:p>
        </p:txBody>
      </p:sp>
      <p:sp>
        <p:nvSpPr>
          <p:cNvPr id="269" name="Shape 269"/>
          <p:cNvSpPr txBox="1"/>
          <p:nvPr/>
        </p:nvSpPr>
        <p:spPr>
          <a:xfrm>
            <a:off x="2310525" y="30634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2,375</a:t>
            </a:r>
          </a:p>
        </p:txBody>
      </p:sp>
      <p:sp>
        <p:nvSpPr>
          <p:cNvPr id="270" name="Shape 270"/>
          <p:cNvSpPr txBox="1"/>
          <p:nvPr/>
        </p:nvSpPr>
        <p:spPr>
          <a:xfrm>
            <a:off x="2310525" y="33859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4,046</a:t>
            </a:r>
          </a:p>
        </p:txBody>
      </p:sp>
      <p:sp>
        <p:nvSpPr>
          <p:cNvPr id="271" name="Shape 271"/>
          <p:cNvSpPr txBox="1"/>
          <p:nvPr/>
        </p:nvSpPr>
        <p:spPr>
          <a:xfrm>
            <a:off x="5105700" y="928162"/>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1,291</a:t>
            </a:r>
          </a:p>
        </p:txBody>
      </p:sp>
      <p:sp>
        <p:nvSpPr>
          <p:cNvPr id="272" name="Shape 272"/>
          <p:cNvSpPr txBox="1"/>
          <p:nvPr/>
        </p:nvSpPr>
        <p:spPr>
          <a:xfrm>
            <a:off x="5105700" y="1281500"/>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12,247</a:t>
            </a:r>
          </a:p>
        </p:txBody>
      </p:sp>
      <p:sp>
        <p:nvSpPr>
          <p:cNvPr id="273" name="Shape 273"/>
          <p:cNvSpPr txBox="1"/>
          <p:nvPr/>
        </p:nvSpPr>
        <p:spPr>
          <a:xfrm>
            <a:off x="5154525" y="16348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450</a:t>
            </a:r>
          </a:p>
        </p:txBody>
      </p:sp>
      <p:sp>
        <p:nvSpPr>
          <p:cNvPr id="274" name="Shape 274"/>
          <p:cNvSpPr txBox="1"/>
          <p:nvPr/>
        </p:nvSpPr>
        <p:spPr>
          <a:xfrm>
            <a:off x="5154525" y="199298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1,584</a:t>
            </a:r>
          </a:p>
        </p:txBody>
      </p:sp>
      <p:sp>
        <p:nvSpPr>
          <p:cNvPr id="275" name="Shape 275"/>
          <p:cNvSpPr txBox="1"/>
          <p:nvPr/>
        </p:nvSpPr>
        <p:spPr>
          <a:xfrm>
            <a:off x="5154525" y="23339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1,214</a:t>
            </a:r>
          </a:p>
        </p:txBody>
      </p:sp>
      <p:sp>
        <p:nvSpPr>
          <p:cNvPr id="276" name="Shape 276"/>
          <p:cNvSpPr txBox="1"/>
          <p:nvPr/>
        </p:nvSpPr>
        <p:spPr>
          <a:xfrm>
            <a:off x="5154512" y="26704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10,399</a:t>
            </a:r>
          </a:p>
        </p:txBody>
      </p:sp>
      <p:sp>
        <p:nvSpPr>
          <p:cNvPr id="277" name="Shape 277"/>
          <p:cNvSpPr txBox="1"/>
          <p:nvPr/>
        </p:nvSpPr>
        <p:spPr>
          <a:xfrm>
            <a:off x="5154525" y="30578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8,538</a:t>
            </a:r>
          </a:p>
        </p:txBody>
      </p:sp>
      <p:sp>
        <p:nvSpPr>
          <p:cNvPr id="278" name="Shape 278"/>
          <p:cNvSpPr txBox="1"/>
          <p:nvPr/>
        </p:nvSpPr>
        <p:spPr>
          <a:xfrm>
            <a:off x="5154525" y="338633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12,039</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pic>
        <p:nvPicPr>
          <p:cNvPr id="283" name="Shape 283"/>
          <p:cNvPicPr preferRelativeResize="0"/>
          <p:nvPr/>
        </p:nvPicPr>
        <p:blipFill>
          <a:blip r:embed="rId3">
            <a:alphaModFix/>
          </a:blip>
          <a:stretch>
            <a:fillRect/>
          </a:stretch>
        </p:blipFill>
        <p:spPr>
          <a:xfrm>
            <a:off x="749225" y="402125"/>
            <a:ext cx="7645551" cy="4261100"/>
          </a:xfrm>
          <a:prstGeom prst="rect">
            <a:avLst/>
          </a:prstGeom>
          <a:noFill/>
          <a:ln>
            <a:noFill/>
          </a:ln>
        </p:spPr>
      </p:pic>
      <p:sp>
        <p:nvSpPr>
          <p:cNvPr id="284" name="Shape 284"/>
          <p:cNvSpPr txBox="1"/>
          <p:nvPr/>
        </p:nvSpPr>
        <p:spPr>
          <a:xfrm>
            <a:off x="2446175" y="935025"/>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5,293</a:t>
            </a:r>
          </a:p>
        </p:txBody>
      </p:sp>
      <p:sp>
        <p:nvSpPr>
          <p:cNvPr id="285" name="Shape 285"/>
          <p:cNvSpPr txBox="1"/>
          <p:nvPr/>
        </p:nvSpPr>
        <p:spPr>
          <a:xfrm>
            <a:off x="2473550" y="1300050"/>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24,445</a:t>
            </a:r>
          </a:p>
        </p:txBody>
      </p:sp>
      <p:sp>
        <p:nvSpPr>
          <p:cNvPr id="286" name="Shape 286"/>
          <p:cNvSpPr txBox="1"/>
          <p:nvPr/>
        </p:nvSpPr>
        <p:spPr>
          <a:xfrm>
            <a:off x="2522375" y="163186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1,027</a:t>
            </a:r>
          </a:p>
        </p:txBody>
      </p:sp>
      <p:sp>
        <p:nvSpPr>
          <p:cNvPr id="287" name="Shape 287"/>
          <p:cNvSpPr txBox="1"/>
          <p:nvPr/>
        </p:nvSpPr>
        <p:spPr>
          <a:xfrm>
            <a:off x="2522375" y="199768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3,223</a:t>
            </a:r>
          </a:p>
        </p:txBody>
      </p:sp>
      <p:sp>
        <p:nvSpPr>
          <p:cNvPr id="288" name="Shape 288"/>
          <p:cNvSpPr txBox="1"/>
          <p:nvPr/>
        </p:nvSpPr>
        <p:spPr>
          <a:xfrm>
            <a:off x="2522375" y="2363525"/>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397</a:t>
            </a:r>
          </a:p>
        </p:txBody>
      </p:sp>
      <p:sp>
        <p:nvSpPr>
          <p:cNvPr id="289" name="Shape 289"/>
          <p:cNvSpPr txBox="1"/>
          <p:nvPr/>
        </p:nvSpPr>
        <p:spPr>
          <a:xfrm>
            <a:off x="2522362" y="270306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2,191</a:t>
            </a:r>
          </a:p>
        </p:txBody>
      </p:sp>
      <p:sp>
        <p:nvSpPr>
          <p:cNvPr id="290" name="Shape 290"/>
          <p:cNvSpPr txBox="1"/>
          <p:nvPr/>
        </p:nvSpPr>
        <p:spPr>
          <a:xfrm>
            <a:off x="2522375" y="302556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2,375</a:t>
            </a:r>
          </a:p>
        </p:txBody>
      </p:sp>
      <p:sp>
        <p:nvSpPr>
          <p:cNvPr id="291" name="Shape 291"/>
          <p:cNvSpPr txBox="1"/>
          <p:nvPr/>
        </p:nvSpPr>
        <p:spPr>
          <a:xfrm>
            <a:off x="2522375" y="33686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4,046</a:t>
            </a:r>
          </a:p>
        </p:txBody>
      </p:sp>
      <p:sp>
        <p:nvSpPr>
          <p:cNvPr id="292" name="Shape 292"/>
          <p:cNvSpPr txBox="1"/>
          <p:nvPr/>
        </p:nvSpPr>
        <p:spPr>
          <a:xfrm>
            <a:off x="5393075" y="935025"/>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1,291</a:t>
            </a:r>
          </a:p>
        </p:txBody>
      </p:sp>
      <p:sp>
        <p:nvSpPr>
          <p:cNvPr id="293" name="Shape 293"/>
          <p:cNvSpPr txBox="1"/>
          <p:nvPr/>
        </p:nvSpPr>
        <p:spPr>
          <a:xfrm>
            <a:off x="5420450" y="1300050"/>
            <a:ext cx="684600" cy="322500"/>
          </a:xfrm>
          <a:prstGeom prst="rect">
            <a:avLst/>
          </a:prstGeom>
          <a:noFill/>
          <a:ln>
            <a:noFill/>
          </a:ln>
        </p:spPr>
        <p:txBody>
          <a:bodyPr anchorCtr="0" anchor="t" bIns="91425" lIns="91425" rIns="91425" tIns="91425">
            <a:noAutofit/>
          </a:bodyPr>
          <a:lstStyle/>
          <a:p>
            <a:pPr lvl="0" rtl="0" algn="r">
              <a:lnSpc>
                <a:spcPct val="115000"/>
              </a:lnSpc>
              <a:spcBef>
                <a:spcPts val="0"/>
              </a:spcBef>
              <a:buNone/>
            </a:pPr>
            <a:r>
              <a:rPr lang="en" sz="1000">
                <a:solidFill>
                  <a:schemeClr val="dk1"/>
                </a:solidFill>
              </a:rPr>
              <a:t>12,247</a:t>
            </a:r>
          </a:p>
        </p:txBody>
      </p:sp>
      <p:sp>
        <p:nvSpPr>
          <p:cNvPr id="294" name="Shape 294"/>
          <p:cNvSpPr txBox="1"/>
          <p:nvPr/>
        </p:nvSpPr>
        <p:spPr>
          <a:xfrm>
            <a:off x="5469275" y="1650787"/>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450</a:t>
            </a:r>
          </a:p>
        </p:txBody>
      </p:sp>
      <p:sp>
        <p:nvSpPr>
          <p:cNvPr id="295" name="Shape 295"/>
          <p:cNvSpPr txBox="1"/>
          <p:nvPr/>
        </p:nvSpPr>
        <p:spPr>
          <a:xfrm>
            <a:off x="5469275" y="2001550"/>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1,584</a:t>
            </a:r>
          </a:p>
        </p:txBody>
      </p:sp>
      <p:sp>
        <p:nvSpPr>
          <p:cNvPr id="296" name="Shape 296"/>
          <p:cNvSpPr txBox="1"/>
          <p:nvPr/>
        </p:nvSpPr>
        <p:spPr>
          <a:xfrm>
            <a:off x="5469275" y="2370400"/>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1,214</a:t>
            </a:r>
          </a:p>
        </p:txBody>
      </p:sp>
      <p:sp>
        <p:nvSpPr>
          <p:cNvPr id="297" name="Shape 297"/>
          <p:cNvSpPr txBox="1"/>
          <p:nvPr/>
        </p:nvSpPr>
        <p:spPr>
          <a:xfrm>
            <a:off x="5469262" y="270306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10,399</a:t>
            </a:r>
          </a:p>
        </p:txBody>
      </p:sp>
      <p:sp>
        <p:nvSpPr>
          <p:cNvPr id="298" name="Shape 298"/>
          <p:cNvSpPr txBox="1"/>
          <p:nvPr/>
        </p:nvSpPr>
        <p:spPr>
          <a:xfrm>
            <a:off x="5469275" y="302556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8,538</a:t>
            </a:r>
          </a:p>
        </p:txBody>
      </p:sp>
      <p:sp>
        <p:nvSpPr>
          <p:cNvPr id="299" name="Shape 299"/>
          <p:cNvSpPr txBox="1"/>
          <p:nvPr/>
        </p:nvSpPr>
        <p:spPr>
          <a:xfrm>
            <a:off x="5469275" y="3368612"/>
            <a:ext cx="684600" cy="322500"/>
          </a:xfrm>
          <a:prstGeom prst="rect">
            <a:avLst/>
          </a:prstGeom>
          <a:noFill/>
          <a:ln>
            <a:noFill/>
          </a:ln>
        </p:spPr>
        <p:txBody>
          <a:bodyPr anchorCtr="0" anchor="t" bIns="91425" lIns="91425" rIns="91425" tIns="91425">
            <a:noAutofit/>
          </a:bodyPr>
          <a:lstStyle/>
          <a:p>
            <a:pPr lvl="0" rtl="0" algn="ctr">
              <a:lnSpc>
                <a:spcPct val="115000"/>
              </a:lnSpc>
              <a:spcBef>
                <a:spcPts val="0"/>
              </a:spcBef>
              <a:buNone/>
            </a:pPr>
            <a:r>
              <a:rPr lang="en" sz="1000">
                <a:solidFill>
                  <a:schemeClr val="dk1"/>
                </a:solidFill>
              </a:rPr>
              <a:t>12,039</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pic>
        <p:nvPicPr>
          <p:cNvPr descr="test2.png" id="304" name="Shape 304"/>
          <p:cNvPicPr preferRelativeResize="0"/>
          <p:nvPr/>
        </p:nvPicPr>
        <p:blipFill rotWithShape="1">
          <a:blip r:embed="rId3">
            <a:alphaModFix/>
          </a:blip>
          <a:srcRect b="51140" l="0" r="0" t="0"/>
          <a:stretch/>
        </p:blipFill>
        <p:spPr>
          <a:xfrm>
            <a:off x="102399" y="876067"/>
            <a:ext cx="4332836" cy="3391360"/>
          </a:xfrm>
          <a:prstGeom prst="rect">
            <a:avLst/>
          </a:prstGeom>
          <a:noFill/>
          <a:ln>
            <a:noFill/>
          </a:ln>
        </p:spPr>
      </p:pic>
      <p:pic>
        <p:nvPicPr>
          <p:cNvPr descr="test2.png" id="305" name="Shape 305"/>
          <p:cNvPicPr preferRelativeResize="0"/>
          <p:nvPr/>
        </p:nvPicPr>
        <p:blipFill rotWithShape="1">
          <a:blip r:embed="rId3">
            <a:alphaModFix/>
          </a:blip>
          <a:srcRect b="0" l="0" r="0" t="48413"/>
          <a:stretch/>
        </p:blipFill>
        <p:spPr>
          <a:xfrm>
            <a:off x="4687689" y="725361"/>
            <a:ext cx="4332836" cy="3580697"/>
          </a:xfrm>
          <a:prstGeom prst="rect">
            <a:avLst/>
          </a:prstGeom>
          <a:noFill/>
          <a:ln>
            <a:noFill/>
          </a:ln>
        </p:spPr>
      </p:pic>
      <p:sp>
        <p:nvSpPr>
          <p:cNvPr id="306" name="Shape 306"/>
          <p:cNvSpPr txBox="1"/>
          <p:nvPr/>
        </p:nvSpPr>
        <p:spPr>
          <a:xfrm>
            <a:off x="102400" y="493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07" name="Shape 307"/>
          <p:cNvSpPr txBox="1"/>
          <p:nvPr/>
        </p:nvSpPr>
        <p:spPr>
          <a:xfrm>
            <a:off x="4687700" y="493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1" name="Shape 311"/>
        <p:cNvGrpSpPr/>
        <p:nvPr/>
      </p:nvGrpSpPr>
      <p:grpSpPr>
        <a:xfrm>
          <a:off x="0" y="0"/>
          <a:ext cx="0" cy="0"/>
          <a:chOff x="0" y="0"/>
          <a:chExt cx="0" cy="0"/>
        </a:xfrm>
      </p:grpSpPr>
      <p:pic>
        <p:nvPicPr>
          <p:cNvPr descr="Promoter-Comparison-POL2.png" id="312" name="Shape 312"/>
          <p:cNvPicPr preferRelativeResize="0"/>
          <p:nvPr/>
        </p:nvPicPr>
        <p:blipFill>
          <a:blip r:embed="rId3">
            <a:alphaModFix/>
          </a:blip>
          <a:stretch>
            <a:fillRect/>
          </a:stretch>
        </p:blipFill>
        <p:spPr>
          <a:xfrm>
            <a:off x="1656075" y="104650"/>
            <a:ext cx="5582909" cy="48387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3" name="Shape 133"/>
        <p:cNvGrpSpPr/>
        <p:nvPr/>
      </p:nvGrpSpPr>
      <p:grpSpPr>
        <a:xfrm>
          <a:off x="0" y="0"/>
          <a:ext cx="0" cy="0"/>
          <a:chOff x="0" y="0"/>
          <a:chExt cx="0" cy="0"/>
        </a:xfrm>
      </p:grpSpPr>
      <p:pic>
        <p:nvPicPr>
          <p:cNvPr id="134" name="Shape 134"/>
          <p:cNvPicPr preferRelativeResize="0"/>
          <p:nvPr/>
        </p:nvPicPr>
        <p:blipFill>
          <a:blip r:embed="rId3">
            <a:alphaModFix/>
          </a:blip>
          <a:stretch>
            <a:fillRect/>
          </a:stretch>
        </p:blipFill>
        <p:spPr>
          <a:xfrm>
            <a:off x="1070900" y="0"/>
            <a:ext cx="6856944"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pic>
        <p:nvPicPr>
          <p:cNvPr id="317" name="Shape 317"/>
          <p:cNvPicPr preferRelativeResize="0"/>
          <p:nvPr/>
        </p:nvPicPr>
        <p:blipFill>
          <a:blip r:embed="rId3">
            <a:alphaModFix/>
          </a:blip>
          <a:stretch>
            <a:fillRect/>
          </a:stretch>
        </p:blipFill>
        <p:spPr>
          <a:xfrm>
            <a:off x="694425" y="407297"/>
            <a:ext cx="3974874" cy="3810549"/>
          </a:xfrm>
          <a:prstGeom prst="rect">
            <a:avLst/>
          </a:prstGeom>
          <a:noFill/>
          <a:ln>
            <a:noFill/>
          </a:ln>
        </p:spPr>
      </p:pic>
      <p:sp>
        <p:nvSpPr>
          <p:cNvPr id="318" name="Shape 318"/>
          <p:cNvSpPr txBox="1"/>
          <p:nvPr/>
        </p:nvSpPr>
        <p:spPr>
          <a:xfrm>
            <a:off x="0" y="3678025"/>
            <a:ext cx="6826500" cy="7965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319" name="Shape 319"/>
          <p:cNvSpPr txBox="1"/>
          <p:nvPr/>
        </p:nvSpPr>
        <p:spPr>
          <a:xfrm rot="-5400000">
            <a:off x="-280575" y="822225"/>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20" name="Shape 320"/>
          <p:cNvCxnSpPr/>
          <p:nvPr/>
        </p:nvCxnSpPr>
        <p:spPr>
          <a:xfrm>
            <a:off x="562175" y="591700"/>
            <a:ext cx="0" cy="3343200"/>
          </a:xfrm>
          <a:prstGeom prst="straightConnector1">
            <a:avLst/>
          </a:prstGeom>
          <a:noFill/>
          <a:ln cap="flat" cmpd="sng" w="9525">
            <a:solidFill>
              <a:schemeClr val="dk2"/>
            </a:solidFill>
            <a:prstDash val="solid"/>
            <a:round/>
            <a:headEnd len="lg" w="lg" type="none"/>
            <a:tailEnd len="lg" w="lg" type="none"/>
          </a:ln>
        </p:spPr>
      </p:cxnSp>
      <p:sp>
        <p:nvSpPr>
          <p:cNvPr id="321" name="Shape 321"/>
          <p:cNvSpPr txBox="1"/>
          <p:nvPr/>
        </p:nvSpPr>
        <p:spPr>
          <a:xfrm rot="-5400000">
            <a:off x="-438875" y="2126525"/>
            <a:ext cx="13188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22" name="Shape 322"/>
          <p:cNvSpPr txBox="1"/>
          <p:nvPr/>
        </p:nvSpPr>
        <p:spPr>
          <a:xfrm rot="-5400000">
            <a:off x="-132375" y="3234675"/>
            <a:ext cx="8340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23" name="Shape 323"/>
          <p:cNvSpPr/>
          <p:nvPr/>
        </p:nvSpPr>
        <p:spPr>
          <a:xfrm>
            <a:off x="482425" y="2763662"/>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24" name="Shape 324"/>
          <p:cNvSpPr/>
          <p:nvPr/>
        </p:nvSpPr>
        <p:spPr>
          <a:xfrm>
            <a:off x="630325" y="3005675"/>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25" name="Shape 32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id="326" name="Shape 326"/>
          <p:cNvPicPr preferRelativeResize="0"/>
          <p:nvPr/>
        </p:nvPicPr>
        <p:blipFill>
          <a:blip r:embed="rId4">
            <a:alphaModFix/>
          </a:blip>
          <a:stretch>
            <a:fillRect/>
          </a:stretch>
        </p:blipFill>
        <p:spPr>
          <a:xfrm>
            <a:off x="5372750" y="0"/>
            <a:ext cx="3618850" cy="5143499"/>
          </a:xfrm>
          <a:prstGeom prst="rect">
            <a:avLst/>
          </a:prstGeom>
          <a:noFill/>
          <a:ln>
            <a:noFill/>
          </a:ln>
        </p:spPr>
      </p:pic>
      <p:sp>
        <p:nvSpPr>
          <p:cNvPr id="327" name="Shape 327"/>
          <p:cNvSpPr txBox="1"/>
          <p:nvPr/>
        </p:nvSpPr>
        <p:spPr>
          <a:xfrm rot="-5400000">
            <a:off x="4417900" y="822225"/>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28" name="Shape 328"/>
          <p:cNvCxnSpPr/>
          <p:nvPr/>
        </p:nvCxnSpPr>
        <p:spPr>
          <a:xfrm>
            <a:off x="5240500" y="359025"/>
            <a:ext cx="3300" cy="4571100"/>
          </a:xfrm>
          <a:prstGeom prst="straightConnector1">
            <a:avLst/>
          </a:prstGeom>
          <a:noFill/>
          <a:ln cap="flat" cmpd="sng" w="9525">
            <a:solidFill>
              <a:schemeClr val="dk2"/>
            </a:solidFill>
            <a:prstDash val="solid"/>
            <a:round/>
            <a:headEnd len="lg" w="lg" type="none"/>
            <a:tailEnd len="lg" w="lg" type="none"/>
          </a:ln>
        </p:spPr>
      </p:cxnSp>
      <p:sp>
        <p:nvSpPr>
          <p:cNvPr id="329" name="Shape 329"/>
          <p:cNvSpPr txBox="1"/>
          <p:nvPr/>
        </p:nvSpPr>
        <p:spPr>
          <a:xfrm rot="-5400000">
            <a:off x="4219300" y="2376262"/>
            <a:ext cx="13188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30" name="Shape 330"/>
          <p:cNvSpPr txBox="1"/>
          <p:nvPr/>
        </p:nvSpPr>
        <p:spPr>
          <a:xfrm rot="-5400000">
            <a:off x="4417900" y="3902100"/>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31" name="Shape 331"/>
          <p:cNvSpPr/>
          <p:nvPr/>
        </p:nvSpPr>
        <p:spPr>
          <a:xfrm>
            <a:off x="5106350" y="1676525"/>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32" name="Shape 332"/>
          <p:cNvSpPr/>
          <p:nvPr/>
        </p:nvSpPr>
        <p:spPr>
          <a:xfrm>
            <a:off x="5186450" y="3243287"/>
            <a:ext cx="2586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33" name="Shape 333"/>
          <p:cNvSpPr/>
          <p:nvPr/>
        </p:nvSpPr>
        <p:spPr>
          <a:xfrm>
            <a:off x="482425" y="1572112"/>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34" name="Shape 334"/>
          <p:cNvSpPr txBox="1"/>
          <p:nvPr/>
        </p:nvSpPr>
        <p:spPr>
          <a:xfrm>
            <a:off x="4342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35" name="Shape 335"/>
          <p:cNvSpPr txBox="1"/>
          <p:nvPr/>
        </p:nvSpPr>
        <p:spPr>
          <a:xfrm>
            <a:off x="46654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9" name="Shape 339"/>
        <p:cNvGrpSpPr/>
        <p:nvPr/>
      </p:nvGrpSpPr>
      <p:grpSpPr>
        <a:xfrm>
          <a:off x="0" y="0"/>
          <a:ext cx="0" cy="0"/>
          <a:chOff x="0" y="0"/>
          <a:chExt cx="0" cy="0"/>
        </a:xfrm>
      </p:grpSpPr>
      <p:pic>
        <p:nvPicPr>
          <p:cNvPr id="340" name="Shape 340"/>
          <p:cNvPicPr preferRelativeResize="0"/>
          <p:nvPr/>
        </p:nvPicPr>
        <p:blipFill>
          <a:blip r:embed="rId3">
            <a:alphaModFix/>
          </a:blip>
          <a:stretch>
            <a:fillRect/>
          </a:stretch>
        </p:blipFill>
        <p:spPr>
          <a:xfrm>
            <a:off x="5433250" y="0"/>
            <a:ext cx="3643671" cy="5143500"/>
          </a:xfrm>
          <a:prstGeom prst="rect">
            <a:avLst/>
          </a:prstGeom>
          <a:noFill/>
          <a:ln>
            <a:noFill/>
          </a:ln>
        </p:spPr>
      </p:pic>
      <p:sp>
        <p:nvSpPr>
          <p:cNvPr id="341" name="Shape 341"/>
          <p:cNvSpPr txBox="1"/>
          <p:nvPr/>
        </p:nvSpPr>
        <p:spPr>
          <a:xfrm rot="-5400000">
            <a:off x="4559750" y="822225"/>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42" name="Shape 342"/>
          <p:cNvCxnSpPr/>
          <p:nvPr/>
        </p:nvCxnSpPr>
        <p:spPr>
          <a:xfrm>
            <a:off x="5382350" y="359025"/>
            <a:ext cx="3300" cy="4571100"/>
          </a:xfrm>
          <a:prstGeom prst="straightConnector1">
            <a:avLst/>
          </a:prstGeom>
          <a:noFill/>
          <a:ln cap="flat" cmpd="sng" w="9525">
            <a:solidFill>
              <a:schemeClr val="dk2"/>
            </a:solidFill>
            <a:prstDash val="solid"/>
            <a:round/>
            <a:headEnd len="lg" w="lg" type="none"/>
            <a:tailEnd len="lg" w="lg" type="none"/>
          </a:ln>
        </p:spPr>
      </p:cxnSp>
      <p:sp>
        <p:nvSpPr>
          <p:cNvPr id="343" name="Shape 343"/>
          <p:cNvSpPr txBox="1"/>
          <p:nvPr/>
        </p:nvSpPr>
        <p:spPr>
          <a:xfrm rot="-5400000">
            <a:off x="4361150" y="2376262"/>
            <a:ext cx="13188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44" name="Shape 344"/>
          <p:cNvSpPr txBox="1"/>
          <p:nvPr/>
        </p:nvSpPr>
        <p:spPr>
          <a:xfrm rot="-5400000">
            <a:off x="4559750" y="3902100"/>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45" name="Shape 345"/>
          <p:cNvSpPr/>
          <p:nvPr/>
        </p:nvSpPr>
        <p:spPr>
          <a:xfrm>
            <a:off x="5095800" y="1752725"/>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46" name="Shape 346"/>
          <p:cNvSpPr/>
          <p:nvPr/>
        </p:nvSpPr>
        <p:spPr>
          <a:xfrm>
            <a:off x="5175900" y="3319487"/>
            <a:ext cx="2586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pic>
        <p:nvPicPr>
          <p:cNvPr id="347" name="Shape 347"/>
          <p:cNvPicPr preferRelativeResize="0"/>
          <p:nvPr/>
        </p:nvPicPr>
        <p:blipFill>
          <a:blip r:embed="rId4">
            <a:alphaModFix/>
          </a:blip>
          <a:stretch>
            <a:fillRect/>
          </a:stretch>
        </p:blipFill>
        <p:spPr>
          <a:xfrm>
            <a:off x="642571" y="500548"/>
            <a:ext cx="4144083" cy="4124017"/>
          </a:xfrm>
          <a:prstGeom prst="rect">
            <a:avLst/>
          </a:prstGeom>
          <a:noFill/>
          <a:ln>
            <a:noFill/>
          </a:ln>
        </p:spPr>
      </p:pic>
      <p:sp>
        <p:nvSpPr>
          <p:cNvPr id="348" name="Shape 348"/>
          <p:cNvSpPr txBox="1"/>
          <p:nvPr/>
        </p:nvSpPr>
        <p:spPr>
          <a:xfrm rot="-5400000">
            <a:off x="-278613" y="1113921"/>
            <a:ext cx="1097700" cy="3471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49" name="Shape 349"/>
          <p:cNvCxnSpPr/>
          <p:nvPr/>
        </p:nvCxnSpPr>
        <p:spPr>
          <a:xfrm>
            <a:off x="519925" y="685485"/>
            <a:ext cx="3000" cy="3641400"/>
          </a:xfrm>
          <a:prstGeom prst="straightConnector1">
            <a:avLst/>
          </a:prstGeom>
          <a:noFill/>
          <a:ln cap="flat" cmpd="sng" w="9525">
            <a:solidFill>
              <a:schemeClr val="dk2"/>
            </a:solidFill>
            <a:prstDash val="solid"/>
            <a:round/>
            <a:headEnd len="lg" w="lg" type="none"/>
            <a:tailEnd len="lg" w="lg" type="none"/>
          </a:ln>
        </p:spPr>
      </p:cxnSp>
      <p:sp>
        <p:nvSpPr>
          <p:cNvPr id="350" name="Shape 350"/>
          <p:cNvSpPr txBox="1"/>
          <p:nvPr/>
        </p:nvSpPr>
        <p:spPr>
          <a:xfrm rot="-5400000">
            <a:off x="-566150" y="2324200"/>
            <a:ext cx="1420200" cy="3471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51" name="Shape 351"/>
          <p:cNvSpPr txBox="1"/>
          <p:nvPr/>
        </p:nvSpPr>
        <p:spPr>
          <a:xfrm rot="-5400000">
            <a:off x="-278613" y="3572403"/>
            <a:ext cx="1097700" cy="3471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52" name="Shape 352"/>
          <p:cNvSpPr/>
          <p:nvPr/>
        </p:nvSpPr>
        <p:spPr>
          <a:xfrm>
            <a:off x="286479" y="1786915"/>
            <a:ext cx="347100" cy="933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53" name="Shape 353"/>
          <p:cNvSpPr/>
          <p:nvPr/>
        </p:nvSpPr>
        <p:spPr>
          <a:xfrm>
            <a:off x="424097" y="3035489"/>
            <a:ext cx="347100" cy="933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54" name="Shape 354"/>
          <p:cNvSpPr txBox="1"/>
          <p:nvPr/>
        </p:nvSpPr>
        <p:spPr>
          <a:xfrm>
            <a:off x="4342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55" name="Shape 355"/>
          <p:cNvSpPr txBox="1"/>
          <p:nvPr/>
        </p:nvSpPr>
        <p:spPr>
          <a:xfrm>
            <a:off x="46654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9" name="Shape 359"/>
        <p:cNvGrpSpPr/>
        <p:nvPr/>
      </p:nvGrpSpPr>
      <p:grpSpPr>
        <a:xfrm>
          <a:off x="0" y="0"/>
          <a:ext cx="0" cy="0"/>
          <a:chOff x="0" y="0"/>
          <a:chExt cx="0" cy="0"/>
        </a:xfrm>
      </p:grpSpPr>
      <p:pic>
        <p:nvPicPr>
          <p:cNvPr id="360" name="Shape 360"/>
          <p:cNvPicPr preferRelativeResize="0"/>
          <p:nvPr/>
        </p:nvPicPr>
        <p:blipFill>
          <a:blip r:embed="rId3">
            <a:alphaModFix/>
          </a:blip>
          <a:stretch>
            <a:fillRect/>
          </a:stretch>
        </p:blipFill>
        <p:spPr>
          <a:xfrm>
            <a:off x="5338725" y="0"/>
            <a:ext cx="3679042" cy="5143498"/>
          </a:xfrm>
          <a:prstGeom prst="rect">
            <a:avLst/>
          </a:prstGeom>
          <a:noFill/>
          <a:ln>
            <a:noFill/>
          </a:ln>
        </p:spPr>
      </p:pic>
      <p:sp>
        <p:nvSpPr>
          <p:cNvPr id="361" name="Shape 361"/>
          <p:cNvSpPr txBox="1"/>
          <p:nvPr/>
        </p:nvSpPr>
        <p:spPr>
          <a:xfrm rot="-5400000">
            <a:off x="4492325" y="822225"/>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62" name="Shape 362"/>
          <p:cNvCxnSpPr/>
          <p:nvPr/>
        </p:nvCxnSpPr>
        <p:spPr>
          <a:xfrm>
            <a:off x="5314925" y="359025"/>
            <a:ext cx="3300" cy="4571100"/>
          </a:xfrm>
          <a:prstGeom prst="straightConnector1">
            <a:avLst/>
          </a:prstGeom>
          <a:noFill/>
          <a:ln cap="flat" cmpd="sng" w="9525">
            <a:solidFill>
              <a:schemeClr val="dk2"/>
            </a:solidFill>
            <a:prstDash val="solid"/>
            <a:round/>
            <a:headEnd len="lg" w="lg" type="none"/>
            <a:tailEnd len="lg" w="lg" type="none"/>
          </a:ln>
        </p:spPr>
      </p:cxnSp>
      <p:sp>
        <p:nvSpPr>
          <p:cNvPr id="363" name="Shape 363"/>
          <p:cNvSpPr txBox="1"/>
          <p:nvPr/>
        </p:nvSpPr>
        <p:spPr>
          <a:xfrm rot="-5400000">
            <a:off x="4293725" y="2376262"/>
            <a:ext cx="13188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64" name="Shape 364"/>
          <p:cNvSpPr txBox="1"/>
          <p:nvPr/>
        </p:nvSpPr>
        <p:spPr>
          <a:xfrm rot="-5400000">
            <a:off x="4492325" y="3902100"/>
            <a:ext cx="1226400" cy="4188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65" name="Shape 365"/>
          <p:cNvSpPr/>
          <p:nvPr/>
        </p:nvSpPr>
        <p:spPr>
          <a:xfrm>
            <a:off x="5028375" y="1752725"/>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66" name="Shape 366"/>
          <p:cNvSpPr/>
          <p:nvPr/>
        </p:nvSpPr>
        <p:spPr>
          <a:xfrm>
            <a:off x="5107175" y="3314225"/>
            <a:ext cx="418800" cy="1044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pic>
        <p:nvPicPr>
          <p:cNvPr id="367" name="Shape 367"/>
          <p:cNvPicPr preferRelativeResize="0"/>
          <p:nvPr/>
        </p:nvPicPr>
        <p:blipFill>
          <a:blip r:embed="rId4">
            <a:alphaModFix/>
          </a:blip>
          <a:stretch>
            <a:fillRect/>
          </a:stretch>
        </p:blipFill>
        <p:spPr>
          <a:xfrm>
            <a:off x="654102" y="388912"/>
            <a:ext cx="4089622" cy="4365675"/>
          </a:xfrm>
          <a:prstGeom prst="rect">
            <a:avLst/>
          </a:prstGeom>
          <a:noFill/>
          <a:ln>
            <a:noFill/>
          </a:ln>
        </p:spPr>
      </p:pic>
      <p:sp>
        <p:nvSpPr>
          <p:cNvPr id="368" name="Shape 368"/>
          <p:cNvSpPr txBox="1"/>
          <p:nvPr/>
        </p:nvSpPr>
        <p:spPr>
          <a:xfrm rot="-5400000">
            <a:off x="-309131" y="1087340"/>
            <a:ext cx="1106700" cy="3270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Hepatocyte</a:t>
            </a:r>
          </a:p>
        </p:txBody>
      </p:sp>
      <p:cxnSp>
        <p:nvCxnSpPr>
          <p:cNvPr id="369" name="Shape 369"/>
          <p:cNvCxnSpPr/>
          <p:nvPr/>
        </p:nvCxnSpPr>
        <p:spPr>
          <a:xfrm>
            <a:off x="560114" y="644088"/>
            <a:ext cx="3000" cy="3670800"/>
          </a:xfrm>
          <a:prstGeom prst="straightConnector1">
            <a:avLst/>
          </a:prstGeom>
          <a:noFill/>
          <a:ln cap="flat" cmpd="sng" w="9525">
            <a:solidFill>
              <a:schemeClr val="dk2"/>
            </a:solidFill>
            <a:prstDash val="solid"/>
            <a:round/>
            <a:headEnd len="lg" w="lg" type="none"/>
            <a:tailEnd len="lg" w="lg" type="none"/>
          </a:ln>
        </p:spPr>
      </p:cxnSp>
      <p:sp>
        <p:nvSpPr>
          <p:cNvPr id="370" name="Shape 370"/>
          <p:cNvSpPr txBox="1"/>
          <p:nvPr/>
        </p:nvSpPr>
        <p:spPr>
          <a:xfrm rot="-5400000">
            <a:off x="-529525" y="2408499"/>
            <a:ext cx="1309500" cy="3270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Bipolar Spindle Neuron</a:t>
            </a:r>
          </a:p>
        </p:txBody>
      </p:sp>
      <p:sp>
        <p:nvSpPr>
          <p:cNvPr id="371" name="Shape 371"/>
          <p:cNvSpPr txBox="1"/>
          <p:nvPr/>
        </p:nvSpPr>
        <p:spPr>
          <a:xfrm rot="-5400000">
            <a:off x="-309131" y="3496864"/>
            <a:ext cx="1106700" cy="327000"/>
          </a:xfrm>
          <a:prstGeom prst="rect">
            <a:avLst/>
          </a:prstGeom>
          <a:noFill/>
          <a:ln>
            <a:noFill/>
          </a:ln>
        </p:spPr>
        <p:txBody>
          <a:bodyPr anchorCtr="0" anchor="t" bIns="91425" lIns="91425" rIns="91425" tIns="91425">
            <a:noAutofit/>
          </a:bodyPr>
          <a:lstStyle/>
          <a:p>
            <a:pPr lvl="0" rtl="0" algn="ctr">
              <a:spcBef>
                <a:spcPts val="0"/>
              </a:spcBef>
              <a:buNone/>
            </a:pPr>
            <a:r>
              <a:rPr lang="en">
                <a:latin typeface="Calibri"/>
                <a:ea typeface="Calibri"/>
                <a:cs typeface="Calibri"/>
                <a:sym typeface="Calibri"/>
              </a:rPr>
              <a:t>B Cell</a:t>
            </a:r>
          </a:p>
        </p:txBody>
      </p:sp>
      <p:sp>
        <p:nvSpPr>
          <p:cNvPr id="372" name="Shape 372"/>
          <p:cNvSpPr/>
          <p:nvPr/>
        </p:nvSpPr>
        <p:spPr>
          <a:xfrm>
            <a:off x="336378" y="1735439"/>
            <a:ext cx="327000" cy="942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73" name="Shape 373"/>
          <p:cNvSpPr/>
          <p:nvPr/>
        </p:nvSpPr>
        <p:spPr>
          <a:xfrm>
            <a:off x="398021" y="3013012"/>
            <a:ext cx="326999" cy="94200"/>
          </a:xfrm>
          <a:prstGeom prst="rect">
            <a:avLst/>
          </a:prstGeom>
          <a:solidFill>
            <a:srgbClr val="FFFFFF"/>
          </a:solidFill>
          <a:ln>
            <a:noFill/>
          </a:ln>
        </p:spPr>
        <p:txBody>
          <a:bodyPr anchorCtr="0" anchor="ctr" bIns="91425" lIns="91425" rIns="91425" tIns="91425">
            <a:noAutofit/>
          </a:bodyPr>
          <a:lstStyle/>
          <a:p>
            <a:pPr lvl="0" rtl="0">
              <a:spcBef>
                <a:spcPts val="0"/>
              </a:spcBef>
              <a:buNone/>
            </a:pPr>
            <a:r>
              <a:t/>
            </a:r>
            <a:endParaRPr>
              <a:solidFill>
                <a:srgbClr val="FFFFFF"/>
              </a:solidFill>
            </a:endParaRPr>
          </a:p>
        </p:txBody>
      </p:sp>
      <p:sp>
        <p:nvSpPr>
          <p:cNvPr id="374" name="Shape 374"/>
          <p:cNvSpPr txBox="1"/>
          <p:nvPr/>
        </p:nvSpPr>
        <p:spPr>
          <a:xfrm>
            <a:off x="4342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75" name="Shape 375"/>
          <p:cNvSpPr txBox="1"/>
          <p:nvPr/>
        </p:nvSpPr>
        <p:spPr>
          <a:xfrm>
            <a:off x="46654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586749" y="2645349"/>
            <a:ext cx="3674998" cy="2428725"/>
          </a:xfrm>
          <a:prstGeom prst="rect">
            <a:avLst/>
          </a:prstGeom>
          <a:noFill/>
          <a:ln>
            <a:noFill/>
          </a:ln>
        </p:spPr>
      </p:pic>
      <p:pic>
        <p:nvPicPr>
          <p:cNvPr id="381" name="Shape 381"/>
          <p:cNvPicPr preferRelativeResize="0"/>
          <p:nvPr/>
        </p:nvPicPr>
        <p:blipFill>
          <a:blip r:embed="rId4">
            <a:alphaModFix/>
          </a:blip>
          <a:stretch>
            <a:fillRect/>
          </a:stretch>
        </p:blipFill>
        <p:spPr>
          <a:xfrm>
            <a:off x="5253374" y="2645349"/>
            <a:ext cx="3674998" cy="2428728"/>
          </a:xfrm>
          <a:prstGeom prst="rect">
            <a:avLst/>
          </a:prstGeom>
          <a:noFill/>
          <a:ln>
            <a:noFill/>
          </a:ln>
        </p:spPr>
      </p:pic>
      <p:pic>
        <p:nvPicPr>
          <p:cNvPr id="382" name="Shape 382"/>
          <p:cNvPicPr preferRelativeResize="0"/>
          <p:nvPr/>
        </p:nvPicPr>
        <p:blipFill>
          <a:blip r:embed="rId5">
            <a:alphaModFix/>
          </a:blip>
          <a:stretch>
            <a:fillRect/>
          </a:stretch>
        </p:blipFill>
        <p:spPr>
          <a:xfrm>
            <a:off x="5253374" y="157974"/>
            <a:ext cx="3453650" cy="2243849"/>
          </a:xfrm>
          <a:prstGeom prst="rect">
            <a:avLst/>
          </a:prstGeom>
          <a:noFill/>
          <a:ln>
            <a:noFill/>
          </a:ln>
        </p:spPr>
      </p:pic>
      <p:pic>
        <p:nvPicPr>
          <p:cNvPr id="383" name="Shape 383"/>
          <p:cNvPicPr preferRelativeResize="0"/>
          <p:nvPr/>
        </p:nvPicPr>
        <p:blipFill>
          <a:blip r:embed="rId6">
            <a:alphaModFix/>
          </a:blip>
          <a:stretch>
            <a:fillRect/>
          </a:stretch>
        </p:blipFill>
        <p:spPr>
          <a:xfrm>
            <a:off x="586750" y="230162"/>
            <a:ext cx="4346773" cy="2099474"/>
          </a:xfrm>
          <a:prstGeom prst="rect">
            <a:avLst/>
          </a:prstGeom>
          <a:noFill/>
          <a:ln>
            <a:noFill/>
          </a:ln>
        </p:spPr>
      </p:pic>
      <p:sp>
        <p:nvSpPr>
          <p:cNvPr id="384" name="Shape 384"/>
          <p:cNvSpPr txBox="1"/>
          <p:nvPr/>
        </p:nvSpPr>
        <p:spPr>
          <a:xfrm>
            <a:off x="11795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85" name="Shape 385"/>
          <p:cNvSpPr txBox="1"/>
          <p:nvPr/>
        </p:nvSpPr>
        <p:spPr>
          <a:xfrm>
            <a:off x="482392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386" name="Shape 386"/>
          <p:cNvSpPr txBox="1"/>
          <p:nvPr/>
        </p:nvSpPr>
        <p:spPr>
          <a:xfrm>
            <a:off x="117950" y="25812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387" name="Shape 387"/>
          <p:cNvSpPr txBox="1"/>
          <p:nvPr/>
        </p:nvSpPr>
        <p:spPr>
          <a:xfrm>
            <a:off x="4823925" y="25812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pic>
        <p:nvPicPr>
          <p:cNvPr descr="Saturation.hg19.cREs.png" id="392" name="Shape 392"/>
          <p:cNvPicPr preferRelativeResize="0"/>
          <p:nvPr/>
        </p:nvPicPr>
        <p:blipFill>
          <a:blip r:embed="rId3">
            <a:alphaModFix/>
          </a:blip>
          <a:stretch>
            <a:fillRect/>
          </a:stretch>
        </p:blipFill>
        <p:spPr>
          <a:xfrm>
            <a:off x="4789899" y="918025"/>
            <a:ext cx="4097776" cy="3307425"/>
          </a:xfrm>
          <a:prstGeom prst="rect">
            <a:avLst/>
          </a:prstGeom>
          <a:noFill/>
          <a:ln>
            <a:noFill/>
          </a:ln>
        </p:spPr>
      </p:pic>
      <p:sp>
        <p:nvSpPr>
          <p:cNvPr id="393" name="Shape 393"/>
          <p:cNvSpPr txBox="1"/>
          <p:nvPr/>
        </p:nvSpPr>
        <p:spPr>
          <a:xfrm>
            <a:off x="90500" y="3384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394" name="Shape 394"/>
          <p:cNvSpPr txBox="1"/>
          <p:nvPr/>
        </p:nvSpPr>
        <p:spPr>
          <a:xfrm>
            <a:off x="4675800" y="3384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id="395" name="Shape 395"/>
          <p:cNvPicPr preferRelativeResize="0"/>
          <p:nvPr/>
        </p:nvPicPr>
        <p:blipFill>
          <a:blip r:embed="rId4">
            <a:alphaModFix/>
          </a:blip>
          <a:stretch>
            <a:fillRect/>
          </a:stretch>
        </p:blipFill>
        <p:spPr>
          <a:xfrm>
            <a:off x="176250" y="637450"/>
            <a:ext cx="4426115" cy="36734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9" name="Shape 399"/>
        <p:cNvGrpSpPr/>
        <p:nvPr/>
      </p:nvGrpSpPr>
      <p:grpSpPr>
        <a:xfrm>
          <a:off x="0" y="0"/>
          <a:ext cx="0" cy="0"/>
          <a:chOff x="0" y="0"/>
          <a:chExt cx="0" cy="0"/>
        </a:xfrm>
      </p:grpSpPr>
      <p:pic>
        <p:nvPicPr>
          <p:cNvPr descr="ChromHMM-Supp-Fig.png" id="400" name="Shape 400"/>
          <p:cNvPicPr preferRelativeResize="0"/>
          <p:nvPr/>
        </p:nvPicPr>
        <p:blipFill rotWithShape="1">
          <a:blip r:embed="rId3">
            <a:alphaModFix/>
          </a:blip>
          <a:srcRect b="0" l="0" r="0" t="0"/>
          <a:stretch/>
        </p:blipFill>
        <p:spPr>
          <a:xfrm>
            <a:off x="152425" y="41675"/>
            <a:ext cx="8701245" cy="5060151"/>
          </a:xfrm>
          <a:prstGeom prst="rect">
            <a:avLst/>
          </a:prstGeom>
          <a:noFill/>
          <a:ln>
            <a:noFill/>
          </a:ln>
        </p:spPr>
      </p:pic>
      <p:sp>
        <p:nvSpPr>
          <p:cNvPr id="401" name="Shape 401"/>
          <p:cNvSpPr txBox="1"/>
          <p:nvPr/>
        </p:nvSpPr>
        <p:spPr>
          <a:xfrm>
            <a:off x="152400" y="12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02" name="Shape 402"/>
          <p:cNvSpPr txBox="1"/>
          <p:nvPr/>
        </p:nvSpPr>
        <p:spPr>
          <a:xfrm>
            <a:off x="4948150" y="122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403" name="Shape 403"/>
          <p:cNvSpPr txBox="1"/>
          <p:nvPr/>
        </p:nvSpPr>
        <p:spPr>
          <a:xfrm>
            <a:off x="152400" y="21583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404" name="Shape 404"/>
          <p:cNvSpPr txBox="1"/>
          <p:nvPr/>
        </p:nvSpPr>
        <p:spPr>
          <a:xfrm>
            <a:off x="4948150" y="21583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sp>
        <p:nvSpPr>
          <p:cNvPr id="409" name="Shape 409"/>
          <p:cNvSpPr txBox="1"/>
          <p:nvPr/>
        </p:nvSpPr>
        <p:spPr>
          <a:xfrm>
            <a:off x="3"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10" name="Shape 410"/>
          <p:cNvSpPr txBox="1"/>
          <p:nvPr/>
        </p:nvSpPr>
        <p:spPr>
          <a:xfrm>
            <a:off x="41640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id="411" name="Shape 411"/>
          <p:cNvPicPr preferRelativeResize="0"/>
          <p:nvPr/>
        </p:nvPicPr>
        <p:blipFill>
          <a:blip r:embed="rId3">
            <a:alphaModFix/>
          </a:blip>
          <a:stretch>
            <a:fillRect/>
          </a:stretch>
        </p:blipFill>
        <p:spPr>
          <a:xfrm>
            <a:off x="4872075" y="252962"/>
            <a:ext cx="2436671" cy="4637582"/>
          </a:xfrm>
          <a:prstGeom prst="rect">
            <a:avLst/>
          </a:prstGeom>
          <a:noFill/>
          <a:ln>
            <a:noFill/>
          </a:ln>
        </p:spPr>
      </p:pic>
      <p:pic>
        <p:nvPicPr>
          <p:cNvPr descr="hg19-H3K27ac-Primary-Cell.png" id="412" name="Shape 412"/>
          <p:cNvPicPr preferRelativeResize="0"/>
          <p:nvPr/>
        </p:nvPicPr>
        <p:blipFill>
          <a:blip r:embed="rId4">
            <a:alphaModFix/>
          </a:blip>
          <a:stretch>
            <a:fillRect/>
          </a:stretch>
        </p:blipFill>
        <p:spPr>
          <a:xfrm>
            <a:off x="0" y="370349"/>
            <a:ext cx="3191551" cy="4433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6" name="Shape 416"/>
        <p:cNvGrpSpPr/>
        <p:nvPr/>
      </p:nvGrpSpPr>
      <p:grpSpPr>
        <a:xfrm>
          <a:off x="0" y="0"/>
          <a:ext cx="0" cy="0"/>
          <a:chOff x="0" y="0"/>
          <a:chExt cx="0" cy="0"/>
        </a:xfrm>
      </p:grpSpPr>
      <p:sp>
        <p:nvSpPr>
          <p:cNvPr id="417" name="Shape 417"/>
          <p:cNvSpPr txBox="1"/>
          <p:nvPr/>
        </p:nvSpPr>
        <p:spPr>
          <a:xfrm>
            <a:off x="0" y="70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18" name="Shape 418"/>
          <p:cNvSpPr txBox="1"/>
          <p:nvPr/>
        </p:nvSpPr>
        <p:spPr>
          <a:xfrm>
            <a:off x="407175" y="-9225"/>
            <a:ext cx="2532600" cy="840900"/>
          </a:xfrm>
          <a:prstGeom prst="rect">
            <a:avLst/>
          </a:prstGeom>
          <a:noFill/>
          <a:ln>
            <a:noFill/>
          </a:ln>
        </p:spPr>
        <p:txBody>
          <a:bodyPr anchorCtr="0" anchor="t" bIns="91425" lIns="91425" rIns="91425" tIns="91425">
            <a:noAutofit/>
          </a:bodyPr>
          <a:lstStyle/>
          <a:p>
            <a:pPr lvl="0" rtl="0" algn="ctr">
              <a:spcBef>
                <a:spcPts val="0"/>
              </a:spcBef>
              <a:buNone/>
            </a:pPr>
            <a:r>
              <a:rPr lang="en"/>
              <a:t>hg19</a:t>
            </a:r>
            <a:r>
              <a:rPr lang="en"/>
              <a:t> - Primary Cell - DNase</a:t>
            </a:r>
          </a:p>
        </p:txBody>
      </p:sp>
      <p:pic>
        <p:nvPicPr>
          <p:cNvPr id="419" name="Shape 419"/>
          <p:cNvPicPr preferRelativeResize="0"/>
          <p:nvPr/>
        </p:nvPicPr>
        <p:blipFill>
          <a:blip r:embed="rId3">
            <a:alphaModFix/>
          </a:blip>
          <a:stretch>
            <a:fillRect/>
          </a:stretch>
        </p:blipFill>
        <p:spPr>
          <a:xfrm rot="5400000">
            <a:off x="1635295" y="-1201948"/>
            <a:ext cx="2968276" cy="6005279"/>
          </a:xfrm>
          <a:prstGeom prst="rect">
            <a:avLst/>
          </a:prstGeom>
          <a:noFill/>
          <a:ln>
            <a:noFill/>
          </a:ln>
        </p:spPr>
      </p:pic>
      <p:sp>
        <p:nvSpPr>
          <p:cNvPr id="420" name="Shape 420"/>
          <p:cNvSpPr txBox="1"/>
          <p:nvPr/>
        </p:nvSpPr>
        <p:spPr>
          <a:xfrm>
            <a:off x="0" y="30318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421" name="Shape 421"/>
          <p:cNvSpPr txBox="1"/>
          <p:nvPr/>
        </p:nvSpPr>
        <p:spPr>
          <a:xfrm>
            <a:off x="407175" y="3024750"/>
            <a:ext cx="2532600" cy="840900"/>
          </a:xfrm>
          <a:prstGeom prst="rect">
            <a:avLst/>
          </a:prstGeom>
          <a:noFill/>
          <a:ln>
            <a:noFill/>
          </a:ln>
        </p:spPr>
        <p:txBody>
          <a:bodyPr anchorCtr="0" anchor="t" bIns="91425" lIns="91425" rIns="91425" tIns="91425">
            <a:noAutofit/>
          </a:bodyPr>
          <a:lstStyle/>
          <a:p>
            <a:pPr lvl="0" rtl="0" algn="ctr">
              <a:spcBef>
                <a:spcPts val="0"/>
              </a:spcBef>
              <a:buNone/>
            </a:pPr>
            <a:r>
              <a:rPr lang="en"/>
              <a:t>hg19 - Tissues - DNase</a:t>
            </a:r>
          </a:p>
        </p:txBody>
      </p:sp>
      <p:pic>
        <p:nvPicPr>
          <p:cNvPr descr="DNase-Tissue-Clustering.png" id="422" name="Shape 422"/>
          <p:cNvPicPr preferRelativeResize="0"/>
          <p:nvPr/>
        </p:nvPicPr>
        <p:blipFill>
          <a:blip r:embed="rId4">
            <a:alphaModFix/>
          </a:blip>
          <a:stretch>
            <a:fillRect/>
          </a:stretch>
        </p:blipFill>
        <p:spPr>
          <a:xfrm rot="5400000">
            <a:off x="3723082" y="-319077"/>
            <a:ext cx="1669050" cy="9115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pic>
        <p:nvPicPr>
          <p:cNvPr descr="mm10-H3K27ac-Tissue.png" id="427" name="Shape 427"/>
          <p:cNvPicPr preferRelativeResize="0"/>
          <p:nvPr/>
        </p:nvPicPr>
        <p:blipFill>
          <a:blip r:embed="rId3">
            <a:alphaModFix/>
          </a:blip>
          <a:stretch>
            <a:fillRect/>
          </a:stretch>
        </p:blipFill>
        <p:spPr>
          <a:xfrm>
            <a:off x="367100" y="421898"/>
            <a:ext cx="1938649" cy="4704199"/>
          </a:xfrm>
          <a:prstGeom prst="rect">
            <a:avLst/>
          </a:prstGeom>
          <a:noFill/>
          <a:ln>
            <a:noFill/>
          </a:ln>
        </p:spPr>
      </p:pic>
      <p:sp>
        <p:nvSpPr>
          <p:cNvPr id="428" name="Shape 428"/>
          <p:cNvSpPr txBox="1"/>
          <p:nvPr/>
        </p:nvSpPr>
        <p:spPr>
          <a:xfrm>
            <a:off x="2677712" y="0"/>
            <a:ext cx="2240400" cy="840900"/>
          </a:xfrm>
          <a:prstGeom prst="rect">
            <a:avLst/>
          </a:prstGeom>
          <a:noFill/>
          <a:ln>
            <a:noFill/>
          </a:ln>
        </p:spPr>
        <p:txBody>
          <a:bodyPr anchorCtr="0" anchor="t" bIns="91425" lIns="91425" rIns="91425" tIns="91425">
            <a:noAutofit/>
          </a:bodyPr>
          <a:lstStyle/>
          <a:p>
            <a:pPr lvl="0" rtl="0" algn="ctr">
              <a:spcBef>
                <a:spcPts val="0"/>
              </a:spcBef>
              <a:buNone/>
            </a:pPr>
            <a:r>
              <a:rPr lang="en"/>
              <a:t>mm10 - </a:t>
            </a:r>
            <a:r>
              <a:rPr lang="en"/>
              <a:t>H3K4me3</a:t>
            </a:r>
          </a:p>
        </p:txBody>
      </p:sp>
      <p:sp>
        <p:nvSpPr>
          <p:cNvPr id="429" name="Shape 429"/>
          <p:cNvSpPr txBox="1"/>
          <p:nvPr/>
        </p:nvSpPr>
        <p:spPr>
          <a:xfrm>
            <a:off x="0" y="70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30" name="Shape 430"/>
          <p:cNvSpPr txBox="1"/>
          <p:nvPr/>
        </p:nvSpPr>
        <p:spPr>
          <a:xfrm>
            <a:off x="5136162" y="70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431" name="Shape 431"/>
          <p:cNvSpPr txBox="1"/>
          <p:nvPr/>
        </p:nvSpPr>
        <p:spPr>
          <a:xfrm>
            <a:off x="5323976" y="0"/>
            <a:ext cx="1830600" cy="840900"/>
          </a:xfrm>
          <a:prstGeom prst="rect">
            <a:avLst/>
          </a:prstGeom>
          <a:noFill/>
          <a:ln>
            <a:noFill/>
          </a:ln>
        </p:spPr>
        <p:txBody>
          <a:bodyPr anchorCtr="0" anchor="t" bIns="91425" lIns="91425" rIns="91425" tIns="91425">
            <a:noAutofit/>
          </a:bodyPr>
          <a:lstStyle/>
          <a:p>
            <a:pPr lvl="0" rtl="0" algn="ctr">
              <a:spcBef>
                <a:spcPts val="0"/>
              </a:spcBef>
              <a:buNone/>
            </a:pPr>
            <a:r>
              <a:rPr lang="en"/>
              <a:t>mm10 - DNase</a:t>
            </a:r>
          </a:p>
        </p:txBody>
      </p:sp>
      <p:sp>
        <p:nvSpPr>
          <p:cNvPr id="432" name="Shape 432"/>
          <p:cNvSpPr txBox="1"/>
          <p:nvPr/>
        </p:nvSpPr>
        <p:spPr>
          <a:xfrm>
            <a:off x="7553450" y="0"/>
            <a:ext cx="1623000" cy="840900"/>
          </a:xfrm>
          <a:prstGeom prst="rect">
            <a:avLst/>
          </a:prstGeom>
          <a:noFill/>
          <a:ln>
            <a:noFill/>
          </a:ln>
        </p:spPr>
        <p:txBody>
          <a:bodyPr anchorCtr="0" anchor="t" bIns="91425" lIns="91425" rIns="91425" tIns="91425">
            <a:noAutofit/>
          </a:bodyPr>
          <a:lstStyle/>
          <a:p>
            <a:pPr lvl="0" rtl="0" algn="ctr">
              <a:spcBef>
                <a:spcPts val="0"/>
              </a:spcBef>
              <a:buNone/>
            </a:pPr>
            <a:r>
              <a:rPr lang="en"/>
              <a:t>mm10 - CTCF</a:t>
            </a:r>
          </a:p>
        </p:txBody>
      </p:sp>
      <p:sp>
        <p:nvSpPr>
          <p:cNvPr id="433" name="Shape 433"/>
          <p:cNvSpPr txBox="1"/>
          <p:nvPr/>
        </p:nvSpPr>
        <p:spPr>
          <a:xfrm>
            <a:off x="7307175" y="70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pic>
        <p:nvPicPr>
          <p:cNvPr id="434" name="Shape 434"/>
          <p:cNvPicPr preferRelativeResize="0"/>
          <p:nvPr/>
        </p:nvPicPr>
        <p:blipFill>
          <a:blip r:embed="rId4">
            <a:alphaModFix/>
          </a:blip>
          <a:stretch>
            <a:fillRect/>
          </a:stretch>
        </p:blipFill>
        <p:spPr>
          <a:xfrm>
            <a:off x="7477249" y="421887"/>
            <a:ext cx="1436249" cy="2553573"/>
          </a:xfrm>
          <a:prstGeom prst="rect">
            <a:avLst/>
          </a:prstGeom>
          <a:noFill/>
          <a:ln>
            <a:noFill/>
          </a:ln>
        </p:spPr>
      </p:pic>
      <p:pic>
        <p:nvPicPr>
          <p:cNvPr id="435" name="Shape 435"/>
          <p:cNvPicPr preferRelativeResize="0"/>
          <p:nvPr/>
        </p:nvPicPr>
        <p:blipFill>
          <a:blip r:embed="rId5">
            <a:alphaModFix/>
          </a:blip>
          <a:stretch>
            <a:fillRect/>
          </a:stretch>
        </p:blipFill>
        <p:spPr>
          <a:xfrm>
            <a:off x="5265524" y="467704"/>
            <a:ext cx="1830725" cy="2461945"/>
          </a:xfrm>
          <a:prstGeom prst="rect">
            <a:avLst/>
          </a:prstGeom>
          <a:noFill/>
          <a:ln>
            <a:noFill/>
          </a:ln>
        </p:spPr>
      </p:pic>
      <p:pic>
        <p:nvPicPr>
          <p:cNvPr id="436" name="Shape 436"/>
          <p:cNvPicPr preferRelativeResize="0"/>
          <p:nvPr/>
        </p:nvPicPr>
        <p:blipFill>
          <a:blip r:embed="rId6">
            <a:alphaModFix/>
          </a:blip>
          <a:stretch>
            <a:fillRect/>
          </a:stretch>
        </p:blipFill>
        <p:spPr>
          <a:xfrm>
            <a:off x="2775987" y="421892"/>
            <a:ext cx="1739075" cy="4587581"/>
          </a:xfrm>
          <a:prstGeom prst="rect">
            <a:avLst/>
          </a:prstGeom>
          <a:noFill/>
          <a:ln>
            <a:noFill/>
          </a:ln>
        </p:spPr>
      </p:pic>
      <p:sp>
        <p:nvSpPr>
          <p:cNvPr id="437" name="Shape 437"/>
          <p:cNvSpPr txBox="1"/>
          <p:nvPr/>
        </p:nvSpPr>
        <p:spPr>
          <a:xfrm>
            <a:off x="216212" y="0"/>
            <a:ext cx="2240400" cy="840900"/>
          </a:xfrm>
          <a:prstGeom prst="rect">
            <a:avLst/>
          </a:prstGeom>
          <a:noFill/>
          <a:ln>
            <a:noFill/>
          </a:ln>
        </p:spPr>
        <p:txBody>
          <a:bodyPr anchorCtr="0" anchor="t" bIns="91425" lIns="91425" rIns="91425" tIns="91425">
            <a:noAutofit/>
          </a:bodyPr>
          <a:lstStyle/>
          <a:p>
            <a:pPr lvl="0" rtl="0" algn="ctr">
              <a:spcBef>
                <a:spcPts val="0"/>
              </a:spcBef>
              <a:buNone/>
            </a:pPr>
            <a:r>
              <a:rPr lang="en"/>
              <a:t>mm10 - H3K27ac</a:t>
            </a:r>
          </a:p>
        </p:txBody>
      </p:sp>
      <p:sp>
        <p:nvSpPr>
          <p:cNvPr id="438" name="Shape 438"/>
          <p:cNvSpPr txBox="1"/>
          <p:nvPr/>
        </p:nvSpPr>
        <p:spPr>
          <a:xfrm>
            <a:off x="2530225" y="70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pic>
        <p:nvPicPr>
          <p:cNvPr descr="image4230.png" id="443" name="Shape 443"/>
          <p:cNvPicPr preferRelativeResize="0"/>
          <p:nvPr/>
        </p:nvPicPr>
        <p:blipFill>
          <a:blip r:embed="rId3">
            <a:alphaModFix/>
          </a:blip>
          <a:stretch>
            <a:fillRect/>
          </a:stretch>
        </p:blipFill>
        <p:spPr>
          <a:xfrm>
            <a:off x="2057400" y="100925"/>
            <a:ext cx="4879201"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pic>
        <p:nvPicPr>
          <p:cNvPr id="139" name="Shape 139"/>
          <p:cNvPicPr preferRelativeResize="0"/>
          <p:nvPr/>
        </p:nvPicPr>
        <p:blipFill>
          <a:blip r:embed="rId3">
            <a:alphaModFix/>
          </a:blip>
          <a:stretch>
            <a:fillRect/>
          </a:stretch>
        </p:blipFill>
        <p:spPr>
          <a:xfrm>
            <a:off x="688175" y="0"/>
            <a:ext cx="7498347" cy="5143499"/>
          </a:xfrm>
          <a:prstGeom prst="rect">
            <a:avLst/>
          </a:prstGeom>
          <a:noFill/>
          <a:ln>
            <a:noFill/>
          </a:ln>
        </p:spPr>
      </p:pic>
      <p:sp>
        <p:nvSpPr>
          <p:cNvPr id="140" name="Shape 140"/>
          <p:cNvSpPr txBox="1"/>
          <p:nvPr/>
        </p:nvSpPr>
        <p:spPr>
          <a:xfrm>
            <a:off x="771000" y="92525"/>
            <a:ext cx="285300" cy="385500"/>
          </a:xfrm>
          <a:prstGeom prst="rect">
            <a:avLst/>
          </a:prstGeom>
          <a:solidFill>
            <a:srgbClr val="FFFFFF"/>
          </a:solidFill>
          <a:ln>
            <a:noFill/>
          </a:ln>
        </p:spPr>
        <p:txBody>
          <a:bodyPr anchorCtr="0" anchor="t" bIns="91425" lIns="91425" rIns="91425" tIns="91425">
            <a:noAutofit/>
          </a:bodyPr>
          <a:lstStyle/>
          <a:p>
            <a:pPr lvl="0">
              <a:spcBef>
                <a:spcPts val="0"/>
              </a:spcBef>
              <a:buNone/>
            </a:pPr>
            <a:r>
              <a:rPr lang="en"/>
              <a:t>a</a:t>
            </a:r>
          </a:p>
        </p:txBody>
      </p:sp>
      <p:sp>
        <p:nvSpPr>
          <p:cNvPr id="141" name="Shape 141"/>
          <p:cNvSpPr txBox="1"/>
          <p:nvPr/>
        </p:nvSpPr>
        <p:spPr>
          <a:xfrm>
            <a:off x="771000" y="2457700"/>
            <a:ext cx="285300" cy="385500"/>
          </a:xfrm>
          <a:prstGeom prst="rect">
            <a:avLst/>
          </a:prstGeom>
          <a:solidFill>
            <a:srgbClr val="FFFFFF"/>
          </a:solidFill>
          <a:ln>
            <a:noFill/>
          </a:ln>
        </p:spPr>
        <p:txBody>
          <a:bodyPr anchorCtr="0" anchor="t" bIns="91425" lIns="91425" rIns="91425" tIns="91425">
            <a:noAutofit/>
          </a:bodyPr>
          <a:lstStyle/>
          <a:p>
            <a:pPr lvl="0" rtl="0">
              <a:spcBef>
                <a:spcPts val="0"/>
              </a:spcBef>
              <a:buNone/>
            </a:pPr>
            <a:r>
              <a:rPr lang="en"/>
              <a:t>b</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x="0" y="0"/>
          <a:ext cx="0" cy="0"/>
          <a:chOff x="0" y="0"/>
          <a:chExt cx="0" cy="0"/>
        </a:xfrm>
      </p:grpSpPr>
      <p:pic>
        <p:nvPicPr>
          <p:cNvPr descr="test-gwas.png" id="448" name="Shape 448"/>
          <p:cNvPicPr preferRelativeResize="0"/>
          <p:nvPr/>
        </p:nvPicPr>
        <p:blipFill>
          <a:blip r:embed="rId3">
            <a:alphaModFix/>
          </a:blip>
          <a:stretch>
            <a:fillRect/>
          </a:stretch>
        </p:blipFill>
        <p:spPr>
          <a:xfrm>
            <a:off x="358712" y="152400"/>
            <a:ext cx="8426583"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2"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52400" y="152400"/>
            <a:ext cx="8658725" cy="4838699"/>
          </a:xfrm>
          <a:prstGeom prst="rect">
            <a:avLst/>
          </a:prstGeom>
          <a:noFill/>
          <a:ln>
            <a:noFill/>
          </a:ln>
        </p:spPr>
      </p:pic>
      <p:sp>
        <p:nvSpPr>
          <p:cNvPr id="454" name="Shape 454"/>
          <p:cNvSpPr txBox="1"/>
          <p:nvPr/>
        </p:nvSpPr>
        <p:spPr>
          <a:xfrm>
            <a:off x="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55" name="Shape 455"/>
          <p:cNvSpPr txBox="1"/>
          <p:nvPr/>
        </p:nvSpPr>
        <p:spPr>
          <a:xfrm>
            <a:off x="470597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pic>
        <p:nvPicPr>
          <p:cNvPr id="460" name="Shape 460"/>
          <p:cNvPicPr preferRelativeResize="0"/>
          <p:nvPr/>
        </p:nvPicPr>
        <p:blipFill>
          <a:blip r:embed="rId3">
            <a:alphaModFix/>
          </a:blip>
          <a:stretch>
            <a:fillRect/>
          </a:stretch>
        </p:blipFill>
        <p:spPr>
          <a:xfrm>
            <a:off x="152400" y="152400"/>
            <a:ext cx="8745849" cy="4838699"/>
          </a:xfrm>
          <a:prstGeom prst="rect">
            <a:avLst/>
          </a:prstGeom>
          <a:noFill/>
          <a:ln>
            <a:noFill/>
          </a:ln>
        </p:spPr>
      </p:pic>
      <p:sp>
        <p:nvSpPr>
          <p:cNvPr id="461" name="Shape 461"/>
          <p:cNvSpPr txBox="1"/>
          <p:nvPr/>
        </p:nvSpPr>
        <p:spPr>
          <a:xfrm>
            <a:off x="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62" name="Shape 462"/>
          <p:cNvSpPr txBox="1"/>
          <p:nvPr/>
        </p:nvSpPr>
        <p:spPr>
          <a:xfrm>
            <a:off x="470597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6" name="Shape 466"/>
        <p:cNvGrpSpPr/>
        <p:nvPr/>
      </p:nvGrpSpPr>
      <p:grpSpPr>
        <a:xfrm>
          <a:off x="0" y="0"/>
          <a:ext cx="0" cy="0"/>
          <a:chOff x="0" y="0"/>
          <a:chExt cx="0" cy="0"/>
        </a:xfrm>
      </p:grpSpPr>
      <p:sp>
        <p:nvSpPr>
          <p:cNvPr id="467" name="Shape 467"/>
          <p:cNvSpPr txBox="1"/>
          <p:nvPr/>
        </p:nvSpPr>
        <p:spPr>
          <a:xfrm>
            <a:off x="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68" name="Shape 468"/>
          <p:cNvSpPr txBox="1"/>
          <p:nvPr/>
        </p:nvSpPr>
        <p:spPr>
          <a:xfrm>
            <a:off x="470597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id="469" name="Shape 469"/>
          <p:cNvPicPr preferRelativeResize="0"/>
          <p:nvPr/>
        </p:nvPicPr>
        <p:blipFill>
          <a:blip r:embed="rId3">
            <a:alphaModFix/>
          </a:blip>
          <a:stretch>
            <a:fillRect/>
          </a:stretch>
        </p:blipFill>
        <p:spPr>
          <a:xfrm>
            <a:off x="112950" y="211925"/>
            <a:ext cx="8917197" cy="4848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3" name="Shape 473"/>
        <p:cNvGrpSpPr/>
        <p:nvPr/>
      </p:nvGrpSpPr>
      <p:grpSpPr>
        <a:xfrm>
          <a:off x="0" y="0"/>
          <a:ext cx="0" cy="0"/>
          <a:chOff x="0" y="0"/>
          <a:chExt cx="0" cy="0"/>
        </a:xfrm>
      </p:grpSpPr>
      <p:pic>
        <p:nvPicPr>
          <p:cNvPr id="474" name="Shape 474"/>
          <p:cNvPicPr preferRelativeResize="0"/>
          <p:nvPr/>
        </p:nvPicPr>
        <p:blipFill>
          <a:blip r:embed="rId3">
            <a:alphaModFix/>
          </a:blip>
          <a:stretch>
            <a:fillRect/>
          </a:stretch>
        </p:blipFill>
        <p:spPr>
          <a:xfrm>
            <a:off x="574299" y="397375"/>
            <a:ext cx="7995398" cy="4232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8" name="Shape 478"/>
        <p:cNvGrpSpPr/>
        <p:nvPr/>
      </p:nvGrpSpPr>
      <p:grpSpPr>
        <a:xfrm>
          <a:off x="0" y="0"/>
          <a:ext cx="0" cy="0"/>
          <a:chOff x="0" y="0"/>
          <a:chExt cx="0" cy="0"/>
        </a:xfrm>
      </p:grpSpPr>
      <p:pic>
        <p:nvPicPr>
          <p:cNvPr id="479" name="Shape 479"/>
          <p:cNvPicPr preferRelativeResize="0"/>
          <p:nvPr/>
        </p:nvPicPr>
        <p:blipFill>
          <a:blip r:embed="rId3">
            <a:alphaModFix/>
          </a:blip>
          <a:stretch>
            <a:fillRect/>
          </a:stretch>
        </p:blipFill>
        <p:spPr>
          <a:xfrm>
            <a:off x="1411875" y="315863"/>
            <a:ext cx="5869773" cy="451177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3" name="Shape 483"/>
        <p:cNvGrpSpPr/>
        <p:nvPr/>
      </p:nvGrpSpPr>
      <p:grpSpPr>
        <a:xfrm>
          <a:off x="0" y="0"/>
          <a:ext cx="0" cy="0"/>
          <a:chOff x="0" y="0"/>
          <a:chExt cx="0" cy="0"/>
        </a:xfrm>
      </p:grpSpPr>
      <p:pic>
        <p:nvPicPr>
          <p:cNvPr id="484" name="Shape 484"/>
          <p:cNvPicPr preferRelativeResize="0"/>
          <p:nvPr/>
        </p:nvPicPr>
        <p:blipFill>
          <a:blip r:embed="rId3">
            <a:alphaModFix/>
          </a:blip>
          <a:stretch>
            <a:fillRect/>
          </a:stretch>
        </p:blipFill>
        <p:spPr>
          <a:xfrm>
            <a:off x="4623050" y="690675"/>
            <a:ext cx="4378849" cy="3495899"/>
          </a:xfrm>
          <a:prstGeom prst="rect">
            <a:avLst/>
          </a:prstGeom>
          <a:noFill/>
          <a:ln>
            <a:noFill/>
          </a:ln>
        </p:spPr>
      </p:pic>
      <p:pic>
        <p:nvPicPr>
          <p:cNvPr id="485" name="Shape 485"/>
          <p:cNvPicPr preferRelativeResize="0"/>
          <p:nvPr/>
        </p:nvPicPr>
        <p:blipFill>
          <a:blip r:embed="rId4">
            <a:alphaModFix/>
          </a:blip>
          <a:stretch>
            <a:fillRect/>
          </a:stretch>
        </p:blipFill>
        <p:spPr>
          <a:xfrm>
            <a:off x="120399" y="690675"/>
            <a:ext cx="4378849" cy="3495899"/>
          </a:xfrm>
          <a:prstGeom prst="rect">
            <a:avLst/>
          </a:prstGeom>
          <a:noFill/>
          <a:ln>
            <a:noFill/>
          </a:ln>
        </p:spPr>
      </p:pic>
      <p:sp>
        <p:nvSpPr>
          <p:cNvPr id="486" name="Shape 486"/>
          <p:cNvSpPr txBox="1"/>
          <p:nvPr/>
        </p:nvSpPr>
        <p:spPr>
          <a:xfrm>
            <a:off x="152400" y="2408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87" name="Shape 487"/>
          <p:cNvSpPr txBox="1"/>
          <p:nvPr/>
        </p:nvSpPr>
        <p:spPr>
          <a:xfrm>
            <a:off x="4948150" y="2408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1" name="Shape 491"/>
        <p:cNvGrpSpPr/>
        <p:nvPr/>
      </p:nvGrpSpPr>
      <p:grpSpPr>
        <a:xfrm>
          <a:off x="0" y="0"/>
          <a:ext cx="0" cy="0"/>
          <a:chOff x="0" y="0"/>
          <a:chExt cx="0" cy="0"/>
        </a:xfrm>
      </p:grpSpPr>
      <p:pic>
        <p:nvPicPr>
          <p:cNvPr descr="2017-06-06.png" id="492" name="Shape 492"/>
          <p:cNvPicPr preferRelativeResize="0"/>
          <p:nvPr/>
        </p:nvPicPr>
        <p:blipFill>
          <a:blip r:embed="rId3">
            <a:alphaModFix/>
          </a:blip>
          <a:stretch>
            <a:fillRect/>
          </a:stretch>
        </p:blipFill>
        <p:spPr>
          <a:xfrm>
            <a:off x="1250650" y="176275"/>
            <a:ext cx="6209019" cy="4838700"/>
          </a:xfrm>
          <a:prstGeom prst="rect">
            <a:avLst/>
          </a:prstGeom>
          <a:noFill/>
          <a:ln>
            <a:noFill/>
          </a:ln>
        </p:spPr>
      </p:pic>
      <p:sp>
        <p:nvSpPr>
          <p:cNvPr id="493" name="Shape 493"/>
          <p:cNvSpPr txBox="1"/>
          <p:nvPr/>
        </p:nvSpPr>
        <p:spPr>
          <a:xfrm>
            <a:off x="141657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494" name="Shape 494"/>
          <p:cNvSpPr txBox="1"/>
          <p:nvPr/>
        </p:nvSpPr>
        <p:spPr>
          <a:xfrm>
            <a:off x="340715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495" name="Shape 495"/>
          <p:cNvSpPr txBox="1"/>
          <p:nvPr/>
        </p:nvSpPr>
        <p:spPr>
          <a:xfrm>
            <a:off x="52628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9" name="Shape 499"/>
        <p:cNvGrpSpPr/>
        <p:nvPr/>
      </p:nvGrpSpPr>
      <p:grpSpPr>
        <a:xfrm>
          <a:off x="0" y="0"/>
          <a:ext cx="0" cy="0"/>
          <a:chOff x="0" y="0"/>
          <a:chExt cx="0" cy="0"/>
        </a:xfrm>
      </p:grpSpPr>
      <p:sp>
        <p:nvSpPr>
          <p:cNvPr id="500" name="Shape 500"/>
          <p:cNvSpPr txBox="1"/>
          <p:nvPr/>
        </p:nvSpPr>
        <p:spPr>
          <a:xfrm>
            <a:off x="0" y="3102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501" name="Shape 501"/>
          <p:cNvSpPr txBox="1"/>
          <p:nvPr/>
        </p:nvSpPr>
        <p:spPr>
          <a:xfrm>
            <a:off x="4705975" y="31027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pic>
        <p:nvPicPr>
          <p:cNvPr descr="Enhancer-Comparison-H3K27ac.png" id="502" name="Shape 502"/>
          <p:cNvPicPr preferRelativeResize="0"/>
          <p:nvPr/>
        </p:nvPicPr>
        <p:blipFill>
          <a:blip r:embed="rId3">
            <a:alphaModFix/>
          </a:blip>
          <a:stretch>
            <a:fillRect/>
          </a:stretch>
        </p:blipFill>
        <p:spPr>
          <a:xfrm>
            <a:off x="4705973" y="726075"/>
            <a:ext cx="4322800" cy="3233638"/>
          </a:xfrm>
          <a:prstGeom prst="rect">
            <a:avLst/>
          </a:prstGeom>
          <a:noFill/>
          <a:ln>
            <a:noFill/>
          </a:ln>
        </p:spPr>
      </p:pic>
      <p:pic>
        <p:nvPicPr>
          <p:cNvPr descr="Promoter-Comparison-H3K4me3.png" id="503" name="Shape 503"/>
          <p:cNvPicPr preferRelativeResize="0"/>
          <p:nvPr/>
        </p:nvPicPr>
        <p:blipFill>
          <a:blip r:embed="rId4">
            <a:alphaModFix/>
          </a:blip>
          <a:stretch>
            <a:fillRect/>
          </a:stretch>
        </p:blipFill>
        <p:spPr>
          <a:xfrm>
            <a:off x="140475" y="723950"/>
            <a:ext cx="4322800" cy="3237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7" name="Shape 507"/>
        <p:cNvGrpSpPr/>
        <p:nvPr/>
      </p:nvGrpSpPr>
      <p:grpSpPr>
        <a:xfrm>
          <a:off x="0" y="0"/>
          <a:ext cx="0" cy="0"/>
          <a:chOff x="0" y="0"/>
          <a:chExt cx="0" cy="0"/>
        </a:xfrm>
      </p:grpSpPr>
      <p:pic>
        <p:nvPicPr>
          <p:cNvPr descr="Zscore-Justification-3.png" id="508" name="Shape 508"/>
          <p:cNvPicPr preferRelativeResize="0"/>
          <p:nvPr/>
        </p:nvPicPr>
        <p:blipFill rotWithShape="1">
          <a:blip r:embed="rId3">
            <a:alphaModFix/>
          </a:blip>
          <a:srcRect b="0" l="0" r="0" t="0"/>
          <a:stretch/>
        </p:blipFill>
        <p:spPr>
          <a:xfrm>
            <a:off x="4155875" y="149474"/>
            <a:ext cx="4700828" cy="3873174"/>
          </a:xfrm>
          <a:prstGeom prst="rect">
            <a:avLst/>
          </a:prstGeom>
          <a:noFill/>
          <a:ln>
            <a:noFill/>
          </a:ln>
        </p:spPr>
      </p:pic>
      <p:sp>
        <p:nvSpPr>
          <p:cNvPr id="509" name="Shape 509"/>
          <p:cNvSpPr txBox="1"/>
          <p:nvPr/>
        </p:nvSpPr>
        <p:spPr>
          <a:xfrm>
            <a:off x="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510" name="Shape 510"/>
          <p:cNvSpPr txBox="1"/>
          <p:nvPr/>
        </p:nvSpPr>
        <p:spPr>
          <a:xfrm>
            <a:off x="0" y="26776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511" name="Shape 511"/>
          <p:cNvSpPr txBox="1"/>
          <p:nvPr/>
        </p:nvSpPr>
        <p:spPr>
          <a:xfrm>
            <a:off x="3917775"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cxnSp>
        <p:nvCxnSpPr>
          <p:cNvPr id="512" name="Shape 512"/>
          <p:cNvCxnSpPr/>
          <p:nvPr/>
        </p:nvCxnSpPr>
        <p:spPr>
          <a:xfrm flipH="1">
            <a:off x="5143575" y="1544300"/>
            <a:ext cx="249000" cy="635100"/>
          </a:xfrm>
          <a:prstGeom prst="straightConnector1">
            <a:avLst/>
          </a:prstGeom>
          <a:noFill/>
          <a:ln cap="flat" cmpd="sng" w="9525">
            <a:solidFill>
              <a:srgbClr val="000000"/>
            </a:solidFill>
            <a:prstDash val="solid"/>
            <a:round/>
            <a:headEnd len="lg" w="lg" type="none"/>
            <a:tailEnd len="lg" w="lg" type="triangle"/>
          </a:ln>
        </p:spPr>
      </p:cxnSp>
      <p:sp>
        <p:nvSpPr>
          <p:cNvPr id="513" name="Shape 513"/>
          <p:cNvSpPr txBox="1"/>
          <p:nvPr/>
        </p:nvSpPr>
        <p:spPr>
          <a:xfrm>
            <a:off x="4981600" y="764525"/>
            <a:ext cx="7173600" cy="837000"/>
          </a:xfrm>
          <a:prstGeom prst="rect">
            <a:avLst/>
          </a:prstGeom>
          <a:noFill/>
          <a:ln>
            <a:noFill/>
          </a:ln>
        </p:spPr>
        <p:txBody>
          <a:bodyPr anchorCtr="0" anchor="t" bIns="91425" lIns="91425" rIns="91425" tIns="91425">
            <a:noAutofit/>
          </a:bodyPr>
          <a:lstStyle/>
          <a:p>
            <a:pPr lvl="0" rtl="0">
              <a:spcBef>
                <a:spcPts val="0"/>
              </a:spcBef>
              <a:buNone/>
            </a:pPr>
            <a:r>
              <a:rPr lang="en"/>
              <a:t>Zero signal values </a:t>
            </a:r>
          </a:p>
          <a:p>
            <a:pPr lvl="0" rtl="0">
              <a:spcBef>
                <a:spcPts val="0"/>
              </a:spcBef>
              <a:buNone/>
            </a:pPr>
            <a:r>
              <a:rPr lang="en"/>
              <a:t>are assigned a </a:t>
            </a:r>
          </a:p>
          <a:p>
            <a:pPr lvl="0" rtl="0">
              <a:spcBef>
                <a:spcPts val="0"/>
              </a:spcBef>
              <a:buNone/>
            </a:pPr>
            <a:r>
              <a:rPr lang="en"/>
              <a:t>Z-score of -10</a:t>
            </a:r>
          </a:p>
        </p:txBody>
      </p:sp>
      <p:pic>
        <p:nvPicPr>
          <p:cNvPr id="514" name="Shape 514"/>
          <p:cNvPicPr preferRelativeResize="0"/>
          <p:nvPr/>
        </p:nvPicPr>
        <p:blipFill>
          <a:blip r:embed="rId4">
            <a:alphaModFix/>
          </a:blip>
          <a:stretch>
            <a:fillRect/>
          </a:stretch>
        </p:blipFill>
        <p:spPr>
          <a:xfrm>
            <a:off x="4269399" y="4438240"/>
            <a:ext cx="4587297" cy="338909"/>
          </a:xfrm>
          <a:prstGeom prst="rect">
            <a:avLst/>
          </a:prstGeom>
          <a:noFill/>
          <a:ln>
            <a:noFill/>
          </a:ln>
        </p:spPr>
      </p:pic>
      <p:pic>
        <p:nvPicPr>
          <p:cNvPr id="515" name="Shape 515"/>
          <p:cNvPicPr preferRelativeResize="0"/>
          <p:nvPr/>
        </p:nvPicPr>
        <p:blipFill>
          <a:blip r:embed="rId5">
            <a:alphaModFix/>
          </a:blip>
          <a:stretch>
            <a:fillRect/>
          </a:stretch>
        </p:blipFill>
        <p:spPr>
          <a:xfrm>
            <a:off x="426000" y="152400"/>
            <a:ext cx="3150792" cy="2424975"/>
          </a:xfrm>
          <a:prstGeom prst="rect">
            <a:avLst/>
          </a:prstGeom>
          <a:noFill/>
          <a:ln>
            <a:noFill/>
          </a:ln>
        </p:spPr>
      </p:pic>
      <p:pic>
        <p:nvPicPr>
          <p:cNvPr id="516" name="Shape 516"/>
          <p:cNvPicPr preferRelativeResize="0"/>
          <p:nvPr/>
        </p:nvPicPr>
        <p:blipFill>
          <a:blip r:embed="rId6">
            <a:alphaModFix/>
          </a:blip>
          <a:stretch>
            <a:fillRect/>
          </a:stretch>
        </p:blipFill>
        <p:spPr>
          <a:xfrm>
            <a:off x="426000" y="2584721"/>
            <a:ext cx="3189976" cy="2487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pic>
        <p:nvPicPr>
          <p:cNvPr id="146" name="Shape 146"/>
          <p:cNvPicPr preferRelativeResize="0"/>
          <p:nvPr/>
        </p:nvPicPr>
        <p:blipFill>
          <a:blip r:embed="rId3">
            <a:alphaModFix/>
          </a:blip>
          <a:stretch>
            <a:fillRect/>
          </a:stretch>
        </p:blipFill>
        <p:spPr>
          <a:xfrm>
            <a:off x="242637" y="152400"/>
            <a:ext cx="8658725" cy="4838699"/>
          </a:xfrm>
          <a:prstGeom prst="rect">
            <a:avLst/>
          </a:prstGeom>
          <a:noFill/>
          <a:ln>
            <a:noFill/>
          </a:ln>
        </p:spPr>
      </p:pic>
      <p:sp>
        <p:nvSpPr>
          <p:cNvPr id="147" name="Shape 147"/>
          <p:cNvSpPr txBox="1"/>
          <p:nvPr/>
        </p:nvSpPr>
        <p:spPr>
          <a:xfrm>
            <a:off x="5955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148" name="Shape 148"/>
          <p:cNvSpPr txBox="1"/>
          <p:nvPr/>
        </p:nvSpPr>
        <p:spPr>
          <a:xfrm>
            <a:off x="4678900" y="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 name="Shape 152"/>
        <p:cNvGrpSpPr/>
        <p:nvPr/>
      </p:nvGrpSpPr>
      <p:grpSpPr>
        <a:xfrm>
          <a:off x="0" y="0"/>
          <a:ext cx="0" cy="0"/>
          <a:chOff x="0" y="0"/>
          <a:chExt cx="0" cy="0"/>
        </a:xfrm>
      </p:grpSpPr>
      <p:pic>
        <p:nvPicPr>
          <p:cNvPr descr="VISTA-PR-mm10.png" id="153" name="Shape 153"/>
          <p:cNvPicPr preferRelativeResize="0"/>
          <p:nvPr/>
        </p:nvPicPr>
        <p:blipFill>
          <a:blip r:embed="rId3">
            <a:alphaModFix/>
          </a:blip>
          <a:stretch>
            <a:fillRect/>
          </a:stretch>
        </p:blipFill>
        <p:spPr>
          <a:xfrm>
            <a:off x="1851937" y="52374"/>
            <a:ext cx="5602350" cy="4926676"/>
          </a:xfrm>
          <a:prstGeom prst="rect">
            <a:avLst/>
          </a:prstGeom>
          <a:noFill/>
          <a:ln>
            <a:noFill/>
          </a:ln>
        </p:spPr>
      </p:pic>
      <p:sp>
        <p:nvSpPr>
          <p:cNvPr id="154" name="Shape 154"/>
          <p:cNvSpPr txBox="1"/>
          <p:nvPr/>
        </p:nvSpPr>
        <p:spPr>
          <a:xfrm>
            <a:off x="1734200" y="381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155" name="Shape 155"/>
          <p:cNvSpPr txBox="1"/>
          <p:nvPr/>
        </p:nvSpPr>
        <p:spPr>
          <a:xfrm>
            <a:off x="4608925" y="381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156" name="Shape 156"/>
          <p:cNvSpPr txBox="1"/>
          <p:nvPr/>
        </p:nvSpPr>
        <p:spPr>
          <a:xfrm>
            <a:off x="1734200" y="24388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157" name="Shape 157"/>
          <p:cNvSpPr txBox="1"/>
          <p:nvPr/>
        </p:nvSpPr>
        <p:spPr>
          <a:xfrm>
            <a:off x="4608925" y="24388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pic>
        <p:nvPicPr>
          <p:cNvPr descr="test2.png" id="162" name="Shape 162"/>
          <p:cNvPicPr preferRelativeResize="0"/>
          <p:nvPr/>
        </p:nvPicPr>
        <p:blipFill>
          <a:blip r:embed="rId3">
            <a:alphaModFix/>
          </a:blip>
          <a:stretch>
            <a:fillRect/>
          </a:stretch>
        </p:blipFill>
        <p:spPr>
          <a:xfrm>
            <a:off x="1882800" y="76200"/>
            <a:ext cx="5675601" cy="4991097"/>
          </a:xfrm>
          <a:prstGeom prst="rect">
            <a:avLst/>
          </a:prstGeom>
          <a:noFill/>
          <a:ln>
            <a:noFill/>
          </a:ln>
        </p:spPr>
      </p:pic>
      <p:sp>
        <p:nvSpPr>
          <p:cNvPr id="163" name="Shape 163"/>
          <p:cNvSpPr txBox="1"/>
          <p:nvPr/>
        </p:nvSpPr>
        <p:spPr>
          <a:xfrm>
            <a:off x="1734200" y="381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164" name="Shape 164"/>
          <p:cNvSpPr txBox="1"/>
          <p:nvPr/>
        </p:nvSpPr>
        <p:spPr>
          <a:xfrm>
            <a:off x="4608925" y="381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165" name="Shape 165"/>
          <p:cNvSpPr txBox="1"/>
          <p:nvPr/>
        </p:nvSpPr>
        <p:spPr>
          <a:xfrm>
            <a:off x="1734200" y="24388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166" name="Shape 166"/>
          <p:cNvSpPr txBox="1"/>
          <p:nvPr/>
        </p:nvSpPr>
        <p:spPr>
          <a:xfrm>
            <a:off x="4608925" y="24388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pic>
        <p:nvPicPr>
          <p:cNvPr descr="Method.2.png" id="171" name="Shape 171"/>
          <p:cNvPicPr preferRelativeResize="0"/>
          <p:nvPr/>
        </p:nvPicPr>
        <p:blipFill>
          <a:blip r:embed="rId3">
            <a:alphaModFix/>
          </a:blip>
          <a:stretch>
            <a:fillRect/>
          </a:stretch>
        </p:blipFill>
        <p:spPr>
          <a:xfrm>
            <a:off x="1348765" y="167700"/>
            <a:ext cx="6587248" cy="4621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 name="Shape 175"/>
        <p:cNvGrpSpPr/>
        <p:nvPr/>
      </p:nvGrpSpPr>
      <p:grpSpPr>
        <a:xfrm>
          <a:off x="0" y="0"/>
          <a:ext cx="0" cy="0"/>
          <a:chOff x="0" y="0"/>
          <a:chExt cx="0" cy="0"/>
        </a:xfrm>
      </p:grpSpPr>
      <p:pic>
        <p:nvPicPr>
          <p:cNvPr descr="Hindbrain-Promoter-Prediction.png" id="176" name="Shape 176"/>
          <p:cNvPicPr preferRelativeResize="0"/>
          <p:nvPr/>
        </p:nvPicPr>
        <p:blipFill rotWithShape="1">
          <a:blip r:embed="rId3">
            <a:alphaModFix/>
          </a:blip>
          <a:srcRect b="0" l="0" r="0" t="0"/>
          <a:stretch/>
        </p:blipFill>
        <p:spPr>
          <a:xfrm>
            <a:off x="1860487" y="35800"/>
            <a:ext cx="5423023" cy="5071901"/>
          </a:xfrm>
          <a:prstGeom prst="rect">
            <a:avLst/>
          </a:prstGeom>
          <a:noFill/>
          <a:ln>
            <a:noFill/>
          </a:ln>
        </p:spPr>
      </p:pic>
      <p:sp>
        <p:nvSpPr>
          <p:cNvPr id="177" name="Shape 177"/>
          <p:cNvSpPr txBox="1"/>
          <p:nvPr/>
        </p:nvSpPr>
        <p:spPr>
          <a:xfrm>
            <a:off x="1507450" y="358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178" name="Shape 178"/>
          <p:cNvSpPr txBox="1"/>
          <p:nvPr/>
        </p:nvSpPr>
        <p:spPr>
          <a:xfrm>
            <a:off x="4382175" y="3580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179" name="Shape 179"/>
          <p:cNvSpPr txBox="1"/>
          <p:nvPr/>
        </p:nvSpPr>
        <p:spPr>
          <a:xfrm>
            <a:off x="1507450" y="24365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c</a:t>
            </a:r>
          </a:p>
        </p:txBody>
      </p:sp>
      <p:sp>
        <p:nvSpPr>
          <p:cNvPr id="180" name="Shape 180"/>
          <p:cNvSpPr txBox="1"/>
          <p:nvPr/>
        </p:nvSpPr>
        <p:spPr>
          <a:xfrm>
            <a:off x="4382175" y="2436525"/>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d</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pic>
        <p:nvPicPr>
          <p:cNvPr descr="cRE-Width-hg19.png" id="185" name="Shape 185"/>
          <p:cNvPicPr preferRelativeResize="0"/>
          <p:nvPr/>
        </p:nvPicPr>
        <p:blipFill>
          <a:blip r:embed="rId3">
            <a:alphaModFix/>
          </a:blip>
          <a:stretch>
            <a:fillRect/>
          </a:stretch>
        </p:blipFill>
        <p:spPr>
          <a:xfrm>
            <a:off x="90500" y="763374"/>
            <a:ext cx="4422077" cy="3510887"/>
          </a:xfrm>
          <a:prstGeom prst="rect">
            <a:avLst/>
          </a:prstGeom>
          <a:noFill/>
          <a:ln>
            <a:noFill/>
          </a:ln>
        </p:spPr>
      </p:pic>
      <p:sp>
        <p:nvSpPr>
          <p:cNvPr id="186" name="Shape 186"/>
          <p:cNvSpPr txBox="1"/>
          <p:nvPr/>
        </p:nvSpPr>
        <p:spPr>
          <a:xfrm>
            <a:off x="90500" y="884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a</a:t>
            </a:r>
          </a:p>
        </p:txBody>
      </p:sp>
      <p:sp>
        <p:nvSpPr>
          <p:cNvPr id="187" name="Shape 187"/>
          <p:cNvSpPr txBox="1"/>
          <p:nvPr/>
        </p:nvSpPr>
        <p:spPr>
          <a:xfrm>
            <a:off x="4675800" y="88450"/>
            <a:ext cx="578400" cy="826800"/>
          </a:xfrm>
          <a:prstGeom prst="rect">
            <a:avLst/>
          </a:prstGeom>
          <a:noFill/>
          <a:ln>
            <a:noFill/>
          </a:ln>
        </p:spPr>
        <p:txBody>
          <a:bodyPr anchorCtr="0" anchor="t" bIns="68575" lIns="68575" rIns="68575" tIns="68575">
            <a:noAutofit/>
          </a:bodyPr>
          <a:lstStyle/>
          <a:p>
            <a:pPr lvl="0" rtl="0">
              <a:spcBef>
                <a:spcPts val="0"/>
              </a:spcBef>
              <a:buNone/>
            </a:pPr>
            <a:r>
              <a:rPr lang="en" sz="1800"/>
              <a:t>b</a:t>
            </a:r>
          </a:p>
        </p:txBody>
      </p:sp>
      <p:sp>
        <p:nvSpPr>
          <p:cNvPr id="188" name="Shape 188"/>
          <p:cNvSpPr txBox="1"/>
          <p:nvPr/>
        </p:nvSpPr>
        <p:spPr>
          <a:xfrm>
            <a:off x="1676400" y="88450"/>
            <a:ext cx="1816200" cy="443700"/>
          </a:xfrm>
          <a:prstGeom prst="rect">
            <a:avLst/>
          </a:prstGeom>
          <a:noFill/>
          <a:ln>
            <a:noFill/>
          </a:ln>
        </p:spPr>
        <p:txBody>
          <a:bodyPr anchorCtr="0" anchor="t" bIns="91425" lIns="91425" rIns="91425" tIns="91425">
            <a:noAutofit/>
          </a:bodyPr>
          <a:lstStyle/>
          <a:p>
            <a:pPr lvl="0" rtl="0" algn="ctr">
              <a:spcBef>
                <a:spcPts val="0"/>
              </a:spcBef>
              <a:buNone/>
            </a:pPr>
            <a:r>
              <a:rPr lang="en" sz="1800"/>
              <a:t>Human (hg19)</a:t>
            </a:r>
          </a:p>
        </p:txBody>
      </p:sp>
      <p:sp>
        <p:nvSpPr>
          <p:cNvPr id="189" name="Shape 189"/>
          <p:cNvSpPr txBox="1"/>
          <p:nvPr/>
        </p:nvSpPr>
        <p:spPr>
          <a:xfrm>
            <a:off x="6198525" y="88450"/>
            <a:ext cx="1816200" cy="443700"/>
          </a:xfrm>
          <a:prstGeom prst="rect">
            <a:avLst/>
          </a:prstGeom>
          <a:noFill/>
          <a:ln>
            <a:noFill/>
          </a:ln>
        </p:spPr>
        <p:txBody>
          <a:bodyPr anchorCtr="0" anchor="t" bIns="91425" lIns="91425" rIns="91425" tIns="91425">
            <a:noAutofit/>
          </a:bodyPr>
          <a:lstStyle/>
          <a:p>
            <a:pPr lvl="0" rtl="0" algn="ctr">
              <a:spcBef>
                <a:spcPts val="0"/>
              </a:spcBef>
              <a:buNone/>
            </a:pPr>
            <a:r>
              <a:rPr lang="en" sz="1800"/>
              <a:t>Mouse (mm10)</a:t>
            </a:r>
          </a:p>
        </p:txBody>
      </p:sp>
      <p:pic>
        <p:nvPicPr>
          <p:cNvPr descr="cRE-Width-mm10.png" id="190" name="Shape 190"/>
          <p:cNvPicPr preferRelativeResize="0"/>
          <p:nvPr/>
        </p:nvPicPr>
        <p:blipFill>
          <a:blip r:embed="rId4">
            <a:alphaModFix/>
          </a:blip>
          <a:stretch>
            <a:fillRect/>
          </a:stretch>
        </p:blipFill>
        <p:spPr>
          <a:xfrm>
            <a:off x="4607075" y="763375"/>
            <a:ext cx="4422077" cy="35108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