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23887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23887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6291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62984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29840" y="1260872"/>
            <a:ext cx="38685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629840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3" type="body"/>
          </p:nvPr>
        </p:nvSpPr>
        <p:spPr>
          <a:xfrm>
            <a:off x="4629150" y="1260872"/>
            <a:ext cx="38874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254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5350050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8571"/>
              <a:buNone/>
              <a:defRPr sz="1400"/>
            </a:lvl2pPr>
            <a:lvl3pPr indent="0" lvl="2" rtl="0">
              <a:spcBef>
                <a:spcPts val="0"/>
              </a:spcBef>
              <a:buSzPct val="78571"/>
              <a:buNone/>
              <a:defRPr sz="1400"/>
            </a:lvl3pPr>
            <a:lvl4pPr indent="0" lvl="3" rtl="0">
              <a:spcBef>
                <a:spcPts val="0"/>
              </a:spcBef>
              <a:buSzPct val="78571"/>
              <a:buNone/>
              <a:defRPr sz="1400"/>
            </a:lvl4pPr>
            <a:lvl5pPr indent="0" lvl="4" rtl="0">
              <a:spcBef>
                <a:spcPts val="0"/>
              </a:spcBef>
              <a:buSzPct val="78571"/>
              <a:buNone/>
              <a:defRPr sz="1400"/>
            </a:lvl5pPr>
            <a:lvl6pPr indent="0" lvl="5" rtl="0">
              <a:spcBef>
                <a:spcPts val="0"/>
              </a:spcBef>
              <a:buSzPct val="78571"/>
              <a:buNone/>
              <a:defRPr sz="1400"/>
            </a:lvl6pPr>
            <a:lvl7pPr indent="0" lvl="6" rtl="0">
              <a:spcBef>
                <a:spcPts val="0"/>
              </a:spcBef>
              <a:buSzPct val="78571"/>
              <a:buNone/>
              <a:defRPr sz="1400"/>
            </a:lvl7pPr>
            <a:lvl8pPr indent="0" lvl="7" rtl="0">
              <a:spcBef>
                <a:spcPts val="0"/>
              </a:spcBef>
              <a:buSzPct val="78571"/>
              <a:buNone/>
              <a:defRPr sz="1400"/>
            </a:lvl8pPr>
            <a:lvl9pPr indent="0" lvl="8" rtl="0">
              <a:spcBef>
                <a:spcPts val="0"/>
              </a:spcBef>
              <a:buSzPct val="78571"/>
              <a:buNone/>
              <a:defRPr sz="14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hyperlink" Target="https://www.youtube.com/channel/UCFX89WFjvf-1NCj_4mVOb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Relationship Id="rId4" Type="http://schemas.openxmlformats.org/officeDocument/2006/relationships/image" Target="../media/image3.png"/><Relationship Id="rId5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hyperlink" Target="https://genome.ucsc.edu/cgi-bin/hgTracks?hgS_doOtherUser=submit&amp;hgS_otherUserName=jill.moore&amp;hgS_otherUserSessionName=hg19%2D3%2DSCREEN&amp;position=chr11%3A 47387721-47411156" TargetMode="External"/><Relationship Id="rId6" Type="http://schemas.openxmlformats.org/officeDocument/2006/relationships/hyperlink" Target="https://genome.ucsc.edu/cgi-bin/hgTracks?hgS_doOtherUser=submit&amp;hgS_otherUserName=jill.moore&amp;hgS_otherUserSessionName=hg19%2D3%2DSCREEN&amp;position=chr11%3A 47387721-47411156" TargetMode="External"/><Relationship Id="rId7" Type="http://schemas.openxmlformats.org/officeDocument/2006/relationships/hyperlink" Target="https://genome.ucsc.edu/cgi-bin/hgTracks?hgS_doOtherUser=submit&amp;hgS_otherUserName=jill.moore&amp;hgS_otherUserSessionName=hg19%2D3%2DR%26B&amp;position=chr11%3A 47387721-47411156" TargetMode="External"/><Relationship Id="rId8" Type="http://schemas.openxmlformats.org/officeDocument/2006/relationships/hyperlink" Target="https://genome.ucsc.edu/cgi-bin/hgTracks?hgS_doOtherUser=submit&amp;hgS_otherUserName=jill.moore&amp;hgS_otherUserSessionName=hg19%2D3%2DR%26B&amp;position=chr11%3A 47387721-47411156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0" y="1625725"/>
            <a:ext cx="9144000" cy="19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Overview of the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 Registry of 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cREs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&amp; SCREEN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Jill Moore, Michael Purcaro, Henry Pratt, and Zhiping Weng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University of Massachusetts Medical School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June 16, 2017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250" y="118925"/>
            <a:ext cx="1170124" cy="150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4294967295" type="body"/>
          </p:nvPr>
        </p:nvSpPr>
        <p:spPr>
          <a:xfrm>
            <a:off x="358550" y="415200"/>
            <a:ext cx="4220400" cy="342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000000"/>
                </a:solidFill>
              </a:rPr>
              <a:t>Gene-centric</a:t>
            </a:r>
            <a:r>
              <a:rPr i="1" lang="en" sz="1800">
                <a:solidFill>
                  <a:srgbClr val="000000"/>
                </a:solidFill>
              </a:rPr>
              <a:t> View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125450" y="809475"/>
            <a:ext cx="51615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"/>
              <a:t>RNA-seq: human and mouse</a:t>
            </a:r>
            <a:br>
              <a:rPr lang="en"/>
            </a:br>
            <a:r>
              <a:rPr i="1" lang="en" sz="1000"/>
              <a:t>gene expression app, cRE details</a:t>
            </a: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"/>
              <a:t>RAMPAGE: human only</a:t>
            </a:r>
            <a:br>
              <a:rPr lang="en"/>
            </a:br>
            <a:r>
              <a:rPr i="1" lang="en" sz="1000"/>
              <a:t>cRE details</a:t>
            </a:r>
          </a:p>
          <a:p>
            <a:pPr lvl="0" rtl="0">
              <a:spcBef>
                <a:spcPts val="0"/>
              </a:spcBef>
              <a:buNone/>
            </a:pPr>
            <a:br>
              <a:rPr lang="en"/>
            </a:br>
          </a:p>
        </p:txBody>
      </p:sp>
      <p:grpSp>
        <p:nvGrpSpPr>
          <p:cNvPr id="292" name="Shape 292"/>
          <p:cNvGrpSpPr/>
          <p:nvPr/>
        </p:nvGrpSpPr>
        <p:grpSpPr>
          <a:xfrm>
            <a:off x="179275" y="1411575"/>
            <a:ext cx="3906975" cy="1601100"/>
            <a:chOff x="179275" y="1819475"/>
            <a:chExt cx="3906975" cy="1601100"/>
          </a:xfrm>
        </p:grpSpPr>
        <p:pic>
          <p:nvPicPr>
            <p:cNvPr id="293" name="Shape 293"/>
            <p:cNvPicPr preferRelativeResize="0"/>
            <p:nvPr/>
          </p:nvPicPr>
          <p:blipFill rotWithShape="1">
            <a:blip r:embed="rId3">
              <a:alphaModFix/>
            </a:blip>
            <a:srcRect b="33722" l="0" r="0" t="0"/>
            <a:stretch/>
          </p:blipFill>
          <p:spPr>
            <a:xfrm>
              <a:off x="179275" y="2073550"/>
              <a:ext cx="3906975" cy="1347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Shape 29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9275" y="1819475"/>
              <a:ext cx="3906975" cy="2630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5" name="Shape 295"/>
          <p:cNvPicPr preferRelativeResize="0"/>
          <p:nvPr/>
        </p:nvPicPr>
        <p:blipFill rotWithShape="1">
          <a:blip r:embed="rId5">
            <a:alphaModFix/>
          </a:blip>
          <a:srcRect b="17239" l="0" r="0" t="0"/>
          <a:stretch/>
        </p:blipFill>
        <p:spPr>
          <a:xfrm>
            <a:off x="179275" y="3614775"/>
            <a:ext cx="3906974" cy="1378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Shape 296"/>
          <p:cNvGrpSpPr/>
          <p:nvPr/>
        </p:nvGrpSpPr>
        <p:grpSpPr>
          <a:xfrm>
            <a:off x="4238500" y="297000"/>
            <a:ext cx="5161500" cy="602100"/>
            <a:chOff x="4238500" y="297000"/>
            <a:chExt cx="5161500" cy="602100"/>
          </a:xfrm>
        </p:grpSpPr>
        <p:sp>
          <p:nvSpPr>
            <p:cNvPr id="297" name="Shape 297"/>
            <p:cNvSpPr txBox="1"/>
            <p:nvPr/>
          </p:nvSpPr>
          <p:spPr>
            <a:xfrm>
              <a:off x="4238500" y="297000"/>
              <a:ext cx="5161500" cy="6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-228600" lvl="0" marL="457200" rtl="0">
                <a:spcBef>
                  <a:spcPts val="0"/>
                </a:spcBef>
                <a:buAutoNum type="arabicParenR"/>
              </a:pPr>
              <a:r>
                <a:rPr lang="en"/>
                <a:t>a</a:t>
              </a:r>
            </a:p>
            <a:p>
              <a:pPr indent="-228600" lvl="0" marL="457200" rtl="0">
                <a:spcBef>
                  <a:spcPts val="0"/>
                </a:spcBef>
                <a:buAutoNum type="arabicParenR"/>
              </a:pPr>
              <a:r>
                <a:rPr lang="en"/>
                <a:t>b</a:t>
              </a:r>
            </a:p>
            <a:p>
              <a:pPr indent="-228600" lvl="0" marL="457200" rtl="0">
                <a:spcBef>
                  <a:spcPts val="0"/>
                </a:spcBef>
                <a:buAutoNum type="arabicParenR"/>
              </a:pPr>
              <a:r>
                <a:rPr lang="en"/>
                <a:t>Differential Expression: mouse only</a:t>
              </a:r>
              <a:br>
                <a:rPr lang="en"/>
              </a:br>
              <a:r>
                <a:rPr i="1" lang="en" sz="1000"/>
                <a:t>self-contained app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i="1" sz="1000"/>
            </a:p>
            <a:p>
              <a:pPr lvl="0" rtl="0">
                <a:spcBef>
                  <a:spcPts val="0"/>
                </a:spcBef>
                <a:buNone/>
              </a:pPr>
              <a:br>
                <a:rPr lang="en"/>
              </a:br>
            </a:p>
          </p:txBody>
        </p:sp>
        <p:sp>
          <p:nvSpPr>
            <p:cNvPr id="298" name="Shape 298"/>
            <p:cNvSpPr/>
            <p:nvPr/>
          </p:nvSpPr>
          <p:spPr>
            <a:xfrm>
              <a:off x="4328075" y="333705"/>
              <a:ext cx="806400" cy="47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99" name="Shape 299"/>
          <p:cNvSpPr txBox="1"/>
          <p:nvPr>
            <p:ph idx="4294967295" type="title"/>
          </p:nvPr>
        </p:nvSpPr>
        <p:spPr>
          <a:xfrm>
            <a:off x="304825" y="53764"/>
            <a:ext cx="8075700" cy="75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SCREEN overview (recap): three perspectives</a:t>
            </a:r>
          </a:p>
        </p:txBody>
      </p:sp>
      <p:pic>
        <p:nvPicPr>
          <p:cNvPr id="300" name="Shape 3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8950" y="1330925"/>
            <a:ext cx="4260249" cy="265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4294967295" type="title"/>
          </p:nvPr>
        </p:nvSpPr>
        <p:spPr>
          <a:xfrm>
            <a:off x="304825" y="53764"/>
            <a:ext cx="8075700" cy="75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SCREEN overview (recap): three perspectives</a:t>
            </a:r>
          </a:p>
        </p:txBody>
      </p:sp>
      <p:sp>
        <p:nvSpPr>
          <p:cNvPr id="306" name="Shape 306"/>
          <p:cNvSpPr txBox="1"/>
          <p:nvPr>
            <p:ph idx="4294967295" type="body"/>
          </p:nvPr>
        </p:nvSpPr>
        <p:spPr>
          <a:xfrm>
            <a:off x="358550" y="415200"/>
            <a:ext cx="4220400" cy="342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000000"/>
                </a:solidFill>
              </a:rPr>
              <a:t>SNP-centric GWAS</a:t>
            </a:r>
            <a:r>
              <a:rPr i="1" lang="en" sz="1800">
                <a:solidFill>
                  <a:srgbClr val="000000"/>
                </a:solidFill>
              </a:rPr>
              <a:t> View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0" y="872937"/>
            <a:ext cx="51615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"/>
              <a:t>select study</a:t>
            </a: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</a:p>
        </p:txBody>
      </p:sp>
      <p:grpSp>
        <p:nvGrpSpPr>
          <p:cNvPr id="308" name="Shape 308"/>
          <p:cNvGrpSpPr/>
          <p:nvPr/>
        </p:nvGrpSpPr>
        <p:grpSpPr>
          <a:xfrm>
            <a:off x="3387181" y="661623"/>
            <a:ext cx="5412443" cy="602100"/>
            <a:chOff x="3387181" y="598887"/>
            <a:chExt cx="5412443" cy="602100"/>
          </a:xfrm>
        </p:grpSpPr>
        <p:sp>
          <p:nvSpPr>
            <p:cNvPr id="309" name="Shape 309"/>
            <p:cNvSpPr txBox="1"/>
            <p:nvPr/>
          </p:nvSpPr>
          <p:spPr>
            <a:xfrm>
              <a:off x="3638125" y="598887"/>
              <a:ext cx="5161500" cy="6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-228600" lvl="0" marL="457200" rtl="0">
                <a:spcBef>
                  <a:spcPts val="0"/>
                </a:spcBef>
                <a:buAutoNum type="arabicParenR"/>
              </a:pPr>
              <a:r>
                <a:t/>
              </a:r>
              <a:endParaRPr/>
            </a:p>
            <a:p>
              <a:pPr indent="-228600" lvl="0" marL="457200" rtl="0">
                <a:spcBef>
                  <a:spcPts val="0"/>
                </a:spcBef>
                <a:buAutoNum type="arabicParenR"/>
              </a:pPr>
              <a:r>
                <a:rPr lang="en"/>
                <a:t>browse cREs intersecting LD blocks from study by cell type</a:t>
              </a:r>
              <a:br>
                <a:rPr lang="en"/>
              </a:br>
              <a:br>
                <a:rPr lang="en"/>
              </a:br>
              <a:br>
                <a:rPr lang="en"/>
              </a:br>
              <a:br>
                <a:rPr lang="en"/>
              </a:br>
            </a:p>
          </p:txBody>
        </p:sp>
        <p:sp>
          <p:nvSpPr>
            <p:cNvPr id="310" name="Shape 310"/>
            <p:cNvSpPr/>
            <p:nvPr/>
          </p:nvSpPr>
          <p:spPr>
            <a:xfrm>
              <a:off x="3387181" y="616817"/>
              <a:ext cx="743700" cy="286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25" y="1350475"/>
            <a:ext cx="3463750" cy="257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525" y="4296725"/>
            <a:ext cx="3463749" cy="368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Shape 313"/>
          <p:cNvCxnSpPr>
            <a:stCxn id="311" idx="2"/>
            <a:endCxn id="312" idx="0"/>
          </p:cNvCxnSpPr>
          <p:nvPr/>
        </p:nvCxnSpPr>
        <p:spPr>
          <a:xfrm>
            <a:off x="1848400" y="3929525"/>
            <a:ext cx="0" cy="3672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lg" w="lg" type="none"/>
            <a:tailEnd len="lg" w="lg" type="triangle"/>
          </a:ln>
        </p:spPr>
      </p:cxnSp>
      <p:grpSp>
        <p:nvGrpSpPr>
          <p:cNvPr id="314" name="Shape 314"/>
          <p:cNvGrpSpPr/>
          <p:nvPr/>
        </p:nvGrpSpPr>
        <p:grpSpPr>
          <a:xfrm>
            <a:off x="5093350" y="1636033"/>
            <a:ext cx="2896199" cy="2007929"/>
            <a:chOff x="4645300" y="1567783"/>
            <a:chExt cx="2896199" cy="2007929"/>
          </a:xfrm>
        </p:grpSpPr>
        <p:pic>
          <p:nvPicPr>
            <p:cNvPr id="315" name="Shape 3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45300" y="1567783"/>
              <a:ext cx="2896199" cy="16407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6" name="Shape 316"/>
            <p:cNvCxnSpPr/>
            <p:nvPr/>
          </p:nvCxnSpPr>
          <p:spPr>
            <a:xfrm>
              <a:off x="6093400" y="3208513"/>
              <a:ext cx="0" cy="367200"/>
            </a:xfrm>
            <a:prstGeom prst="straightConnector1">
              <a:avLst/>
            </a:prstGeom>
            <a:noFill/>
            <a:ln cap="flat" cmpd="sng" w="19050">
              <a:solidFill>
                <a:srgbClr val="B7B7B7"/>
              </a:solidFill>
              <a:prstDash val="solid"/>
              <a:round/>
              <a:headEnd len="lg" w="lg" type="none"/>
              <a:tailEnd len="lg" w="lg" type="triangle"/>
            </a:ln>
          </p:spPr>
        </p:cxnSp>
      </p:grpSp>
      <p:grpSp>
        <p:nvGrpSpPr>
          <p:cNvPr id="317" name="Shape 317"/>
          <p:cNvGrpSpPr/>
          <p:nvPr/>
        </p:nvGrpSpPr>
        <p:grpSpPr>
          <a:xfrm>
            <a:off x="4722475" y="3643975"/>
            <a:ext cx="3792323" cy="1176149"/>
            <a:chOff x="3907025" y="3668450"/>
            <a:chExt cx="3792323" cy="1176149"/>
          </a:xfrm>
        </p:grpSpPr>
        <p:pic>
          <p:nvPicPr>
            <p:cNvPr id="318" name="Shape 318"/>
            <p:cNvPicPr preferRelativeResize="0"/>
            <p:nvPr/>
          </p:nvPicPr>
          <p:blipFill rotWithShape="1">
            <a:blip r:embed="rId6">
              <a:alphaModFix/>
            </a:blip>
            <a:srcRect b="0" l="0" r="49655" t="0"/>
            <a:stretch/>
          </p:blipFill>
          <p:spPr>
            <a:xfrm>
              <a:off x="3907025" y="3668450"/>
              <a:ext cx="2598523" cy="1176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Shape 319"/>
            <p:cNvPicPr preferRelativeResize="0"/>
            <p:nvPr/>
          </p:nvPicPr>
          <p:blipFill rotWithShape="1">
            <a:blip r:embed="rId6">
              <a:alphaModFix/>
            </a:blip>
            <a:srcRect b="0" l="64578" r="23856" t="0"/>
            <a:stretch/>
          </p:blipFill>
          <p:spPr>
            <a:xfrm>
              <a:off x="6505551" y="3668450"/>
              <a:ext cx="596900" cy="1176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Shape 320"/>
            <p:cNvPicPr preferRelativeResize="0"/>
            <p:nvPr/>
          </p:nvPicPr>
          <p:blipFill rotWithShape="1">
            <a:blip r:embed="rId6">
              <a:alphaModFix/>
            </a:blip>
            <a:srcRect b="0" l="88435" r="0" t="0"/>
            <a:stretch/>
          </p:blipFill>
          <p:spPr>
            <a:xfrm>
              <a:off x="7102447" y="3668450"/>
              <a:ext cx="596900" cy="117614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21" name="Shape 321"/>
          <p:cNvCxnSpPr/>
          <p:nvPr/>
        </p:nvCxnSpPr>
        <p:spPr>
          <a:xfrm flipH="1" rot="10800000">
            <a:off x="3754575" y="1811925"/>
            <a:ext cx="1102200" cy="197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311700" y="-164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/>
              <a:t>New since last update: UCSC browser configuration</a:t>
            </a:r>
          </a:p>
        </p:txBody>
      </p:sp>
      <p:grpSp>
        <p:nvGrpSpPr>
          <p:cNvPr id="327" name="Shape 327"/>
          <p:cNvGrpSpPr/>
          <p:nvPr/>
        </p:nvGrpSpPr>
        <p:grpSpPr>
          <a:xfrm>
            <a:off x="2069932" y="520099"/>
            <a:ext cx="6576043" cy="4523184"/>
            <a:chOff x="695616" y="461274"/>
            <a:chExt cx="6420036" cy="4306564"/>
          </a:xfrm>
        </p:grpSpPr>
        <p:pic>
          <p:nvPicPr>
            <p:cNvPr id="328" name="Shape 328"/>
            <p:cNvPicPr preferRelativeResize="0"/>
            <p:nvPr/>
          </p:nvPicPr>
          <p:blipFill rotWithShape="1">
            <a:blip r:embed="rId3">
              <a:alphaModFix/>
            </a:blip>
            <a:srcRect b="11684" l="0" r="0" t="0"/>
            <a:stretch/>
          </p:blipFill>
          <p:spPr>
            <a:xfrm>
              <a:off x="695616" y="495412"/>
              <a:ext cx="4079575" cy="42724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29" name="Shape 329"/>
            <p:cNvCxnSpPr/>
            <p:nvPr/>
          </p:nvCxnSpPr>
          <p:spPr>
            <a:xfrm rot="10800000">
              <a:off x="3148394" y="625156"/>
              <a:ext cx="1729500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330" name="Shape 330"/>
            <p:cNvSpPr txBox="1"/>
            <p:nvPr/>
          </p:nvSpPr>
          <p:spPr>
            <a:xfrm>
              <a:off x="4877903" y="461274"/>
              <a:ext cx="2151300" cy="6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tab opens after clicking a UCSC button</a:t>
              </a:r>
            </a:p>
          </p:txBody>
        </p:sp>
        <p:cxnSp>
          <p:nvCxnSpPr>
            <p:cNvPr id="331" name="Shape 331"/>
            <p:cNvCxnSpPr/>
            <p:nvPr/>
          </p:nvCxnSpPr>
          <p:spPr>
            <a:xfrm rot="10800000">
              <a:off x="3148394" y="1327528"/>
              <a:ext cx="1729500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332" name="Shape 332"/>
            <p:cNvSpPr txBox="1"/>
            <p:nvPr/>
          </p:nvSpPr>
          <p:spPr>
            <a:xfrm>
              <a:off x="4964353" y="1148696"/>
              <a:ext cx="2151300" cy="602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toggle 9-state or 5-group cRE tracks</a:t>
              </a:r>
            </a:p>
          </p:txBody>
        </p:sp>
      </p:grpSp>
      <p:cxnSp>
        <p:nvCxnSpPr>
          <p:cNvPr id="333" name="Shape 333"/>
          <p:cNvCxnSpPr>
            <a:stCxn id="334" idx="3"/>
          </p:cNvCxnSpPr>
          <p:nvPr/>
        </p:nvCxnSpPr>
        <p:spPr>
          <a:xfrm>
            <a:off x="2032199" y="2302000"/>
            <a:ext cx="220500" cy="104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34" name="Shape 334"/>
          <p:cNvSpPr txBox="1"/>
          <p:nvPr/>
        </p:nvSpPr>
        <p:spPr>
          <a:xfrm>
            <a:off x="0" y="1985800"/>
            <a:ext cx="20322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click and drag selected cell types with handles to change order of tracks in the browser</a:t>
            </a:r>
          </a:p>
        </p:txBody>
      </p:sp>
      <p:grpSp>
        <p:nvGrpSpPr>
          <p:cNvPr id="335" name="Shape 335"/>
          <p:cNvGrpSpPr/>
          <p:nvPr/>
        </p:nvGrpSpPr>
        <p:grpSpPr>
          <a:xfrm>
            <a:off x="6042873" y="3446412"/>
            <a:ext cx="2639352" cy="632385"/>
            <a:chOff x="3148282" y="858505"/>
            <a:chExt cx="2576737" cy="602100"/>
          </a:xfrm>
        </p:grpSpPr>
        <p:cxnSp>
          <p:nvCxnSpPr>
            <p:cNvPr id="336" name="Shape 336"/>
            <p:cNvCxnSpPr/>
            <p:nvPr/>
          </p:nvCxnSpPr>
          <p:spPr>
            <a:xfrm flipH="1">
              <a:off x="3148282" y="1110969"/>
              <a:ext cx="469200" cy="2166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337" name="Shape 337"/>
            <p:cNvSpPr txBox="1"/>
            <p:nvPr/>
          </p:nvSpPr>
          <p:spPr>
            <a:xfrm>
              <a:off x="3573720" y="858505"/>
              <a:ext cx="2151300" cy="6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click rows to toggle selected cell types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New since last update: UCSC buttons for transcripts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99075" y="1274250"/>
            <a:ext cx="51615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RNA-seq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4498375" y="1274250"/>
            <a:ext cx="51615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RAMPAGE</a:t>
            </a:r>
          </a:p>
        </p:txBody>
      </p:sp>
      <p:pic>
        <p:nvPicPr>
          <p:cNvPr id="345" name="Shape 3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50" y="1715125"/>
            <a:ext cx="4300712" cy="29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/>
          <p:nvPr/>
        </p:nvSpPr>
        <p:spPr>
          <a:xfrm>
            <a:off x="1209700" y="1767100"/>
            <a:ext cx="456900" cy="215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7" name="Shape 3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6074" y="1715125"/>
            <a:ext cx="4529150" cy="184397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/>
          <p:nvPr/>
        </p:nvSpPr>
        <p:spPr>
          <a:xfrm>
            <a:off x="5143550" y="2277950"/>
            <a:ext cx="1765200" cy="215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New since last update: summary symbols</a:t>
            </a:r>
          </a:p>
        </p:txBody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Available data types by cell type</a:t>
            </a:r>
          </a:p>
        </p:txBody>
      </p:sp>
      <p:sp>
        <p:nvSpPr>
          <p:cNvPr id="355" name="Shape 35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search results table: P/D (proximal/distal), concordant support star, Z-scores by data type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 b="0" l="0" r="0" t="9181"/>
          <a:stretch/>
        </p:blipFill>
        <p:spPr>
          <a:xfrm>
            <a:off x="493175" y="1820874"/>
            <a:ext cx="3106100" cy="235667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/>
          <p:nvPr/>
        </p:nvSpPr>
        <p:spPr>
          <a:xfrm>
            <a:off x="3225900" y="1820850"/>
            <a:ext cx="373500" cy="2356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58" name="Shape 358"/>
          <p:cNvGrpSpPr/>
          <p:nvPr/>
        </p:nvGrpSpPr>
        <p:grpSpPr>
          <a:xfrm>
            <a:off x="5744885" y="1884800"/>
            <a:ext cx="1959875" cy="2228900"/>
            <a:chOff x="5852410" y="1948750"/>
            <a:chExt cx="1959875" cy="2228900"/>
          </a:xfrm>
        </p:grpSpPr>
        <p:pic>
          <p:nvPicPr>
            <p:cNvPr id="359" name="Shape 35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52410" y="1948750"/>
              <a:ext cx="1959875" cy="2228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0" name="Shape 360"/>
            <p:cNvSpPr/>
            <p:nvPr/>
          </p:nvSpPr>
          <p:spPr>
            <a:xfrm>
              <a:off x="5932125" y="2107650"/>
              <a:ext cx="976800" cy="2328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7159667" y="1948750"/>
              <a:ext cx="625800" cy="2328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362" name="Shape 3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7668" y="4177650"/>
            <a:ext cx="5026331" cy="57269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/>
          <p:nvPr/>
        </p:nvSpPr>
        <p:spPr>
          <a:xfrm>
            <a:off x="4970742" y="4637836"/>
            <a:ext cx="62241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200"/>
              <a:t>key below search results table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New since last update: cRE file download</a:t>
            </a:r>
          </a:p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0" name="Shape 3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25" y="1036101"/>
            <a:ext cx="7153124" cy="3649149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New since last update: new tutorials on homepage</a:t>
            </a:r>
          </a:p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00" y="1053899"/>
            <a:ext cx="5301351" cy="37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 txBox="1"/>
          <p:nvPr>
            <p:ph idx="2" type="body"/>
          </p:nvPr>
        </p:nvSpPr>
        <p:spPr>
          <a:xfrm>
            <a:off x="5412350" y="1152475"/>
            <a:ext cx="3420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six tutorials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main search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results table, cart, browser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cRE details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gene expression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differential expression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GWAS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hosted on SCREEN YouTube channel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https://www.youtube.com/channel/UCFX89WFjvf-1NCj_4mVObRg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0" y="4"/>
            <a:ext cx="91440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Creating the Registry of cREs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477350" y="647175"/>
            <a:ext cx="8151000" cy="40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Defining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representative DNase hypersensitivity sites (rDHSs)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537" y="1293099"/>
            <a:ext cx="8656925" cy="280757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0" y="4737600"/>
            <a:ext cx="91440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For this analysis, we adapted the DNase master peak script by Bob Thurman in John Stam's lab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1444025" y="4168487"/>
            <a:ext cx="68739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Human: 2,115,300 rDHSs				Mouse: 1,036,226 rDHSs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ransformer.hg19.png"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1799" y="139750"/>
            <a:ext cx="3210225" cy="489907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0" y="4"/>
            <a:ext cx="91440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Creating the Registry of cREs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477350" y="647175"/>
            <a:ext cx="4952700" cy="40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Defining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representative DNase hypersensitivity sites (rDHSs)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Filter &amp; classify rDHSs using DNase, H3K4me3, H3K27ac, and CTCF signals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608625" y="2784150"/>
            <a:ext cx="65277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Human: </a:t>
            </a:r>
            <a:r>
              <a:rPr lang="en"/>
              <a:t>1,310,152</a:t>
            </a:r>
            <a:r>
              <a:rPr lang="en"/>
              <a:t> cREs			Mouse: </a:t>
            </a:r>
            <a:r>
              <a:rPr lang="en"/>
              <a:t>431,202 cREs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75" y="1103550"/>
            <a:ext cx="8839201" cy="271173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0" y="107429"/>
            <a:ext cx="91440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Genomic Coverage of cREs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0" y="-31200"/>
            <a:ext cx="91440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Cell Type Specific</a:t>
            </a:r>
            <a:r>
              <a:rPr b="0" i="0" lang="en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Classification: Two Models</a:t>
            </a:r>
          </a:p>
        </p:txBody>
      </p:sp>
      <p:cxnSp>
        <p:nvCxnSpPr>
          <p:cNvPr id="205" name="Shape 205"/>
          <p:cNvCxnSpPr/>
          <p:nvPr/>
        </p:nvCxnSpPr>
        <p:spPr>
          <a:xfrm flipH="1">
            <a:off x="4570800" y="689100"/>
            <a:ext cx="1200" cy="433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25" y="1178875"/>
            <a:ext cx="1684800" cy="312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1945225" y="1419750"/>
            <a:ext cx="2536200" cy="31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cell type, we classify cREs with DNase Z-score &lt; 1.64 as inactive (if DNase is available)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remaining cREs fall into 8 states based on if the Z-scores for H3K4me3, H3K27ac, or CTCF are &gt; 1.64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a cRE with the grey-yellow-grey-green combination of colors would have H3K27ac &amp; DNase Z-scores  &gt; 1.64 and H3K4me3 &amp; CTCF Z-scores ≤ 1.64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6300" y="1178875"/>
            <a:ext cx="3604883" cy="368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1414175" y="464450"/>
            <a:ext cx="20049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9 States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5946300" y="464450"/>
            <a:ext cx="20049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5 Groups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625" y="1016425"/>
            <a:ext cx="3604883" cy="3680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Shape 216"/>
          <p:cNvCxnSpPr/>
          <p:nvPr/>
        </p:nvCxnSpPr>
        <p:spPr>
          <a:xfrm flipH="1">
            <a:off x="4570800" y="689100"/>
            <a:ext cx="1200" cy="433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17" name="Shape 217"/>
          <p:cNvSpPr/>
          <p:nvPr/>
        </p:nvSpPr>
        <p:spPr>
          <a:xfrm>
            <a:off x="3145950" y="1205325"/>
            <a:ext cx="2446500" cy="1790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0" y="-31200"/>
            <a:ext cx="91440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Cell Type Specific</a:t>
            </a:r>
            <a:r>
              <a:rPr b="0" i="0" lang="en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Classification: </a:t>
            </a: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Relating Models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1414175" y="464450"/>
            <a:ext cx="20049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9 States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5946300" y="464450"/>
            <a:ext cx="20049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5 Groups</a:t>
            </a: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3073" y="1312722"/>
            <a:ext cx="22839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5800" y="1293450"/>
            <a:ext cx="1684800" cy="312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/>
          <p:nvPr/>
        </p:nvSpPr>
        <p:spPr>
          <a:xfrm>
            <a:off x="1563350" y="4916750"/>
            <a:ext cx="190800" cy="190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1752925" y="4809375"/>
            <a:ext cx="68739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= Distal</a:t>
            </a:r>
          </a:p>
        </p:txBody>
      </p:sp>
      <p:sp>
        <p:nvSpPr>
          <p:cNvPr id="225" name="Shape 225"/>
          <p:cNvSpPr/>
          <p:nvPr/>
        </p:nvSpPr>
        <p:spPr>
          <a:xfrm>
            <a:off x="1575275" y="4642275"/>
            <a:ext cx="190800" cy="190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 txBox="1"/>
          <p:nvPr/>
        </p:nvSpPr>
        <p:spPr>
          <a:xfrm>
            <a:off x="1752925" y="4532150"/>
            <a:ext cx="68739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= Proximal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1" name="Shape 231"/>
          <p:cNvCxnSpPr/>
          <p:nvPr/>
        </p:nvCxnSpPr>
        <p:spPr>
          <a:xfrm flipH="1">
            <a:off x="4570800" y="689100"/>
            <a:ext cx="1200" cy="433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6554" y="1005949"/>
            <a:ext cx="2961682" cy="2721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962" y="926723"/>
            <a:ext cx="2961682" cy="385976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0" y="-31200"/>
            <a:ext cx="91440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Cell Type Specific</a:t>
            </a:r>
            <a:r>
              <a:rPr b="0" i="0" lang="en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Classification: </a:t>
            </a: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Visualization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1414175" y="388250"/>
            <a:ext cx="20049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9 States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5946300" y="388250"/>
            <a:ext cx="20049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5 Groups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4570800" y="4786500"/>
            <a:ext cx="45732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Link to browser: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chr11:47,387,721-47,411,156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916625" y="4786475"/>
            <a:ext cx="30000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Link to browser: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chr11:47,387,721-47,411,156</a:t>
            </a:r>
          </a:p>
        </p:txBody>
      </p:sp>
      <p:sp>
        <p:nvSpPr>
          <p:cNvPr id="239" name="Shape 239"/>
          <p:cNvSpPr txBox="1"/>
          <p:nvPr/>
        </p:nvSpPr>
        <p:spPr>
          <a:xfrm rot="-5400000">
            <a:off x="-150" y="1509150"/>
            <a:ext cx="10560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Hepatocyte</a:t>
            </a:r>
          </a:p>
        </p:txBody>
      </p:sp>
      <p:cxnSp>
        <p:nvCxnSpPr>
          <p:cNvPr id="240" name="Shape 240"/>
          <p:cNvCxnSpPr/>
          <p:nvPr/>
        </p:nvCxnSpPr>
        <p:spPr>
          <a:xfrm>
            <a:off x="739900" y="1193375"/>
            <a:ext cx="3000" cy="343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41" name="Shape 241"/>
          <p:cNvSpPr txBox="1"/>
          <p:nvPr/>
        </p:nvSpPr>
        <p:spPr>
          <a:xfrm rot="-5400000">
            <a:off x="7800" y="2671703"/>
            <a:ext cx="10401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Bipolar Spindle Neuron</a:t>
            </a:r>
          </a:p>
        </p:txBody>
      </p:sp>
      <p:sp>
        <p:nvSpPr>
          <p:cNvPr id="242" name="Shape 242"/>
          <p:cNvSpPr txBox="1"/>
          <p:nvPr/>
        </p:nvSpPr>
        <p:spPr>
          <a:xfrm rot="-5400000">
            <a:off x="-102050" y="3774125"/>
            <a:ext cx="12663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B Cell</a:t>
            </a:r>
          </a:p>
        </p:txBody>
      </p:sp>
      <p:sp>
        <p:nvSpPr>
          <p:cNvPr id="243" name="Shape 243"/>
          <p:cNvSpPr/>
          <p:nvPr/>
        </p:nvSpPr>
        <p:spPr>
          <a:xfrm>
            <a:off x="376100" y="2239050"/>
            <a:ext cx="418800" cy="10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421075" y="3387950"/>
            <a:ext cx="418800" cy="10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5" name="Shape 245"/>
          <p:cNvSpPr txBox="1"/>
          <p:nvPr/>
        </p:nvSpPr>
        <p:spPr>
          <a:xfrm rot="-5400000">
            <a:off x="4536525" y="1322787"/>
            <a:ext cx="10560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Hepatocyte</a:t>
            </a:r>
          </a:p>
        </p:txBody>
      </p:sp>
      <p:cxnSp>
        <p:nvCxnSpPr>
          <p:cNvPr id="246" name="Shape 246"/>
          <p:cNvCxnSpPr/>
          <p:nvPr/>
        </p:nvCxnSpPr>
        <p:spPr>
          <a:xfrm>
            <a:off x="5262775" y="1069562"/>
            <a:ext cx="24000" cy="2713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47" name="Shape 247"/>
          <p:cNvSpPr txBox="1"/>
          <p:nvPr/>
        </p:nvSpPr>
        <p:spPr>
          <a:xfrm rot="-5400000">
            <a:off x="4434625" y="3054362"/>
            <a:ext cx="12663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B Cell</a:t>
            </a:r>
          </a:p>
        </p:txBody>
      </p:sp>
      <p:sp>
        <p:nvSpPr>
          <p:cNvPr id="248" name="Shape 248"/>
          <p:cNvSpPr/>
          <p:nvPr/>
        </p:nvSpPr>
        <p:spPr>
          <a:xfrm>
            <a:off x="4912775" y="1900287"/>
            <a:ext cx="418800" cy="10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4957750" y="2744387"/>
            <a:ext cx="418800" cy="10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0" name="Shape 250"/>
          <p:cNvSpPr txBox="1"/>
          <p:nvPr/>
        </p:nvSpPr>
        <p:spPr>
          <a:xfrm rot="-5400000">
            <a:off x="4544475" y="2104340"/>
            <a:ext cx="10401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Bipolar Spindle Neuron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0" y="128525"/>
            <a:ext cx="91440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Additional Analysis Using cREs (From Manuscript)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453475" y="906975"/>
            <a:ext cx="8174700" cy="39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Enrichment of cREs in complementary data (i.e. cREs with promoter-like signatures are enriched in POL2 signal)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spcBef>
                <a:spcPts val="0"/>
              </a:spcBef>
              <a:buSzPct val="1000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Cell type clustering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spcBef>
                <a:spcPts val="0"/>
              </a:spcBef>
              <a:buSzPct val="1000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Use Cases: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Correlation of expression &amp; cRE activity in Limb at </a:t>
            </a:r>
            <a:r>
              <a:rPr i="1" lang="en" sz="1800">
                <a:latin typeface="Calibri"/>
                <a:ea typeface="Calibri"/>
                <a:cs typeface="Calibri"/>
                <a:sym typeface="Calibri"/>
              </a:rPr>
              <a:t>Ogn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locus during development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Fine mapping multiple sclerosis variant and identifying a new potential target gene 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Fine mapping schizophrenia variants using orthologous human and mouse cREs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304825" y="-156800"/>
            <a:ext cx="80757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SCREEN overview (recap): three perspectives</a:t>
            </a: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b="46446" l="0" r="0" t="0"/>
          <a:stretch/>
        </p:blipFill>
        <p:spPr>
          <a:xfrm>
            <a:off x="3744700" y="1293012"/>
            <a:ext cx="1973759" cy="12263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Shape 263"/>
          <p:cNvGrpSpPr/>
          <p:nvPr/>
        </p:nvGrpSpPr>
        <p:grpSpPr>
          <a:xfrm>
            <a:off x="0" y="872937"/>
            <a:ext cx="5161500" cy="2288099"/>
            <a:chOff x="0" y="1372825"/>
            <a:chExt cx="5161500" cy="2288099"/>
          </a:xfrm>
        </p:grpSpPr>
        <p:sp>
          <p:nvSpPr>
            <p:cNvPr id="264" name="Shape 264"/>
            <p:cNvSpPr txBox="1"/>
            <p:nvPr/>
          </p:nvSpPr>
          <p:spPr>
            <a:xfrm>
              <a:off x="0" y="1372825"/>
              <a:ext cx="5161500" cy="6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-228600" lvl="0" marL="457200" rtl="0">
                <a:spcBef>
                  <a:spcPts val="0"/>
                </a:spcBef>
                <a:buAutoNum type="arabicParenR"/>
              </a:pPr>
              <a:r>
                <a:rPr lang="en"/>
                <a:t>enter search keywords</a:t>
              </a:r>
              <a:br>
                <a:rPr lang="en"/>
              </a:br>
              <a:r>
                <a:rPr lang="en" sz="1200"/>
                <a:t>(genes, coordinates, SNPs…)</a:t>
              </a:r>
              <a:br>
                <a:rPr lang="en"/>
              </a:br>
              <a:br>
                <a:rPr lang="en"/>
              </a:br>
              <a:br>
                <a:rPr lang="en"/>
              </a:br>
              <a:br>
                <a:rPr lang="en"/>
              </a:br>
            </a:p>
          </p:txBody>
        </p:sp>
        <p:pic>
          <p:nvPicPr>
            <p:cNvPr id="265" name="Shape 265"/>
            <p:cNvPicPr preferRelativeResize="0"/>
            <p:nvPr/>
          </p:nvPicPr>
          <p:blipFill rotWithShape="1">
            <a:blip r:embed="rId4">
              <a:alphaModFix/>
            </a:blip>
            <a:srcRect b="10144" l="0" r="0" t="0"/>
            <a:stretch/>
          </p:blipFill>
          <p:spPr>
            <a:xfrm>
              <a:off x="80724" y="1876349"/>
              <a:ext cx="3177649" cy="17845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6" name="Shape 266"/>
          <p:cNvGrpSpPr/>
          <p:nvPr/>
        </p:nvGrpSpPr>
        <p:grpSpPr>
          <a:xfrm>
            <a:off x="3306575" y="661623"/>
            <a:ext cx="5161500" cy="602100"/>
            <a:chOff x="3306575" y="598887"/>
            <a:chExt cx="5161500" cy="602100"/>
          </a:xfrm>
        </p:grpSpPr>
        <p:sp>
          <p:nvSpPr>
            <p:cNvPr id="267" name="Shape 267"/>
            <p:cNvSpPr txBox="1"/>
            <p:nvPr/>
          </p:nvSpPr>
          <p:spPr>
            <a:xfrm>
              <a:off x="3306575" y="598887"/>
              <a:ext cx="5161500" cy="6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-228600" lvl="0" marL="457200" rtl="0">
                <a:spcBef>
                  <a:spcPts val="0"/>
                </a:spcBef>
                <a:buAutoNum type="arabicParenR"/>
              </a:pPr>
              <a:r>
                <a:t/>
              </a:r>
              <a:endParaRPr/>
            </a:p>
            <a:p>
              <a:pPr indent="-228600" lvl="0" marL="457200" rtl="0">
                <a:spcBef>
                  <a:spcPts val="0"/>
                </a:spcBef>
                <a:buAutoNum type="arabicParenR"/>
              </a:pPr>
              <a:r>
                <a:rPr lang="en"/>
                <a:t>use facets to filter search results; click result for details</a:t>
              </a:r>
              <a:br>
                <a:rPr lang="en"/>
              </a:br>
              <a:br>
                <a:rPr lang="en"/>
              </a:br>
              <a:br>
                <a:rPr lang="en"/>
              </a:br>
              <a:br>
                <a:rPr lang="en"/>
              </a:br>
            </a:p>
          </p:txBody>
        </p:sp>
        <p:sp>
          <p:nvSpPr>
            <p:cNvPr id="268" name="Shape 268"/>
            <p:cNvSpPr/>
            <p:nvPr/>
          </p:nvSpPr>
          <p:spPr>
            <a:xfrm>
              <a:off x="3387181" y="616817"/>
              <a:ext cx="743700" cy="286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b="0" l="0" r="0" t="54193"/>
          <a:stretch/>
        </p:blipFill>
        <p:spPr>
          <a:xfrm>
            <a:off x="5762275" y="1381712"/>
            <a:ext cx="1973749" cy="10489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Shape 270"/>
          <p:cNvCxnSpPr/>
          <p:nvPr/>
        </p:nvCxnSpPr>
        <p:spPr>
          <a:xfrm flipH="1" rot="10800000">
            <a:off x="3246225" y="1982200"/>
            <a:ext cx="418800" cy="1323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lg" w="lg" type="none"/>
            <a:tailEnd len="lg" w="lg" type="triangle"/>
          </a:ln>
        </p:spPr>
      </p:cxnSp>
      <p:grpSp>
        <p:nvGrpSpPr>
          <p:cNvPr id="271" name="Shape 271"/>
          <p:cNvGrpSpPr/>
          <p:nvPr/>
        </p:nvGrpSpPr>
        <p:grpSpPr>
          <a:xfrm>
            <a:off x="3512675" y="3690212"/>
            <a:ext cx="1294675" cy="918575"/>
            <a:chOff x="2953031" y="3535751"/>
            <a:chExt cx="1396327" cy="990698"/>
          </a:xfrm>
        </p:grpSpPr>
        <p:pic>
          <p:nvPicPr>
            <p:cNvPr id="272" name="Shape 272"/>
            <p:cNvPicPr preferRelativeResize="0"/>
            <p:nvPr/>
          </p:nvPicPr>
          <p:blipFill rotWithShape="1">
            <a:blip r:embed="rId5">
              <a:alphaModFix/>
            </a:blip>
            <a:srcRect b="25257" l="0" r="0" t="26778"/>
            <a:stretch/>
          </p:blipFill>
          <p:spPr>
            <a:xfrm>
              <a:off x="2953031" y="3680677"/>
              <a:ext cx="1396327" cy="845771"/>
            </a:xfrm>
            <a:prstGeom prst="rect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pic>
          <p:nvPicPr>
            <p:cNvPr id="273" name="Shape 273"/>
            <p:cNvPicPr preferRelativeResize="0"/>
            <p:nvPr/>
          </p:nvPicPr>
          <p:blipFill rotWithShape="1">
            <a:blip r:embed="rId5">
              <a:alphaModFix/>
            </a:blip>
            <a:srcRect b="89336" l="0" r="0" t="2444"/>
            <a:stretch/>
          </p:blipFill>
          <p:spPr>
            <a:xfrm>
              <a:off x="2953031" y="3535751"/>
              <a:ext cx="1396327" cy="144925"/>
            </a:xfrm>
            <a:prstGeom prst="rect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pic>
      </p:grpSp>
      <p:grpSp>
        <p:nvGrpSpPr>
          <p:cNvPr id="274" name="Shape 274"/>
          <p:cNvGrpSpPr/>
          <p:nvPr/>
        </p:nvGrpSpPr>
        <p:grpSpPr>
          <a:xfrm>
            <a:off x="3611250" y="2645475"/>
            <a:ext cx="4949900" cy="918574"/>
            <a:chOff x="204558" y="1532066"/>
            <a:chExt cx="4417581" cy="819790"/>
          </a:xfrm>
        </p:grpSpPr>
        <p:pic>
          <p:nvPicPr>
            <p:cNvPr id="275" name="Shape 275"/>
            <p:cNvPicPr preferRelativeResize="0"/>
            <p:nvPr/>
          </p:nvPicPr>
          <p:blipFill rotWithShape="1">
            <a:blip r:embed="rId6">
              <a:alphaModFix/>
            </a:blip>
            <a:srcRect b="42055" l="18584" r="15256" t="0"/>
            <a:stretch/>
          </p:blipFill>
          <p:spPr>
            <a:xfrm>
              <a:off x="715178" y="1532066"/>
              <a:ext cx="3906961" cy="819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Shape 276"/>
            <p:cNvPicPr preferRelativeResize="0"/>
            <p:nvPr/>
          </p:nvPicPr>
          <p:blipFill rotWithShape="1">
            <a:blip r:embed="rId6">
              <a:alphaModFix/>
            </a:blip>
            <a:srcRect b="42055" l="0" r="81117" t="0"/>
            <a:stretch/>
          </p:blipFill>
          <p:spPr>
            <a:xfrm>
              <a:off x="204558" y="1532066"/>
              <a:ext cx="1115036" cy="8197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7" name="Shape 277"/>
          <p:cNvGrpSpPr/>
          <p:nvPr/>
        </p:nvGrpSpPr>
        <p:grpSpPr>
          <a:xfrm>
            <a:off x="4198698" y="3981137"/>
            <a:ext cx="1990900" cy="1052325"/>
            <a:chOff x="107478" y="3846833"/>
            <a:chExt cx="2155821" cy="1139496"/>
          </a:xfrm>
        </p:grpSpPr>
        <p:pic>
          <p:nvPicPr>
            <p:cNvPr id="278" name="Shape 278"/>
            <p:cNvPicPr preferRelativeResize="0"/>
            <p:nvPr/>
          </p:nvPicPr>
          <p:blipFill rotWithShape="1">
            <a:blip r:embed="rId7">
              <a:alphaModFix/>
            </a:blip>
            <a:srcRect b="93230" l="0" r="34836" t="0"/>
            <a:stretch/>
          </p:blipFill>
          <p:spPr>
            <a:xfrm>
              <a:off x="107479" y="3846833"/>
              <a:ext cx="2155819" cy="185056"/>
            </a:xfrm>
            <a:prstGeom prst="rect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pic>
          <p:nvPicPr>
            <p:cNvPr id="279" name="Shape 279"/>
            <p:cNvPicPr preferRelativeResize="0"/>
            <p:nvPr/>
          </p:nvPicPr>
          <p:blipFill rotWithShape="1">
            <a:blip r:embed="rId7">
              <a:alphaModFix/>
            </a:blip>
            <a:srcRect b="48496" l="0" r="34836" t="16588"/>
            <a:stretch/>
          </p:blipFill>
          <p:spPr>
            <a:xfrm>
              <a:off x="107478" y="4031890"/>
              <a:ext cx="2155819" cy="954439"/>
            </a:xfrm>
            <a:prstGeom prst="rect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pic>
      </p:grpSp>
      <p:pic>
        <p:nvPicPr>
          <p:cNvPr id="280" name="Shape 28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80080" y="3762381"/>
            <a:ext cx="1471542" cy="1226299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pic>
      <p:cxnSp>
        <p:nvCxnSpPr>
          <p:cNvPr id="281" name="Shape 281"/>
          <p:cNvCxnSpPr/>
          <p:nvPr/>
        </p:nvCxnSpPr>
        <p:spPr>
          <a:xfrm flipH="1">
            <a:off x="5613865" y="3518174"/>
            <a:ext cx="378600" cy="2442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82" name="Shape 282"/>
          <p:cNvCxnSpPr/>
          <p:nvPr/>
        </p:nvCxnSpPr>
        <p:spPr>
          <a:xfrm>
            <a:off x="5992487" y="3518170"/>
            <a:ext cx="378600" cy="2442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83" name="Shape 283"/>
          <p:cNvCxnSpPr/>
          <p:nvPr/>
        </p:nvCxnSpPr>
        <p:spPr>
          <a:xfrm flipH="1">
            <a:off x="6093325" y="2377753"/>
            <a:ext cx="277800" cy="3135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84" name="Shape 284"/>
          <p:cNvCxnSpPr/>
          <p:nvPr/>
        </p:nvCxnSpPr>
        <p:spPr>
          <a:xfrm>
            <a:off x="5515662" y="2449645"/>
            <a:ext cx="416400" cy="2418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85" name="Shape 285"/>
          <p:cNvSpPr txBox="1"/>
          <p:nvPr>
            <p:ph idx="1" type="body"/>
          </p:nvPr>
        </p:nvSpPr>
        <p:spPr>
          <a:xfrm>
            <a:off x="358550" y="415200"/>
            <a:ext cx="4220400" cy="342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800">
                <a:solidFill>
                  <a:srgbClr val="000000"/>
                </a:solidFill>
              </a:rPr>
              <a:t>cRE / locus-centric Search View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