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70" r:id="rId4"/>
    <p:sldId id="287" r:id="rId5"/>
    <p:sldId id="272" r:id="rId6"/>
    <p:sldId id="271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0" r:id="rId15"/>
    <p:sldId id="282" r:id="rId16"/>
    <p:sldId id="283" r:id="rId17"/>
    <p:sldId id="284" r:id="rId18"/>
    <p:sldId id="286" r:id="rId19"/>
    <p:sldId id="269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88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7107"/>
    <p:restoredTop sz="92582"/>
  </p:normalViewPr>
  <p:slideViewPr>
    <p:cSldViewPr snapToGrid="0" snapToObjects="1">
      <p:cViewPr>
        <p:scale>
          <a:sx n="198" d="100"/>
          <a:sy n="198" d="100"/>
        </p:scale>
        <p:origin x="32" y="-256"/>
      </p:cViewPr>
      <p:guideLst/>
    </p:cSldViewPr>
  </p:slideViewPr>
  <p:outlineViewPr>
    <p:cViewPr>
      <p:scale>
        <a:sx n="33" d="100"/>
        <a:sy n="33" d="100"/>
      </p:scale>
      <p:origin x="0" y="-13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0BD26-A29F-3749-AE04-10E6BE2CBC1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407F-6881-DA44-A992-0FB81934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7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45D7-63BF-A94C-A42F-A7E443115A7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BA14-3E53-B442-8147-6F5DE417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ymericdamien/TensorFlow-Examples/blob/master/examples/3_NeuralNetworks/convolutional_network.py" TargetMode="External"/><Relationship Id="rId4" Type="http://schemas.openxmlformats.org/officeDocument/2006/relationships/hyperlink" Target="http://research.computing.yale.edu/support/hpc/user-guide/using-gpus-python-deep-learning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574158"/>
            <a:ext cx="10955689" cy="272193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040088"/>
                </a:solidFill>
              </a:rPr>
              <a:t>Predicting effects of noncoding variants with deep learning-based sequence model </a:t>
            </a:r>
            <a:br>
              <a:rPr lang="en-US" sz="4800" b="1" dirty="0" smtClean="0">
                <a:solidFill>
                  <a:srgbClr val="040088"/>
                </a:solidFill>
              </a:rPr>
            </a:br>
            <a:endParaRPr lang="en-US" sz="4800" dirty="0">
              <a:solidFill>
                <a:srgbClr val="040088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7353" y="4910296"/>
            <a:ext cx="10415423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40088"/>
                </a:solidFill>
              </a:rPr>
              <a:t>Journal Club</a:t>
            </a:r>
            <a:r>
              <a:rPr lang="en-US" sz="2800" b="1" dirty="0">
                <a:solidFill>
                  <a:srgbClr val="040088"/>
                </a:solidFill>
              </a:rPr>
              <a:t> </a:t>
            </a:r>
            <a:r>
              <a:rPr lang="en-US" sz="2800" b="1" dirty="0" smtClean="0">
                <a:solidFill>
                  <a:srgbClr val="040088"/>
                </a:solidFill>
              </a:rPr>
              <a:t>| </a:t>
            </a:r>
            <a:r>
              <a:rPr lang="en-US" sz="2800" b="1" i="1" dirty="0" smtClean="0">
                <a:solidFill>
                  <a:srgbClr val="040088"/>
                </a:solidFill>
              </a:rPr>
              <a:t>June 15</a:t>
            </a:r>
            <a:r>
              <a:rPr lang="en-US" sz="2800" b="1" i="1" dirty="0">
                <a:solidFill>
                  <a:srgbClr val="040088"/>
                </a:solidFill>
              </a:rPr>
              <a:t>, </a:t>
            </a:r>
            <a:r>
              <a:rPr lang="en-US" sz="2800" b="1" i="1" dirty="0" smtClean="0">
                <a:solidFill>
                  <a:srgbClr val="040088"/>
                </a:solidFill>
              </a:rPr>
              <a:t>2017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352" y="2858763"/>
            <a:ext cx="11151475" cy="583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rgbClr val="040088"/>
                </a:solidFill>
              </a:rPr>
              <a:t>Jian Zhou and Olga G. </a:t>
            </a:r>
            <a:r>
              <a:rPr lang="en-US" sz="1800" b="1" dirty="0" err="1" smtClean="0">
                <a:solidFill>
                  <a:srgbClr val="040088"/>
                </a:solidFill>
              </a:rPr>
              <a:t>Troyanskaya</a:t>
            </a:r>
            <a:r>
              <a:rPr lang="en-US" sz="1800" b="1" dirty="0" smtClean="0">
                <a:solidFill>
                  <a:srgbClr val="040088"/>
                </a:solidFill>
              </a:rPr>
              <a:t/>
            </a:r>
            <a:br>
              <a:rPr lang="en-US" sz="1800" b="1" dirty="0" smtClean="0">
                <a:solidFill>
                  <a:srgbClr val="040088"/>
                </a:solidFill>
              </a:rPr>
            </a:br>
            <a:r>
              <a:rPr lang="en-US" sz="1800" b="1" i="1" dirty="0" smtClean="0">
                <a:solidFill>
                  <a:srgbClr val="040088"/>
                </a:solidFill>
              </a:rPr>
              <a:t>Nature Methods</a:t>
            </a:r>
            <a:r>
              <a:rPr lang="en-US" sz="1800" b="1" dirty="0" smtClean="0">
                <a:solidFill>
                  <a:srgbClr val="040088"/>
                </a:solidFill>
              </a:rPr>
              <a:t>, 12, August 2015</a:t>
            </a:r>
            <a:endParaRPr lang="en-US" sz="1800" dirty="0">
              <a:solidFill>
                <a:srgbClr val="040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61490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b="1" i="1" dirty="0" smtClean="0">
                <a:solidFill>
                  <a:srgbClr val="040088"/>
                </a:solidFill>
              </a:rPr>
              <a:t> </a:t>
            </a:r>
            <a:r>
              <a:rPr lang="en-US" sz="2800" b="1" i="1" dirty="0">
                <a:solidFill>
                  <a:srgbClr val="040088"/>
                </a:solidFill>
              </a:rPr>
              <a:t> Works on spatial features where order of features is </a:t>
            </a:r>
            <a:r>
              <a:rPr lang="en-US" sz="2800" b="1" i="1" dirty="0" smtClean="0">
                <a:solidFill>
                  <a:srgbClr val="040088"/>
                </a:solidFill>
              </a:rPr>
              <a:t>important</a:t>
            </a:r>
          </a:p>
          <a:p>
            <a:pPr lvl="1" algn="l">
              <a:buFont typeface="Arial" charset="0"/>
              <a:buChar char="•"/>
            </a:pPr>
            <a:r>
              <a:rPr lang="en-US" b="1" i="1" dirty="0">
                <a:solidFill>
                  <a:srgbClr val="040088"/>
                </a:solidFill>
              </a:rPr>
              <a:t> </a:t>
            </a:r>
            <a:r>
              <a:rPr lang="en-US" b="1" i="1" dirty="0" smtClean="0">
                <a:solidFill>
                  <a:srgbClr val="040088"/>
                </a:solidFill>
              </a:rPr>
              <a:t>DNA sequences, video frames, images, etc.</a:t>
            </a:r>
            <a:endParaRPr lang="en-US" b="1" i="1" dirty="0">
              <a:solidFill>
                <a:srgbClr val="040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9" y="3864935"/>
            <a:ext cx="10154043" cy="2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2295391" cy="4890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b="1" i="1" dirty="0" smtClean="0">
                <a:solidFill>
                  <a:srgbClr val="040088"/>
                </a:solidFill>
              </a:rPr>
              <a:t> </a:t>
            </a:r>
            <a:r>
              <a:rPr lang="en-US" sz="2800" b="1" i="1" dirty="0">
                <a:solidFill>
                  <a:srgbClr val="040088"/>
                </a:solidFill>
              </a:rPr>
              <a:t> Works on spatial features where order of features is </a:t>
            </a:r>
            <a:r>
              <a:rPr lang="en-US" sz="2800" b="1" i="1" dirty="0" smtClean="0">
                <a:solidFill>
                  <a:srgbClr val="040088"/>
                </a:solidFill>
              </a:rPr>
              <a:t>important</a:t>
            </a:r>
          </a:p>
          <a:p>
            <a:pPr lvl="1" algn="l">
              <a:buFont typeface="Arial" charset="0"/>
              <a:buChar char="•"/>
            </a:pPr>
            <a:r>
              <a:rPr lang="en-US" sz="2800" b="1" i="1" dirty="0">
                <a:solidFill>
                  <a:srgbClr val="040088"/>
                </a:solidFill>
              </a:rPr>
              <a:t> </a:t>
            </a:r>
            <a:r>
              <a:rPr lang="en-US" b="1" i="1" dirty="0">
                <a:solidFill>
                  <a:srgbClr val="040088"/>
                </a:solidFill>
              </a:rPr>
              <a:t>DNA sequences, video frames, images, etc.</a:t>
            </a:r>
          </a:p>
          <a:p>
            <a:pPr algn="l">
              <a:buFont typeface="Arial" charset="0"/>
              <a:buChar char="•"/>
            </a:pPr>
            <a:r>
              <a:rPr lang="en-US" b="1" i="1" dirty="0" smtClean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Input: 1000-bp sequence</a:t>
            </a:r>
          </a:p>
          <a:p>
            <a:pPr algn="l">
              <a:buFont typeface="Arial" charset="0"/>
              <a:buChar char="•"/>
            </a:pPr>
            <a:endParaRPr lang="en-US" b="1" i="1" dirty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endParaRPr lang="en-US" b="1" i="1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endParaRPr lang="en-US" b="1" i="1" dirty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endParaRPr lang="en-US" b="1" i="1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endParaRPr lang="en-US" b="1" i="1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b="1" i="1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Outputs: Chromatin features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975 values (670 TF binding, 125 DHS, and 104 histone modification  values)</a:t>
            </a:r>
          </a:p>
          <a:p>
            <a:pPr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Hundreds of features to scan for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6" y="3306723"/>
            <a:ext cx="7038755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83464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b="1" i="1" dirty="0" smtClean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CNN Toy Example | MNIST Digit Classification via </a:t>
            </a:r>
            <a:r>
              <a:rPr lang="en-US" sz="2800" dirty="0" err="1" smtClean="0">
                <a:solidFill>
                  <a:srgbClr val="040088"/>
                </a:solidFill>
              </a:rPr>
              <a:t>TensorFlow</a:t>
            </a:r>
            <a:r>
              <a:rPr lang="en-US" sz="2800" dirty="0" smtClean="0">
                <a:solidFill>
                  <a:srgbClr val="040088"/>
                </a:solidFill>
              </a:rPr>
              <a:t> in Python [</a:t>
            </a:r>
            <a:r>
              <a:rPr lang="en-US" sz="2800" dirty="0" smtClean="0">
                <a:solidFill>
                  <a:srgbClr val="040088"/>
                </a:solidFill>
                <a:hlinkClick r:id="rId3"/>
              </a:rPr>
              <a:t>here</a:t>
            </a:r>
            <a:r>
              <a:rPr lang="en-US" sz="2800" dirty="0" smtClean="0">
                <a:solidFill>
                  <a:srgbClr val="040088"/>
                </a:solidFill>
              </a:rPr>
              <a:t>]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Setup on </a:t>
            </a:r>
            <a:r>
              <a:rPr lang="en-US" sz="2800" dirty="0" err="1" smtClean="0">
                <a:solidFill>
                  <a:srgbClr val="040088"/>
                </a:solidFill>
              </a:rPr>
              <a:t>Farnam</a:t>
            </a:r>
            <a:r>
              <a:rPr lang="en-US" sz="2800" dirty="0" smtClean="0">
                <a:solidFill>
                  <a:srgbClr val="040088"/>
                </a:solidFill>
              </a:rPr>
              <a:t> (~ 5 minutes) [</a:t>
            </a:r>
            <a:r>
              <a:rPr lang="en-US" sz="2800" dirty="0" smtClean="0">
                <a:solidFill>
                  <a:srgbClr val="040088"/>
                </a:solidFill>
                <a:hlinkClick r:id="rId4"/>
              </a:rPr>
              <a:t>here</a:t>
            </a:r>
            <a:r>
              <a:rPr lang="en-US" sz="2800" dirty="0" smtClean="0">
                <a:solidFill>
                  <a:srgbClr val="040088"/>
                </a:solidFill>
              </a:rPr>
              <a:t>]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Accuracy &gt; 99%</a:t>
            </a:r>
            <a:endParaRPr lang="en-US" dirty="0">
              <a:solidFill>
                <a:srgbClr val="0400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19" y="3290775"/>
            <a:ext cx="5973727" cy="33452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6985314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Chromatin Feature Prediction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Training data</a:t>
            </a:r>
            <a:endParaRPr lang="is-IS" sz="2400" dirty="0" smtClean="0"/>
          </a:p>
          <a:p>
            <a:pPr lvl="2" algn="l">
              <a:buFont typeface="Arial" charset="0"/>
              <a:buChar char="•"/>
            </a:pPr>
            <a:r>
              <a:rPr lang="is-IS" dirty="0" smtClean="0">
                <a:solidFill>
                  <a:srgbClr val="040088"/>
                </a:solidFill>
              </a:rPr>
              <a:t> Genome wide chromatin profiles</a:t>
            </a:r>
          </a:p>
          <a:p>
            <a:pPr lvl="2" algn="l">
              <a:buFont typeface="Arial" charset="0"/>
              <a:buChar char="•"/>
            </a:pPr>
            <a:r>
              <a:rPr lang="is-IS" dirty="0">
                <a:solidFill>
                  <a:srgbClr val="040088"/>
                </a:solidFill>
              </a:rPr>
              <a:t> </a:t>
            </a:r>
            <a:r>
              <a:rPr lang="is-IS" dirty="0" smtClean="0">
                <a:solidFill>
                  <a:srgbClr val="040088"/>
                </a:solidFill>
              </a:rPr>
              <a:t>670 TF binding, 125 DHS, and 104 histone mark profiles </a:t>
            </a:r>
          </a:p>
          <a:p>
            <a:pPr lvl="2" algn="l">
              <a:buFont typeface="Arial" charset="0"/>
              <a:buChar char="•"/>
            </a:pPr>
            <a:r>
              <a:rPr lang="is-IS" dirty="0">
                <a:solidFill>
                  <a:srgbClr val="040088"/>
                </a:solidFill>
              </a:rPr>
              <a:t> </a:t>
            </a:r>
            <a:r>
              <a:rPr lang="is-IS" dirty="0" smtClean="0">
                <a:solidFill>
                  <a:srgbClr val="040088"/>
                </a:solidFill>
              </a:rPr>
              <a:t>ENCODE and Roadmap Epigenomics</a:t>
            </a:r>
          </a:p>
          <a:p>
            <a:pPr lvl="2" algn="l">
              <a:buFont typeface="Arial" charset="0"/>
              <a:buChar char="•"/>
            </a:pPr>
            <a:r>
              <a:rPr lang="is-IS" dirty="0">
                <a:solidFill>
                  <a:srgbClr val="040088"/>
                </a:solidFill>
              </a:rPr>
              <a:t> </a:t>
            </a:r>
            <a:r>
              <a:rPr lang="is-IS" dirty="0" smtClean="0">
                <a:solidFill>
                  <a:srgbClr val="040088"/>
                </a:solidFill>
              </a:rPr>
              <a:t>521.6 Mbp (17%) of the genome bound 1+ of 160 chosen  TFs</a:t>
            </a:r>
            <a:endParaRPr lang="en-US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Testing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Holdout sequences from the genome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4,000 samples from chr7 region 30,508,751-35,296,850</a:t>
            </a:r>
          </a:p>
          <a:p>
            <a:pPr lvl="1" algn="l">
              <a:buFont typeface="Arial" charset="0"/>
              <a:buChar char="•"/>
            </a:pPr>
            <a:endParaRPr lang="en-US" dirty="0" smtClean="0">
              <a:solidFill>
                <a:srgbClr val="0400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68" y="1102821"/>
            <a:ext cx="4646700" cy="55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 | Chromatin Feature Prediction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5618145" cy="166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Results</a:t>
            </a:r>
          </a:p>
          <a:p>
            <a:pPr lvl="1" algn="l">
              <a:buFont typeface="Arial" charset="0"/>
              <a:buChar char="•"/>
            </a:pPr>
            <a:r>
              <a:rPr lang="en-US" i="1" dirty="0" smtClean="0">
                <a:solidFill>
                  <a:srgbClr val="040088"/>
                </a:solidFill>
              </a:rPr>
              <a:t> TF </a:t>
            </a:r>
            <a:r>
              <a:rPr lang="en-US" i="1" dirty="0">
                <a:solidFill>
                  <a:srgbClr val="040088"/>
                </a:solidFill>
              </a:rPr>
              <a:t>binding sites </a:t>
            </a:r>
            <a:r>
              <a:rPr lang="en-US" dirty="0">
                <a:solidFill>
                  <a:srgbClr val="040088"/>
                </a:solidFill>
              </a:rPr>
              <a:t>| Median AUC = 0.985 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DHS</a:t>
            </a:r>
            <a:r>
              <a:rPr lang="en-US" dirty="0" smtClean="0">
                <a:solidFill>
                  <a:srgbClr val="040088"/>
                </a:solidFill>
              </a:rPr>
              <a:t> | Median AUC = 0.923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i="1" dirty="0">
                <a:solidFill>
                  <a:srgbClr val="040088"/>
                </a:solidFill>
              </a:rPr>
              <a:t>Histone modifications </a:t>
            </a:r>
            <a:r>
              <a:rPr lang="en-US" dirty="0">
                <a:solidFill>
                  <a:srgbClr val="040088"/>
                </a:solidFill>
              </a:rPr>
              <a:t>| Median AUC = </a:t>
            </a:r>
            <a:r>
              <a:rPr lang="en-US" dirty="0" smtClean="0">
                <a:solidFill>
                  <a:srgbClr val="040088"/>
                </a:solidFill>
              </a:rPr>
              <a:t>0.865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0" y="1967022"/>
            <a:ext cx="5618145" cy="166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SVM-based </a:t>
            </a:r>
            <a:r>
              <a:rPr lang="en-US" sz="2800" i="1" dirty="0" err="1" smtClean="0">
                <a:solidFill>
                  <a:srgbClr val="040088"/>
                </a:solidFill>
              </a:rPr>
              <a:t>gkm</a:t>
            </a:r>
            <a:r>
              <a:rPr lang="en-US" sz="2800" i="1" dirty="0" smtClean="0">
                <a:solidFill>
                  <a:srgbClr val="040088"/>
                </a:solidFill>
              </a:rPr>
              <a:t>-SVM</a:t>
            </a:r>
          </a:p>
          <a:p>
            <a:pPr lvl="1" algn="l">
              <a:buFont typeface="Arial" charset="0"/>
              <a:buChar char="•"/>
            </a:pPr>
            <a:r>
              <a:rPr lang="en-US" i="1" dirty="0" smtClean="0">
                <a:solidFill>
                  <a:srgbClr val="040088"/>
                </a:solidFill>
              </a:rPr>
              <a:t> TF binding sites </a:t>
            </a:r>
            <a:r>
              <a:rPr lang="en-US" dirty="0" smtClean="0">
                <a:solidFill>
                  <a:srgbClr val="040088"/>
                </a:solidFill>
              </a:rPr>
              <a:t>| Median AUC = 0.896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Two models: 300-bp &amp; 1000-bp-based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25" y="3636335"/>
            <a:ext cx="8460426" cy="30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 | In </a:t>
            </a:r>
            <a:r>
              <a:rPr lang="en-US" sz="1600" b="1" i="1" dirty="0">
                <a:solidFill>
                  <a:srgbClr val="040088"/>
                </a:solidFill>
              </a:rPr>
              <a:t>S</a:t>
            </a:r>
            <a:r>
              <a:rPr lang="en-US" sz="1600" b="1" i="1" dirty="0" smtClean="0">
                <a:solidFill>
                  <a:srgbClr val="040088"/>
                </a:solidFill>
              </a:rPr>
              <a:t>ilico Mutagenesis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0806833" cy="1669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Computational generation of all possible SNVs (3x1000 per 1KB input sequence)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Validation against disease-related SNPs with experimental evidence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Results</a:t>
            </a:r>
          </a:p>
          <a:p>
            <a:pPr lvl="1" algn="l">
              <a:buFont typeface="Arial" charset="0"/>
              <a:buChar char="•"/>
            </a:pPr>
            <a:r>
              <a:rPr lang="en-US" i="1" dirty="0" smtClean="0">
                <a:solidFill>
                  <a:srgbClr val="040088"/>
                </a:solidFill>
              </a:rPr>
              <a:t>  Accurate prediction of TF binding effects on SNPs with experimentally validated known effects</a:t>
            </a:r>
          </a:p>
          <a:p>
            <a:pPr lvl="2" algn="l">
              <a:buFont typeface="Arial" charset="0"/>
              <a:buChar char="•"/>
            </a:pPr>
            <a:r>
              <a:rPr lang="en-US" i="1" dirty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Breast cancer risk locus C-to-T SNP rs4784227 in FOXA1</a:t>
            </a:r>
          </a:p>
          <a:p>
            <a:pPr lvl="2" algn="l">
              <a:buFont typeface="Arial" charset="0"/>
              <a:buChar char="•"/>
            </a:pPr>
            <a:r>
              <a:rPr lang="en-US" i="1" dirty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𝛂-thalassemia T-to-C </a:t>
            </a:r>
            <a:r>
              <a:rPr lang="en-US" i="1" dirty="0" smtClean="0">
                <a:solidFill>
                  <a:srgbClr val="040088"/>
                </a:solidFill>
              </a:rPr>
              <a:t>creates </a:t>
            </a:r>
            <a:r>
              <a:rPr lang="en-US" i="1" dirty="0" smtClean="0">
                <a:solidFill>
                  <a:srgbClr val="040088"/>
                </a:solidFill>
              </a:rPr>
              <a:t>a binding site for GATA1</a:t>
            </a:r>
          </a:p>
          <a:p>
            <a:pPr lvl="2" algn="l">
              <a:buFont typeface="Arial" charset="0"/>
              <a:buChar char="•"/>
            </a:pPr>
            <a:r>
              <a:rPr lang="en-US" i="1" dirty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Pancreatic agenesis A-to-G mutation has deleterious effect on FOXA2 binding </a:t>
            </a:r>
            <a:endParaRPr lang="en-US" dirty="0" smtClean="0">
              <a:solidFill>
                <a:srgbClr val="040088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05840" y="5680642"/>
            <a:ext cx="2646407" cy="149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1600" dirty="0" smtClean="0">
                <a:solidFill>
                  <a:srgbClr val="040088"/>
                </a:solidFill>
              </a:rPr>
              <a:t> A &gt; C &gt; G &gt; T order</a:t>
            </a:r>
          </a:p>
          <a:p>
            <a:pPr algn="l">
              <a:buFont typeface="Arial" charset="0"/>
              <a:buChar char="•"/>
            </a:pPr>
            <a:r>
              <a:rPr lang="en-US" sz="1600" dirty="0">
                <a:solidFill>
                  <a:srgbClr val="040088"/>
                </a:solidFill>
              </a:rPr>
              <a:t> </a:t>
            </a:r>
            <a:r>
              <a:rPr lang="en-US" sz="1600" dirty="0" smtClean="0">
                <a:solidFill>
                  <a:srgbClr val="040088"/>
                </a:solidFill>
              </a:rPr>
              <a:t>Yellow increase in binding</a:t>
            </a:r>
          </a:p>
          <a:p>
            <a:pPr algn="l">
              <a:buFont typeface="Arial" charset="0"/>
              <a:buChar char="•"/>
            </a:pPr>
            <a:r>
              <a:rPr lang="en-US" sz="1600" dirty="0">
                <a:solidFill>
                  <a:srgbClr val="040088"/>
                </a:solidFill>
              </a:rPr>
              <a:t> </a:t>
            </a:r>
            <a:r>
              <a:rPr lang="en-US" sz="1600" dirty="0" smtClean="0">
                <a:solidFill>
                  <a:srgbClr val="040088"/>
                </a:solidFill>
              </a:rPr>
              <a:t>Blue decrease in binding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3" y="3913380"/>
            <a:ext cx="6532546" cy="27596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50197" y="5570685"/>
            <a:ext cx="903617" cy="219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040088"/>
                </a:solidFill>
              </a:rPr>
              <a:t>binding site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2558" y="5790600"/>
            <a:ext cx="181256" cy="436335"/>
          </a:xfrm>
          <a:prstGeom prst="rect">
            <a:avLst/>
          </a:prstGeom>
          <a:noFill/>
          <a:ln>
            <a:solidFill>
              <a:srgbClr val="040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7170498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SNP Functional Prioritization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CNN followed by regularized log-</a:t>
            </a:r>
            <a:r>
              <a:rPr lang="en-US" sz="2800" dirty="0" err="1" smtClean="0">
                <a:solidFill>
                  <a:srgbClr val="040088"/>
                </a:solidFill>
              </a:rPr>
              <a:t>reg</a:t>
            </a:r>
            <a:endParaRPr lang="en-US" sz="2800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Sequence &amp; evolutionary features </a:t>
            </a:r>
            <a:r>
              <a:rPr lang="en-US" sz="2000" dirty="0" smtClean="0">
                <a:solidFill>
                  <a:srgbClr val="040088"/>
                </a:solidFill>
              </a:rPr>
              <a:t>(</a:t>
            </a:r>
            <a:r>
              <a:rPr lang="en-US" sz="2000" dirty="0" err="1" smtClean="0">
                <a:solidFill>
                  <a:srgbClr val="040088"/>
                </a:solidFill>
              </a:rPr>
              <a:t>PhyloP</a:t>
            </a:r>
            <a:r>
              <a:rPr lang="en-US" sz="2000" dirty="0" smtClean="0">
                <a:solidFill>
                  <a:srgbClr val="040088"/>
                </a:solidFill>
              </a:rPr>
              <a:t> &amp; </a:t>
            </a:r>
            <a:r>
              <a:rPr lang="en-US" sz="2000" dirty="0">
                <a:solidFill>
                  <a:srgbClr val="040088"/>
                </a:solidFill>
              </a:rPr>
              <a:t>o</a:t>
            </a:r>
            <a:r>
              <a:rPr lang="en-US" sz="2000" dirty="0" smtClean="0">
                <a:solidFill>
                  <a:srgbClr val="040088"/>
                </a:solidFill>
              </a:rPr>
              <a:t>thers)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 Data</a:t>
            </a:r>
            <a:endParaRPr lang="is-IS" sz="2400" dirty="0" smtClean="0"/>
          </a:p>
          <a:p>
            <a:pPr lvl="2" algn="l">
              <a:buFont typeface="Arial" charset="0"/>
              <a:buChar char="•"/>
            </a:pPr>
            <a:r>
              <a:rPr lang="is-IS" dirty="0" smtClean="0">
                <a:solidFill>
                  <a:srgbClr val="040088"/>
                </a:solidFill>
              </a:rPr>
              <a:t> Human Gene Mutation Database (HGMD)</a:t>
            </a:r>
          </a:p>
          <a:p>
            <a:pPr lvl="2" algn="l">
              <a:buFont typeface="Arial" charset="0"/>
              <a:buChar char="•"/>
            </a:pPr>
            <a:r>
              <a:rPr lang="is-IS" dirty="0">
                <a:solidFill>
                  <a:srgbClr val="040088"/>
                </a:solidFill>
              </a:rPr>
              <a:t> </a:t>
            </a:r>
            <a:r>
              <a:rPr lang="is-IS" dirty="0" smtClean="0">
                <a:solidFill>
                  <a:srgbClr val="040088"/>
                </a:solidFill>
              </a:rPr>
              <a:t>Noncoding eQTLs from Genome-Wide Repository of Associations between SNPs and Phenotypes</a:t>
            </a:r>
          </a:p>
          <a:p>
            <a:pPr lvl="2" algn="l">
              <a:buFont typeface="Arial" charset="0"/>
              <a:buChar char="•"/>
            </a:pPr>
            <a:r>
              <a:rPr lang="is-IS" dirty="0">
                <a:solidFill>
                  <a:srgbClr val="040088"/>
                </a:solidFill>
              </a:rPr>
              <a:t> </a:t>
            </a:r>
            <a:r>
              <a:rPr lang="is-IS" dirty="0" smtClean="0">
                <a:solidFill>
                  <a:srgbClr val="040088"/>
                </a:solidFill>
              </a:rPr>
              <a:t>Noncoding SNPs from HGRI GWAS Catalog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71" y="1102821"/>
            <a:ext cx="4394908" cy="52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 | SNP Functional Prioritization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2" y="1967022"/>
            <a:ext cx="10381531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000" dirty="0" smtClean="0">
                <a:solidFill>
                  <a:srgbClr val="040088"/>
                </a:solidFill>
              </a:rPr>
              <a:t> Discriminating negative SNPs close to positive (functional) ones  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040088"/>
                </a:solidFill>
              </a:rPr>
              <a:t> </a:t>
            </a:r>
            <a:r>
              <a:rPr lang="en-US" sz="2000" dirty="0" smtClean="0">
                <a:solidFill>
                  <a:srgbClr val="040088"/>
                </a:solidFill>
              </a:rPr>
              <a:t>AUC (&lt;0.7) lower on this task compared to all 3 previous chromatin effect prediction tasks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040088"/>
                </a:solidFill>
              </a:rPr>
              <a:t> </a:t>
            </a:r>
            <a:r>
              <a:rPr lang="en-US" sz="2000" dirty="0" smtClean="0">
                <a:solidFill>
                  <a:srgbClr val="040088"/>
                </a:solidFill>
              </a:rPr>
              <a:t>Relatively low FPR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3" y="3429000"/>
            <a:ext cx="8242153" cy="31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Predictive Tasks | </a:t>
            </a:r>
            <a:r>
              <a:rPr lang="en-US" sz="1600" b="1" i="1" dirty="0" err="1" smtClean="0">
                <a:solidFill>
                  <a:srgbClr val="040088"/>
                </a:solidFill>
              </a:rPr>
              <a:t>Indel</a:t>
            </a:r>
            <a:r>
              <a:rPr lang="en-US" sz="1600" b="1" i="1" dirty="0" smtClean="0">
                <a:solidFill>
                  <a:srgbClr val="040088"/>
                </a:solidFill>
              </a:rPr>
              <a:t> Prioritization</a:t>
            </a:r>
            <a:endParaRPr lang="en-US" sz="1600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2" y="1967022"/>
            <a:ext cx="10381531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endParaRPr lang="en-US" sz="2800" dirty="0" smtClean="0">
              <a:solidFill>
                <a:srgbClr val="0400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17" y="1967019"/>
            <a:ext cx="4246950" cy="452489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7352" y="1967018"/>
            <a:ext cx="10381531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Data from HGMD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0.85 &gt; AUC &gt; </a:t>
            </a:r>
            <a:r>
              <a:rPr lang="en-US" sz="2800" dirty="0" smtClean="0">
                <a:solidFill>
                  <a:srgbClr val="040088"/>
                </a:solidFill>
              </a:rPr>
              <a:t>0.75 </a:t>
            </a:r>
          </a:p>
        </p:txBody>
      </p:sp>
    </p:spTree>
    <p:extLst>
      <p:ext uri="{BB962C8B-B14F-4D97-AF65-F5344CB8AC3E}">
        <p14:creationId xmlns:p14="http://schemas.microsoft.com/office/powerpoint/2010/main" val="1493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Strengths &amp; Weaknesses</a:t>
            </a:r>
            <a:endParaRPr lang="en-US" sz="4400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0563035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Strengths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dirty="0">
                <a:solidFill>
                  <a:srgbClr val="040088"/>
                </a:solidFill>
              </a:rPr>
              <a:t>First deployment of deep learning methods in variant prioritization</a:t>
            </a:r>
          </a:p>
          <a:p>
            <a:pPr lvl="1" algn="l">
              <a:buFont typeface="Arial" charset="0"/>
              <a:buChar char="•"/>
            </a:pPr>
            <a:r>
              <a:rPr lang="en-US" i="1" dirty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De novo </a:t>
            </a:r>
            <a:r>
              <a:rPr lang="en-US" dirty="0" smtClean="0">
                <a:solidFill>
                  <a:srgbClr val="040088"/>
                </a:solidFill>
              </a:rPr>
              <a:t>predictions for multiple tasks</a:t>
            </a:r>
          </a:p>
          <a:p>
            <a:pPr lvl="1" algn="l">
              <a:buFont typeface="Arial" charset="0"/>
              <a:buChar char="•"/>
            </a:pPr>
            <a:endParaRPr lang="en-US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Weaknesses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i="1" dirty="0" err="1">
                <a:solidFill>
                  <a:srgbClr val="040088"/>
                </a:solidFill>
              </a:rPr>
              <a:t>g</a:t>
            </a:r>
            <a:r>
              <a:rPr lang="en-US" i="1" dirty="0" err="1" smtClean="0">
                <a:solidFill>
                  <a:srgbClr val="040088"/>
                </a:solidFill>
              </a:rPr>
              <a:t>kb</a:t>
            </a:r>
            <a:r>
              <a:rPr lang="en-US" i="1" dirty="0" smtClean="0">
                <a:solidFill>
                  <a:srgbClr val="040088"/>
                </a:solidFill>
              </a:rPr>
              <a:t>-SVM</a:t>
            </a:r>
            <a:r>
              <a:rPr lang="en-US" dirty="0" smtClean="0">
                <a:solidFill>
                  <a:srgbClr val="040088"/>
                </a:solidFill>
              </a:rPr>
              <a:t> optimized on 300-bp input sequences, not 1000-bp ones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N = 77 sequences only to test for </a:t>
            </a:r>
            <a:r>
              <a:rPr lang="en-US" dirty="0" err="1" smtClean="0">
                <a:solidFill>
                  <a:srgbClr val="040088"/>
                </a:solidFill>
              </a:rPr>
              <a:t>indels</a:t>
            </a:r>
            <a:endParaRPr lang="en-US" dirty="0" smtClean="0">
              <a:solidFill>
                <a:srgbClr val="040088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SNP functional prioritization is </a:t>
            </a:r>
            <a:r>
              <a:rPr lang="en-US" i="1" dirty="0" smtClean="0">
                <a:solidFill>
                  <a:srgbClr val="040088"/>
                </a:solidFill>
              </a:rPr>
              <a:t>de novo</a:t>
            </a:r>
            <a:r>
              <a:rPr lang="en-US" dirty="0" smtClean="0">
                <a:solidFill>
                  <a:srgbClr val="040088"/>
                </a:solidFill>
              </a:rPr>
              <a:t>, but not </a:t>
            </a:r>
            <a:r>
              <a:rPr lang="en-US" i="1" dirty="0" smtClean="0">
                <a:solidFill>
                  <a:srgbClr val="040088"/>
                </a:solidFill>
              </a:rPr>
              <a:t>de novo</a:t>
            </a:r>
          </a:p>
          <a:p>
            <a:pPr lvl="1" algn="l">
              <a:buFont typeface="Arial" charset="0"/>
              <a:buChar char="•"/>
            </a:pPr>
            <a:r>
              <a:rPr lang="en-US" i="1" dirty="0" smtClean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More focus on functionally negative rather than positive SNPs</a:t>
            </a:r>
          </a:p>
          <a:p>
            <a:pPr algn="l">
              <a:buFont typeface="Arial" charset="0"/>
              <a:buChar char="•"/>
            </a:pPr>
            <a:endParaRPr lang="en-US" sz="2800" dirty="0">
              <a:solidFill>
                <a:srgbClr val="040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Outline</a:t>
            </a:r>
            <a:endParaRPr lang="en-US" sz="4400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0563035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Motivation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Framework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Convolutional </a:t>
            </a:r>
            <a:r>
              <a:rPr lang="en-US" dirty="0">
                <a:solidFill>
                  <a:srgbClr val="040088"/>
                </a:solidFill>
              </a:rPr>
              <a:t>Neural Network (CNN</a:t>
            </a:r>
            <a:r>
              <a:rPr lang="en-US" dirty="0" smtClean="0">
                <a:solidFill>
                  <a:srgbClr val="040088"/>
                </a:solidFill>
              </a:rPr>
              <a:t>)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Relative log-fold </a:t>
            </a:r>
            <a:r>
              <a:rPr lang="en-US" dirty="0" smtClean="0">
                <a:solidFill>
                  <a:srgbClr val="040088"/>
                </a:solidFill>
              </a:rPr>
              <a:t>change</a:t>
            </a:r>
            <a:endParaRPr lang="en-US" dirty="0">
              <a:solidFill>
                <a:srgbClr val="040088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Regularized </a:t>
            </a:r>
            <a:r>
              <a:rPr lang="en-US" dirty="0">
                <a:solidFill>
                  <a:srgbClr val="040088"/>
                </a:solidFill>
              </a:rPr>
              <a:t>l</a:t>
            </a:r>
            <a:r>
              <a:rPr lang="en-US" dirty="0" smtClean="0">
                <a:solidFill>
                  <a:srgbClr val="040088"/>
                </a:solidFill>
              </a:rPr>
              <a:t>ogistic regression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Predictive Tasks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i="1" dirty="0">
                <a:solidFill>
                  <a:srgbClr val="040088"/>
                </a:solidFill>
              </a:rPr>
              <a:t>In silico </a:t>
            </a:r>
            <a:r>
              <a:rPr lang="en-US" dirty="0" smtClean="0">
                <a:solidFill>
                  <a:srgbClr val="040088"/>
                </a:solidFill>
              </a:rPr>
              <a:t>mutagenesis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Chromatin effect prediction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SNP Functional prioritization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err="1" smtClean="0">
                <a:solidFill>
                  <a:srgbClr val="040088"/>
                </a:solidFill>
              </a:rPr>
              <a:t>Indel</a:t>
            </a:r>
            <a:r>
              <a:rPr lang="en-US" dirty="0" smtClean="0">
                <a:solidFill>
                  <a:srgbClr val="040088"/>
                </a:solidFill>
              </a:rPr>
              <a:t> prioritization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Strengths &amp; Weaknesses</a:t>
            </a:r>
            <a:endParaRPr lang="en-US" sz="2800" dirty="0">
              <a:solidFill>
                <a:srgbClr val="040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8628" y="3064528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END </a:t>
            </a:r>
            <a:r>
              <a:rPr lang="en-US" sz="4400" b="1" smtClean="0">
                <a:solidFill>
                  <a:srgbClr val="040088"/>
                </a:solidFill>
              </a:rPr>
              <a:t>| THANK YOU</a:t>
            </a:r>
            <a:endParaRPr lang="en-US" sz="4400" dirty="0">
              <a:solidFill>
                <a:srgbClr val="040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Motivation</a:t>
            </a:r>
            <a:endParaRPr lang="en-US" sz="4400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2205642"/>
            <a:ext cx="421464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Most disease-related SNPs lie in noncoding regions</a:t>
            </a:r>
          </a:p>
          <a:p>
            <a:pPr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Historically, coding regions have been given more attention</a:t>
            </a:r>
          </a:p>
          <a:p>
            <a:pPr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i="1" dirty="0" smtClean="0">
                <a:solidFill>
                  <a:srgbClr val="040088"/>
                </a:solidFill>
              </a:rPr>
              <a:t>De novo </a:t>
            </a:r>
            <a:r>
              <a:rPr lang="en-US" dirty="0" smtClean="0">
                <a:solidFill>
                  <a:srgbClr val="040088"/>
                </a:solidFill>
              </a:rPr>
              <a:t>predictions help prioritize in regions with no or poor annotation</a:t>
            </a:r>
            <a:endParaRPr lang="en-US" i="1" dirty="0" smtClean="0">
              <a:solidFill>
                <a:srgbClr val="040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59" y="2120582"/>
            <a:ext cx="6677246" cy="28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endParaRPr lang="en-US" sz="4400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596874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Deep learning-based Sequence Analyzer (</a:t>
            </a:r>
            <a:r>
              <a:rPr lang="en-US" sz="2800" dirty="0" err="1" smtClean="0">
                <a:solidFill>
                  <a:srgbClr val="040088"/>
                </a:solidFill>
              </a:rPr>
              <a:t>DeepSEA</a:t>
            </a:r>
            <a:r>
              <a:rPr lang="en-US" sz="2800" dirty="0" smtClean="0">
                <a:solidFill>
                  <a:srgbClr val="040088"/>
                </a:solidFill>
              </a:rPr>
              <a:t>)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err="1" smtClean="0">
                <a:solidFill>
                  <a:srgbClr val="040088"/>
                </a:solidFill>
              </a:rPr>
              <a:t>DeepSEA</a:t>
            </a:r>
            <a:r>
              <a:rPr lang="en-US" sz="2800" dirty="0" smtClean="0">
                <a:solidFill>
                  <a:srgbClr val="040088"/>
                </a:solidFill>
              </a:rPr>
              <a:t> Framework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</a:t>
            </a:r>
            <a:r>
              <a:rPr lang="en-US" b="1" i="1" dirty="0" smtClean="0">
                <a:solidFill>
                  <a:srgbClr val="040088"/>
                </a:solidFill>
              </a:rPr>
              <a:t>Convolutional </a:t>
            </a:r>
            <a:r>
              <a:rPr lang="en-US" b="1" i="1" dirty="0">
                <a:solidFill>
                  <a:srgbClr val="040088"/>
                </a:solidFill>
              </a:rPr>
              <a:t>Neural Network (CNN)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Relative log-fold change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Regularized logistic regression</a:t>
            </a:r>
          </a:p>
          <a:p>
            <a:pPr lvl="1" algn="l">
              <a:buFont typeface="Arial" charset="0"/>
              <a:buChar char="•"/>
            </a:pPr>
            <a:endParaRPr lang="en-US" dirty="0" smtClean="0">
              <a:solidFill>
                <a:srgbClr val="0400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53" y="1102821"/>
            <a:ext cx="4646700" cy="55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61490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</a:t>
            </a:r>
            <a:r>
              <a:rPr lang="en-US" sz="2800" dirty="0">
                <a:solidFill>
                  <a:srgbClr val="040088"/>
                </a:solidFill>
              </a:rPr>
              <a:t>Works on spatial features where order </a:t>
            </a:r>
            <a:r>
              <a:rPr lang="en-US" sz="2800" dirty="0" smtClean="0">
                <a:solidFill>
                  <a:srgbClr val="040088"/>
                </a:solidFill>
              </a:rPr>
              <a:t>of features is important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</a:t>
            </a:r>
            <a:r>
              <a:rPr lang="en-US" sz="2800" dirty="0">
                <a:solidFill>
                  <a:srgbClr val="040088"/>
                </a:solidFill>
              </a:rPr>
              <a:t>Inspired by receptive fields of animal visual </a:t>
            </a:r>
            <a:r>
              <a:rPr lang="en-US" sz="2800" dirty="0" smtClean="0">
                <a:solidFill>
                  <a:srgbClr val="040088"/>
                </a:solidFill>
              </a:rPr>
              <a:t>cortex 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One of few approaches that revolutionized Deep Learning</a:t>
            </a:r>
            <a:endParaRPr lang="en-US" sz="2800" dirty="0" smtClean="0">
              <a:solidFill>
                <a:srgbClr val="040088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Popular for image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3" y="4144334"/>
            <a:ext cx="7413846" cy="25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61490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Learning </a:t>
            </a:r>
            <a:r>
              <a:rPr lang="en-US" sz="2800" dirty="0">
                <a:solidFill>
                  <a:srgbClr val="040088"/>
                </a:solidFill>
              </a:rPr>
              <a:t>discriminative features </a:t>
            </a:r>
            <a:r>
              <a:rPr lang="en-US" sz="2800" dirty="0" smtClean="0">
                <a:solidFill>
                  <a:srgbClr val="040088"/>
                </a:solidFill>
              </a:rPr>
              <a:t>automatically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Output can be one or many values, depending on network architecture</a:t>
            </a:r>
            <a:endParaRPr lang="en-US" dirty="0" smtClean="0">
              <a:solidFill>
                <a:srgbClr val="040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6" y="3428999"/>
            <a:ext cx="10154043" cy="2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3"/>
            <a:ext cx="11614907" cy="1690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Convolution Step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rgbClr val="040088"/>
                </a:solidFill>
              </a:rPr>
              <a:t> Scanning for each feature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Pooling Step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rgbClr val="040088"/>
                </a:solidFill>
              </a:rPr>
              <a:t> </a:t>
            </a:r>
            <a:r>
              <a:rPr lang="en-US" dirty="0" smtClean="0">
                <a:solidFill>
                  <a:srgbClr val="040088"/>
                </a:solidFill>
              </a:rPr>
              <a:t>Shrinking feature map (~ zooming in), also called subsampling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" y="4038599"/>
            <a:ext cx="10916295" cy="25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61490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Final layer is usually a fully connected neural network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Can be any other classifier, such as SVM as in [Tang, 2013]</a:t>
            </a:r>
            <a:endParaRPr lang="en-US" dirty="0" smtClean="0">
              <a:solidFill>
                <a:srgbClr val="040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9" y="3864935"/>
            <a:ext cx="10154043" cy="2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3" y="738349"/>
            <a:ext cx="11151475" cy="7289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40088"/>
                </a:solidFill>
              </a:rPr>
              <a:t>Framework</a:t>
            </a:r>
            <a:br>
              <a:rPr lang="en-US" sz="4400" b="1" dirty="0" smtClean="0">
                <a:solidFill>
                  <a:srgbClr val="040088"/>
                </a:solidFill>
              </a:rPr>
            </a:br>
            <a:r>
              <a:rPr lang="en-US" sz="1600" b="1" i="1" dirty="0" smtClean="0">
                <a:solidFill>
                  <a:srgbClr val="040088"/>
                </a:solidFill>
              </a:rPr>
              <a:t>Convolutional Neural Network</a:t>
            </a:r>
            <a:endParaRPr lang="en-US" sz="1600" b="1" i="1" dirty="0">
              <a:solidFill>
                <a:srgbClr val="04008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353" y="1967022"/>
            <a:ext cx="11614907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800" dirty="0" smtClean="0">
                <a:solidFill>
                  <a:srgbClr val="040088"/>
                </a:solidFill>
              </a:rPr>
              <a:t> Number of features, window size for scanning, and other parameters need to be optimized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solidFill>
                  <a:srgbClr val="040088"/>
                </a:solidFill>
              </a:rPr>
              <a:t> </a:t>
            </a:r>
            <a:r>
              <a:rPr lang="en-US" sz="2800" dirty="0" smtClean="0">
                <a:solidFill>
                  <a:srgbClr val="040088"/>
                </a:solidFill>
              </a:rPr>
              <a:t>But why does it work on sequence data?</a:t>
            </a:r>
            <a:endParaRPr lang="en-US" dirty="0" smtClean="0">
              <a:solidFill>
                <a:srgbClr val="0400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9" y="3864935"/>
            <a:ext cx="10154043" cy="2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755</Words>
  <Application>Microsoft Macintosh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Tw Cen MT</vt:lpstr>
      <vt:lpstr>Arial</vt:lpstr>
      <vt:lpstr>Office Theme</vt:lpstr>
      <vt:lpstr>Predicting effects of noncoding variants with deep learning-based sequence model  </vt:lpstr>
      <vt:lpstr>Outline</vt:lpstr>
      <vt:lpstr>Motivation</vt:lpstr>
      <vt:lpstr>Framework</vt:lpstr>
      <vt:lpstr>Framework Convolutional Neural Network</vt:lpstr>
      <vt:lpstr>Framework Convolutional Neural Network</vt:lpstr>
      <vt:lpstr>Framework Convolutional Neural Network</vt:lpstr>
      <vt:lpstr>Framework Convolutional Neural Network</vt:lpstr>
      <vt:lpstr>Framework Convolutional Neural Network</vt:lpstr>
      <vt:lpstr>Framework Convolutional Neural Network</vt:lpstr>
      <vt:lpstr>Framework Convolutional Neural Network</vt:lpstr>
      <vt:lpstr>Framework Convolutional Neural Network</vt:lpstr>
      <vt:lpstr>Framework Predictive Tasks</vt:lpstr>
      <vt:lpstr>Framework Predictive Tasks | Chromatin Feature Prediction</vt:lpstr>
      <vt:lpstr>Framework Predictive Tasks | In Silico Mutagenesis</vt:lpstr>
      <vt:lpstr>Framework Predictive Tasks</vt:lpstr>
      <vt:lpstr>Framework Predictive Tasks | SNP Functional Prioritization</vt:lpstr>
      <vt:lpstr>Framework Predictive Tasks | Indel Prioritization</vt:lpstr>
      <vt:lpstr>Strengths &amp; Weaknesses</vt:lpstr>
      <vt:lpstr>END | THANK YOU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effects of noncoding variants with deep learning-based sequence model  Jian Zhou and Olga G. Troyanskaya</dc:title>
  <dc:creator>Hussein Mohsen</dc:creator>
  <cp:lastModifiedBy>Hussein Mohsen</cp:lastModifiedBy>
  <cp:revision>31</cp:revision>
  <dcterms:created xsi:type="dcterms:W3CDTF">2017-06-13T20:08:09Z</dcterms:created>
  <dcterms:modified xsi:type="dcterms:W3CDTF">2017-06-15T14:27:35Z</dcterms:modified>
</cp:coreProperties>
</file>