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56" r:id="rId10"/>
    <p:sldId id="259" r:id="rId11"/>
    <p:sldId id="281" r:id="rId12"/>
    <p:sldId id="279" r:id="rId13"/>
    <p:sldId id="280" r:id="rId14"/>
    <p:sldId id="262" r:id="rId15"/>
    <p:sldId id="263" r:id="rId16"/>
    <p:sldId id="264" r:id="rId17"/>
    <p:sldId id="265" r:id="rId18"/>
    <p:sldId id="278" r:id="rId19"/>
    <p:sldId id="268" r:id="rId20"/>
    <p:sldId id="269" r:id="rId21"/>
    <p:sldId id="277" r:id="rId22"/>
    <p:sldId id="274" r:id="rId23"/>
    <p:sldId id="275" r:id="rId24"/>
    <p:sldId id="276" r:id="rId25"/>
    <p:sldId id="270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4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Billions of HiSeq Reads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6.35</c:v>
                </c:pt>
                <c:pt idx="1">
                  <c:v>9.48</c:v>
                </c:pt>
                <c:pt idx="2">
                  <c:v>17.52</c:v>
                </c:pt>
                <c:pt idx="3">
                  <c:v>26.94</c:v>
                </c:pt>
                <c:pt idx="4">
                  <c:v>29.51</c:v>
                </c:pt>
                <c:pt idx="5">
                  <c:v>22.92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F-464C-BDBE-D04CEADAC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086312"/>
        <c:axId val="-2069555336"/>
      </c:barChart>
      <c:catAx>
        <c:axId val="-210008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9555336"/>
        <c:crosses val="autoZero"/>
        <c:auto val="1"/>
        <c:lblAlgn val="ctr"/>
        <c:lblOffset val="100"/>
        <c:noMultiLvlLbl val="0"/>
      </c:catAx>
      <c:valAx>
        <c:axId val="-206955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086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60C9-DFB7-E64C-AD1D-AC91E067301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3EB4-9BF5-614D-9024-DC5812D66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6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Unified ecosystem supporting both Hi-C and </a:t>
            </a:r>
            <a:r>
              <a:rPr lang="en-US" dirty="0" err="1"/>
              <a:t>ChIA</a:t>
            </a:r>
            <a:r>
              <a:rPr lang="en-US" dirty="0"/>
              <a:t>-PET in an integrated way. Both mapping centers have been working on this tool system and proposal together since last year. </a:t>
            </a:r>
            <a:br>
              <a:rPr lang="en-US" dirty="0"/>
            </a:br>
            <a:r>
              <a:rPr lang="en-US" dirty="0"/>
              <a:t>Long read </a:t>
            </a:r>
            <a:r>
              <a:rPr lang="en-US" dirty="0" err="1"/>
              <a:t>ChIA</a:t>
            </a:r>
            <a:r>
              <a:rPr lang="en-US" dirty="0"/>
              <a:t>-PET pipeline:</a:t>
            </a:r>
            <a:r>
              <a:rPr lang="en-US" baseline="0" dirty="0"/>
              <a:t> </a:t>
            </a:r>
            <a:r>
              <a:rPr lang="en-US" dirty="0"/>
              <a:t>Significant interactions, Loop annotations,</a:t>
            </a:r>
            <a:r>
              <a:rPr lang="en-US" baseline="0" dirty="0"/>
              <a:t> </a:t>
            </a:r>
            <a:r>
              <a:rPr lang="en-US" dirty="0"/>
              <a:t>Input to diploid pipeline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Hi-C pipeline Binned contact maps at many resolutions,</a:t>
            </a:r>
            <a:r>
              <a:rPr lang="en-US" baseline="0" dirty="0"/>
              <a:t> </a:t>
            </a:r>
            <a:r>
              <a:rPr lang="en-US" dirty="0"/>
              <a:t>Loop and domain annotations,</a:t>
            </a:r>
            <a:r>
              <a:rPr lang="en-US" baseline="0" dirty="0"/>
              <a:t> </a:t>
            </a:r>
            <a:r>
              <a:rPr lang="en-US" dirty="0"/>
              <a:t>Input to assembly pipeline,</a:t>
            </a:r>
            <a:r>
              <a:rPr lang="en-US" baseline="0" dirty="0"/>
              <a:t> </a:t>
            </a:r>
            <a:r>
              <a:rPr lang="en-US" dirty="0"/>
              <a:t>Input to diploid pipeline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pipelines result in a .hic file, to visualize in </a:t>
            </a:r>
            <a:r>
              <a:rPr lang="en-US" dirty="0" err="1"/>
              <a:t>Juicebox</a:t>
            </a:r>
            <a:r>
              <a:rPr lang="en-US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pipelines are peer-reviewed, open source, and have strong user 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EB4-9BF5-614D-9024-DC5812D664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Unified ecosystem supporting both Hi-C and </a:t>
            </a:r>
            <a:r>
              <a:rPr lang="en-US" dirty="0" err="1"/>
              <a:t>ChIA</a:t>
            </a:r>
            <a:r>
              <a:rPr lang="en-US" dirty="0"/>
              <a:t>-PET in an integrated way. Both mapping centers have been working on this tool system and proposal together since last year. </a:t>
            </a:r>
            <a:br>
              <a:rPr lang="en-US" dirty="0"/>
            </a:br>
            <a:r>
              <a:rPr lang="en-US" dirty="0"/>
              <a:t>Long read </a:t>
            </a:r>
            <a:r>
              <a:rPr lang="en-US" dirty="0" err="1"/>
              <a:t>ChIA</a:t>
            </a:r>
            <a:r>
              <a:rPr lang="en-US" dirty="0"/>
              <a:t>-PET pipeline:</a:t>
            </a:r>
            <a:r>
              <a:rPr lang="en-US" baseline="0" dirty="0"/>
              <a:t> </a:t>
            </a:r>
            <a:r>
              <a:rPr lang="en-US" dirty="0"/>
              <a:t>Significant interactions, Loop annotations,</a:t>
            </a:r>
            <a:r>
              <a:rPr lang="en-US" baseline="0" dirty="0"/>
              <a:t> </a:t>
            </a:r>
            <a:r>
              <a:rPr lang="en-US" dirty="0"/>
              <a:t>Input to diploid pipeline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Hi-C pipeline Binned contact maps at many resolutions,</a:t>
            </a:r>
            <a:r>
              <a:rPr lang="en-US" baseline="0" dirty="0"/>
              <a:t> </a:t>
            </a:r>
            <a:r>
              <a:rPr lang="en-US" dirty="0"/>
              <a:t>Loop and domain annotations,</a:t>
            </a:r>
            <a:r>
              <a:rPr lang="en-US" baseline="0" dirty="0"/>
              <a:t> </a:t>
            </a:r>
            <a:r>
              <a:rPr lang="en-US" dirty="0"/>
              <a:t>Input to assembly pipeline,</a:t>
            </a:r>
            <a:r>
              <a:rPr lang="en-US" baseline="0" dirty="0"/>
              <a:t> </a:t>
            </a:r>
            <a:r>
              <a:rPr lang="en-US" dirty="0"/>
              <a:t>Input to diploid pipeline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pipelines result in a .hic file, to visualize in </a:t>
            </a:r>
            <a:r>
              <a:rPr lang="en-US" dirty="0" err="1"/>
              <a:t>Juicebox</a:t>
            </a:r>
            <a:r>
              <a:rPr lang="en-US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pipelines are peer-reviewed, open source, and have strong user 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EB4-9BF5-614D-9024-DC5812D66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ChIA</a:t>
            </a:r>
            <a:r>
              <a:rPr lang="en-US" dirty="0"/>
              <a:t>-PET pipeline, note Juicer tool usage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EB4-9BF5-614D-9024-DC5812D664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ChIA</a:t>
            </a:r>
            <a:r>
              <a:rPr lang="en-US" dirty="0"/>
              <a:t>-PET pipeline, note Juicer tool usage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EB4-9BF5-614D-9024-DC5812D664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11 papers comprise every single mammalian loop resolution Hi-C experiment published, preprinted, or submitted to the best of our knowledge; spanning work by 4 of 8 mapping centers. Every single one used juicer ecosystem &amp; hiccups.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EB4-9BF5-614D-9024-DC5812D664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180 members of forum using Juicer from different labs all over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EB4-9BF5-614D-9024-DC5812D664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5/31/2017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Aiden Lab as Part of ENCODE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Glenn St </a:t>
            </a:r>
            <a:r>
              <a:rPr lang="en-US" dirty="0" err="1"/>
              <a:t>Hilaire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0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line_final_swaps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line_final_swaps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55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3326" y="2283027"/>
            <a:ext cx="4794981" cy="1754327"/>
          </a:xfrm>
          <a:prstGeom prst="rect">
            <a:avLst/>
          </a:prstGeom>
          <a:solidFill>
            <a:schemeClr val="bg1">
              <a:alpha val="79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Li et al. Nature Methods 2017</a:t>
            </a:r>
          </a:p>
          <a:p>
            <a:r>
              <a:rPr lang="en-US" dirty="0" err="1"/>
              <a:t>Rao</a:t>
            </a:r>
            <a:r>
              <a:rPr lang="en-US" dirty="0"/>
              <a:t> &amp; Huntley et al., Cell 2014</a:t>
            </a:r>
          </a:p>
          <a:p>
            <a:r>
              <a:rPr lang="en-US" dirty="0"/>
              <a:t>Durand &amp; </a:t>
            </a:r>
            <a:r>
              <a:rPr lang="en-US" dirty="0" err="1"/>
              <a:t>Shamim</a:t>
            </a:r>
            <a:r>
              <a:rPr lang="en-US" dirty="0"/>
              <a:t> et al., Cell Systems 2016</a:t>
            </a:r>
          </a:p>
          <a:p>
            <a:r>
              <a:rPr lang="en-US" dirty="0"/>
              <a:t>Durand &amp; Robinson et al., Cell Systems 2016</a:t>
            </a:r>
          </a:p>
          <a:p>
            <a:endParaRPr lang="en-US" dirty="0"/>
          </a:p>
          <a:p>
            <a:r>
              <a:rPr lang="en-US" dirty="0"/>
              <a:t>Open source, peer reviewed, strong user bases</a:t>
            </a:r>
          </a:p>
        </p:txBody>
      </p:sp>
    </p:spTree>
    <p:extLst>
      <p:ext uri="{BB962C8B-B14F-4D97-AF65-F5344CB8AC3E}">
        <p14:creationId xmlns:p14="http://schemas.microsoft.com/office/powerpoint/2010/main" val="390792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4593" y="1132544"/>
            <a:ext cx="8309407" cy="5891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ChIA</a:t>
            </a:r>
            <a:r>
              <a:rPr lang="en-US" dirty="0"/>
              <a:t>-PET tool</a:t>
            </a:r>
          </a:p>
        </p:txBody>
      </p:sp>
    </p:spTree>
    <p:extLst>
      <p:ext uri="{BB962C8B-B14F-4D97-AF65-F5344CB8AC3E}">
        <p14:creationId xmlns:p14="http://schemas.microsoft.com/office/powerpoint/2010/main" val="187702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4593" y="1132544"/>
            <a:ext cx="8309407" cy="5891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ChIA</a:t>
            </a:r>
            <a:r>
              <a:rPr lang="en-US" dirty="0"/>
              <a:t>-PET tool</a:t>
            </a:r>
          </a:p>
        </p:txBody>
      </p:sp>
      <p:sp>
        <p:nvSpPr>
          <p:cNvPr id="2" name="Oval 1"/>
          <p:cNvSpPr/>
          <p:nvPr/>
        </p:nvSpPr>
        <p:spPr>
          <a:xfrm>
            <a:off x="3953005" y="4023836"/>
            <a:ext cx="2140617" cy="1854959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FF66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Juicer pipeline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279773"/>
            <a:ext cx="7498080" cy="23469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Both pipelines produce .hic files to store binned contact matrices at multiple resolutions</a:t>
            </a:r>
          </a:p>
          <a:p>
            <a:r>
              <a:rPr lang="en-US" dirty="0"/>
              <a:t>Juicer produces the “</a:t>
            </a:r>
            <a:r>
              <a:rPr lang="en-US" dirty="0" err="1"/>
              <a:t>merged_nodups.txt</a:t>
            </a:r>
            <a:r>
              <a:rPr lang="en-US" dirty="0"/>
              <a:t>” file, input to our assembly and diploid pipelines</a:t>
            </a:r>
          </a:p>
          <a:p>
            <a:r>
              <a:rPr lang="en-US" dirty="0"/>
              <a:t>Juicer automatically annotates loops &amp; domains</a:t>
            </a:r>
          </a:p>
          <a:p>
            <a:endParaRPr lang="en-US" dirty="0"/>
          </a:p>
        </p:txBody>
      </p:sp>
      <p:pic>
        <p:nvPicPr>
          <p:cNvPr id="4" name="Picture 3" descr="Untitled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772"/>
            <a:ext cx="9224610" cy="28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ChIA</a:t>
            </a:r>
            <a:r>
              <a:rPr lang="en-US" dirty="0"/>
              <a:t>-PET data and loops visualized in </a:t>
            </a:r>
            <a:r>
              <a:rPr lang="en-US" dirty="0" err="1"/>
              <a:t>Juicebox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4" b="803"/>
          <a:stretch/>
        </p:blipFill>
        <p:spPr>
          <a:xfrm>
            <a:off x="773073" y="1445310"/>
            <a:ext cx="8370927" cy="54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calling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ChIA</a:t>
            </a:r>
            <a:r>
              <a:rPr lang="en-US" dirty="0"/>
              <a:t>-PET tool produces loop annotations on </a:t>
            </a:r>
            <a:r>
              <a:rPr lang="en-US" dirty="0" err="1"/>
              <a:t>ChIA</a:t>
            </a:r>
            <a:r>
              <a:rPr lang="en-US" dirty="0"/>
              <a:t>-PET data through clustering</a:t>
            </a:r>
          </a:p>
          <a:p>
            <a:r>
              <a:rPr lang="en-US" dirty="0" err="1"/>
              <a:t>HiCCUPS</a:t>
            </a:r>
            <a:r>
              <a:rPr lang="en-US" dirty="0"/>
              <a:t> (run as part of the Juicer pipeline) produces loop annotations on Hi-C data</a:t>
            </a:r>
          </a:p>
          <a:p>
            <a:r>
              <a:rPr lang="en-US" dirty="0"/>
              <a:t>Loop annotations are given in tab-delimited text files that can be loaded into </a:t>
            </a:r>
            <a:r>
              <a:rPr lang="en-US" dirty="0" err="1"/>
              <a:t>Juicebox</a:t>
            </a:r>
            <a:r>
              <a:rPr lang="en-US" dirty="0"/>
              <a:t> for visualization (c.f.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36743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.hic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Both pipelines produce .hic files</a:t>
            </a:r>
          </a:p>
          <a:p>
            <a:r>
              <a:rPr lang="en-US" dirty="0"/>
              <a:t>Binary, highly compressed, fully indexed</a:t>
            </a:r>
          </a:p>
          <a:p>
            <a:r>
              <a:rPr lang="en-US" dirty="0"/>
              <a:t>Essentially 2D version of </a:t>
            </a:r>
            <a:r>
              <a:rPr lang="en-US" dirty="0" err="1"/>
              <a:t>bigWig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As you zoom in, access differently binned data</a:t>
            </a:r>
          </a:p>
          <a:p>
            <a:pPr lvl="1"/>
            <a:r>
              <a:rPr lang="en-US" dirty="0"/>
              <a:t>Data stored intelligently in block format, so nearby points in 2D are stored together</a:t>
            </a:r>
          </a:p>
          <a:p>
            <a:r>
              <a:rPr lang="en-US" dirty="0"/>
              <a:t>Normalization vectors and metadata included in .hic file</a:t>
            </a:r>
          </a:p>
          <a:p>
            <a:r>
              <a:rPr lang="en-US" dirty="0" err="1"/>
              <a:t>Juicebox</a:t>
            </a:r>
            <a:r>
              <a:rPr lang="en-US" dirty="0"/>
              <a:t> and </a:t>
            </a:r>
            <a:r>
              <a:rPr lang="en-US" dirty="0" err="1"/>
              <a:t>Juicebox</a:t>
            </a:r>
            <a:r>
              <a:rPr lang="en-US" dirty="0"/>
              <a:t> Web allow easy exploration of hundreds of publicly available .hic files</a:t>
            </a:r>
          </a:p>
          <a:p>
            <a:r>
              <a:rPr lang="en-US" dirty="0"/>
              <a:t>ENCODE tracks can be visualized alongside heat maps</a:t>
            </a:r>
          </a:p>
        </p:txBody>
      </p:sp>
    </p:spTree>
    <p:extLst>
      <p:ext uri="{BB962C8B-B14F-4D97-AF65-F5344CB8AC3E}">
        <p14:creationId xmlns:p14="http://schemas.microsoft.com/office/powerpoint/2010/main" val="1490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Aiden Lab Juicer processing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93633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21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Juicer usage by ENCODE and other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Genomics of Gene Regulation uses Juicer, .hic files on ENCODE site</a:t>
            </a:r>
          </a:p>
          <a:p>
            <a:r>
              <a:rPr lang="en-US" dirty="0" err="1"/>
              <a:t>Ruan</a:t>
            </a:r>
            <a:r>
              <a:rPr lang="en-US" dirty="0"/>
              <a:t> lab: </a:t>
            </a:r>
            <a:r>
              <a:rPr lang="en-US" dirty="0" err="1"/>
              <a:t>ChIA</a:t>
            </a:r>
            <a:r>
              <a:rPr lang="en-US" dirty="0"/>
              <a:t>-PET tool produces .hic file</a:t>
            </a:r>
          </a:p>
          <a:p>
            <a:r>
              <a:rPr lang="en-US" dirty="0"/>
              <a:t>Bernstein lab: Juicer for Hi-C, both for folding and assembly </a:t>
            </a:r>
          </a:p>
          <a:p>
            <a:r>
              <a:rPr lang="en-US" dirty="0"/>
              <a:t>Snyder lab: Juicer for both </a:t>
            </a:r>
            <a:r>
              <a:rPr lang="en-US" dirty="0" err="1"/>
              <a:t>ChIA</a:t>
            </a:r>
            <a:r>
              <a:rPr lang="en-US" dirty="0"/>
              <a:t>-PET and loop-resolution Hi-C </a:t>
            </a:r>
          </a:p>
          <a:p>
            <a:r>
              <a:rPr lang="en-US" dirty="0"/>
              <a:t>Forum: 180 members from labs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275648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Data 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 “Loop Resolution” Hi-C maps. </a:t>
            </a:r>
          </a:p>
          <a:p>
            <a:r>
              <a:rPr lang="en-US" dirty="0"/>
              <a:t>“Loop Resolution” = 2-4 billion read pairs</a:t>
            </a:r>
          </a:p>
          <a:p>
            <a:pPr lvl="1"/>
            <a:r>
              <a:rPr lang="en-US" dirty="0"/>
              <a:t>Compartments</a:t>
            </a:r>
          </a:p>
          <a:p>
            <a:pPr lvl="1"/>
            <a:r>
              <a:rPr lang="en-US" dirty="0"/>
              <a:t>Domains</a:t>
            </a:r>
          </a:p>
          <a:p>
            <a:pPr lvl="1"/>
            <a:r>
              <a:rPr lang="en-US" dirty="0"/>
              <a:t>Loops</a:t>
            </a:r>
          </a:p>
          <a:p>
            <a:r>
              <a:rPr lang="en-US" dirty="0"/>
              <a:t> Extant cell type coverage</a:t>
            </a:r>
          </a:p>
          <a:p>
            <a:pPr lvl="1"/>
            <a:r>
              <a:rPr lang="en-US" dirty="0"/>
              <a:t>Aiden Lab data</a:t>
            </a:r>
          </a:p>
          <a:p>
            <a:pPr lvl="1"/>
            <a:r>
              <a:rPr lang="en-US" dirty="0"/>
              <a:t>ENCODE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52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Loop resolution Hi-C maps to date: ENCODE PIs in red; all used Juicer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5" y="1198589"/>
            <a:ext cx="8601710" cy="5835989"/>
          </a:xfrm>
        </p:spPr>
        <p:txBody>
          <a:bodyPr>
            <a:noAutofit/>
          </a:bodyPr>
          <a:lstStyle/>
          <a:p>
            <a:r>
              <a:rPr lang="en-US" sz="1300" dirty="0"/>
              <a:t>SSP </a:t>
            </a:r>
            <a:r>
              <a:rPr lang="en-US" sz="1300" dirty="0" err="1"/>
              <a:t>Rao</a:t>
            </a:r>
            <a:r>
              <a:rPr lang="en-US" sz="1300" dirty="0"/>
              <a:t>, MH Huntley, NC Durand, EK </a:t>
            </a:r>
            <a:r>
              <a:rPr lang="en-US" sz="1300" dirty="0" err="1"/>
              <a:t>Stamenova</a:t>
            </a:r>
            <a:r>
              <a:rPr lang="en-US" sz="1300" dirty="0"/>
              <a:t>, ID </a:t>
            </a:r>
            <a:r>
              <a:rPr lang="en-US" sz="1300" dirty="0" err="1"/>
              <a:t>Bochkov</a:t>
            </a:r>
            <a:r>
              <a:rPr lang="en-US" sz="1300" dirty="0"/>
              <a:t>, JT Robinson, AL Sanborn, I </a:t>
            </a:r>
            <a:r>
              <a:rPr lang="en-US" sz="1300" dirty="0" err="1"/>
              <a:t>Machol</a:t>
            </a:r>
            <a:r>
              <a:rPr lang="en-US" sz="1300" dirty="0"/>
              <a:t>, AD Omer, ES Lander,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Cell 2014: most cited research paper in Cell in past 4 years</a:t>
            </a:r>
          </a:p>
          <a:p>
            <a:r>
              <a:rPr lang="en-US" sz="1300" dirty="0"/>
              <a:t>AL Sanborn, SSP </a:t>
            </a:r>
            <a:r>
              <a:rPr lang="en-US" sz="1300" dirty="0" err="1"/>
              <a:t>Rao</a:t>
            </a:r>
            <a:r>
              <a:rPr lang="en-US" sz="1300" dirty="0"/>
              <a:t>, S Huang, NC Durand, MH Huntley, AI Jewett, ID </a:t>
            </a:r>
            <a:r>
              <a:rPr lang="en-US" sz="1300" dirty="0" err="1"/>
              <a:t>Bochkov</a:t>
            </a:r>
            <a:r>
              <a:rPr lang="en-US" sz="1300" dirty="0"/>
              <a:t>, D </a:t>
            </a:r>
            <a:r>
              <a:rPr lang="en-US" sz="1300" dirty="0" err="1"/>
              <a:t>Chinnappan</a:t>
            </a:r>
            <a:r>
              <a:rPr lang="en-US" sz="1300" dirty="0"/>
              <a:t>, A </a:t>
            </a:r>
            <a:r>
              <a:rPr lang="en-US" sz="1300" dirty="0" err="1"/>
              <a:t>Cutkosky</a:t>
            </a:r>
            <a:r>
              <a:rPr lang="en-US" sz="1300" dirty="0"/>
              <a:t>, J Li, KP </a:t>
            </a:r>
            <a:r>
              <a:rPr lang="en-US" sz="1300" dirty="0" err="1"/>
              <a:t>Geeting</a:t>
            </a:r>
            <a:r>
              <a:rPr lang="en-US" sz="1300" dirty="0"/>
              <a:t>, A </a:t>
            </a:r>
            <a:r>
              <a:rPr lang="en-US" sz="1300" dirty="0" err="1"/>
              <a:t>Gnirke</a:t>
            </a:r>
            <a:r>
              <a:rPr lang="en-US" sz="1300" dirty="0"/>
              <a:t>, A </a:t>
            </a:r>
            <a:r>
              <a:rPr lang="en-US" sz="1300" dirty="0" err="1"/>
              <a:t>Melnikov</a:t>
            </a:r>
            <a:r>
              <a:rPr lang="en-US" sz="1300" dirty="0"/>
              <a:t>, D McKenna, EK </a:t>
            </a:r>
            <a:r>
              <a:rPr lang="en-US" sz="1300" dirty="0" err="1"/>
              <a:t>Stamenova</a:t>
            </a:r>
            <a:r>
              <a:rPr lang="en-US" sz="1300" dirty="0"/>
              <a:t>, ES Lander,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PNAS 2015</a:t>
            </a:r>
          </a:p>
          <a:p>
            <a:r>
              <a:rPr lang="en-US" sz="1300" dirty="0"/>
              <a:t>EM Darrow, MH Huntley, O </a:t>
            </a:r>
            <a:r>
              <a:rPr lang="en-US" sz="1300" dirty="0" err="1"/>
              <a:t>Dudchenko</a:t>
            </a:r>
            <a:r>
              <a:rPr lang="en-US" sz="1300" dirty="0"/>
              <a:t>, EK </a:t>
            </a:r>
            <a:r>
              <a:rPr lang="en-US" sz="1300" dirty="0" err="1"/>
              <a:t>Stamenova</a:t>
            </a:r>
            <a:r>
              <a:rPr lang="en-US" sz="1300" dirty="0"/>
              <a:t>, NC Durand, Z Sun, S Huang, AL Sanborn, I </a:t>
            </a:r>
            <a:r>
              <a:rPr lang="en-US" sz="1300" dirty="0" err="1"/>
              <a:t>Machol</a:t>
            </a:r>
            <a:r>
              <a:rPr lang="en-US" sz="1300" dirty="0"/>
              <a:t>, M </a:t>
            </a:r>
            <a:r>
              <a:rPr lang="en-US" sz="1300" dirty="0" err="1"/>
              <a:t>Shamim</a:t>
            </a:r>
            <a:r>
              <a:rPr lang="en-US" sz="1300" dirty="0"/>
              <a:t>, AP </a:t>
            </a:r>
            <a:r>
              <a:rPr lang="en-US" sz="1300" dirty="0" err="1"/>
              <a:t>Seberg</a:t>
            </a:r>
            <a:r>
              <a:rPr lang="en-US" sz="1300" dirty="0"/>
              <a:t>, ES Lander, BP Chadwick,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PNAS 2016</a:t>
            </a:r>
          </a:p>
          <a:p>
            <a:r>
              <a:rPr lang="en-US" sz="1300" dirty="0"/>
              <a:t>SSP </a:t>
            </a:r>
            <a:r>
              <a:rPr lang="en-US" sz="1300" dirty="0" err="1"/>
              <a:t>Rao</a:t>
            </a:r>
            <a:r>
              <a:rPr lang="en-US" sz="1300" dirty="0"/>
              <a:t>, S Huang, BG St </a:t>
            </a:r>
            <a:r>
              <a:rPr lang="en-US" sz="1300" dirty="0" err="1"/>
              <a:t>Hilaire</a:t>
            </a:r>
            <a:r>
              <a:rPr lang="en-US" sz="1300" dirty="0"/>
              <a:t>, JM </a:t>
            </a:r>
            <a:r>
              <a:rPr lang="en-US" sz="1300" dirty="0" err="1"/>
              <a:t>Engreitz</a:t>
            </a:r>
            <a:r>
              <a:rPr lang="en-US" sz="1300" dirty="0"/>
              <a:t>, EM Perez, K </a:t>
            </a:r>
            <a:r>
              <a:rPr lang="en-US" sz="1300" dirty="0" err="1"/>
              <a:t>Kieffer</a:t>
            </a:r>
            <a:r>
              <a:rPr lang="en-US" sz="1300" dirty="0"/>
              <a:t>-Kwon, AL Sanborn, SE </a:t>
            </a:r>
            <a:r>
              <a:rPr lang="en-US" sz="1300" dirty="0" err="1"/>
              <a:t>Johnstone</a:t>
            </a:r>
            <a:r>
              <a:rPr lang="en-US" sz="1300" dirty="0"/>
              <a:t>, ID </a:t>
            </a:r>
            <a:r>
              <a:rPr lang="en-US" sz="1300" dirty="0" err="1"/>
              <a:t>Bochkov</a:t>
            </a:r>
            <a:r>
              <a:rPr lang="en-US" sz="1300" dirty="0"/>
              <a:t>, X Huang, MS </a:t>
            </a:r>
            <a:r>
              <a:rPr lang="en-US" sz="1300" dirty="0" err="1"/>
              <a:t>Shamim</a:t>
            </a:r>
            <a:r>
              <a:rPr lang="en-US" sz="1300" dirty="0"/>
              <a:t>, AD Omer, </a:t>
            </a:r>
            <a:r>
              <a:rPr lang="en-US" sz="1300" b="1" dirty="0">
                <a:solidFill>
                  <a:srgbClr val="FF0000"/>
                </a:solidFill>
              </a:rPr>
              <a:t>BE Bernstein</a:t>
            </a:r>
            <a:r>
              <a:rPr lang="en-US" sz="1300" dirty="0"/>
              <a:t>, R </a:t>
            </a:r>
            <a:r>
              <a:rPr lang="en-US" sz="1300" dirty="0" err="1"/>
              <a:t>Casellas</a:t>
            </a:r>
            <a:r>
              <a:rPr lang="en-US" sz="1300" dirty="0"/>
              <a:t>, ES Lander,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Submitted 2017</a:t>
            </a:r>
          </a:p>
          <a:p>
            <a:r>
              <a:rPr lang="en-US" sz="1300" dirty="0"/>
              <a:t>DH </a:t>
            </a:r>
            <a:r>
              <a:rPr lang="en-US" sz="1300" dirty="0" err="1"/>
              <a:t>Phanstiel</a:t>
            </a:r>
            <a:r>
              <a:rPr lang="en-US" sz="1300" dirty="0"/>
              <a:t>, K Van </a:t>
            </a:r>
            <a:r>
              <a:rPr lang="en-US" sz="1300" dirty="0" err="1"/>
              <a:t>Bortle</a:t>
            </a:r>
            <a:r>
              <a:rPr lang="en-US" sz="1300" dirty="0"/>
              <a:t>, DV </a:t>
            </a:r>
            <a:r>
              <a:rPr lang="en-US" sz="1300" dirty="0" err="1"/>
              <a:t>Spacek</a:t>
            </a:r>
            <a:r>
              <a:rPr lang="en-US" sz="1300" dirty="0"/>
              <a:t>, GT Hess, MS </a:t>
            </a:r>
            <a:r>
              <a:rPr lang="en-US" sz="1300" dirty="0" err="1"/>
              <a:t>Shamim</a:t>
            </a:r>
            <a:r>
              <a:rPr lang="en-US" sz="1300" dirty="0"/>
              <a:t>, I </a:t>
            </a:r>
            <a:r>
              <a:rPr lang="en-US" sz="1300" dirty="0" err="1"/>
              <a:t>Machol</a:t>
            </a:r>
            <a:r>
              <a:rPr lang="en-US" sz="1300" dirty="0"/>
              <a:t>, MI Love,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MC </a:t>
            </a:r>
            <a:r>
              <a:rPr lang="en-US" sz="1300" dirty="0" err="1"/>
              <a:t>Bassik</a:t>
            </a:r>
            <a:r>
              <a:rPr lang="en-US" sz="1300" dirty="0"/>
              <a:t>, </a:t>
            </a:r>
            <a:r>
              <a:rPr lang="en-US" sz="1300" b="1" dirty="0">
                <a:solidFill>
                  <a:srgbClr val="FF0000"/>
                </a:solidFill>
              </a:rPr>
              <a:t>MP Snyder</a:t>
            </a:r>
            <a:r>
              <a:rPr lang="en-US" sz="1300" dirty="0"/>
              <a:t>, Submitted 2017</a:t>
            </a:r>
          </a:p>
          <a:p>
            <a:r>
              <a:rPr lang="en-US" sz="1300" dirty="0"/>
              <a:t>JHI </a:t>
            </a:r>
            <a:r>
              <a:rPr lang="en-US" sz="1300" dirty="0" err="1"/>
              <a:t>Haarhuis,RH</a:t>
            </a:r>
            <a:r>
              <a:rPr lang="en-US" sz="1300" dirty="0"/>
              <a:t> van der </a:t>
            </a:r>
            <a:r>
              <a:rPr lang="en-US" sz="1300" dirty="0" err="1"/>
              <a:t>Weide</a:t>
            </a:r>
            <a:r>
              <a:rPr lang="en-US" sz="1300" dirty="0"/>
              <a:t>, VA </a:t>
            </a:r>
            <a:r>
              <a:rPr lang="en-US" sz="1300" dirty="0" err="1"/>
              <a:t>Blomen</a:t>
            </a:r>
            <a:r>
              <a:rPr lang="en-US" sz="1300" dirty="0"/>
              <a:t>, J Omar </a:t>
            </a:r>
            <a:r>
              <a:rPr lang="en-US" sz="1300" dirty="0" err="1"/>
              <a:t>Yanez-Cuna</a:t>
            </a:r>
            <a:r>
              <a:rPr lang="en-US" sz="1300" dirty="0"/>
              <a:t>, M </a:t>
            </a:r>
            <a:r>
              <a:rPr lang="en-US" sz="1300" dirty="0" err="1"/>
              <a:t>Amendola</a:t>
            </a:r>
            <a:r>
              <a:rPr lang="en-US" sz="1300" dirty="0"/>
              <a:t>, MS van </a:t>
            </a:r>
            <a:r>
              <a:rPr lang="en-US" sz="1300" dirty="0" err="1"/>
              <a:t>Ruiten</a:t>
            </a:r>
            <a:r>
              <a:rPr lang="en-US" sz="1300" dirty="0"/>
              <a:t>, PHL </a:t>
            </a:r>
            <a:r>
              <a:rPr lang="en-US" sz="1300" dirty="0" err="1"/>
              <a:t>Krijger</a:t>
            </a:r>
            <a:r>
              <a:rPr lang="en-US" sz="1300" dirty="0"/>
              <a:t>, H </a:t>
            </a:r>
            <a:r>
              <a:rPr lang="en-US" sz="1300" dirty="0" err="1"/>
              <a:t>Teunissen</a:t>
            </a:r>
            <a:r>
              <a:rPr lang="en-US" sz="1300" dirty="0"/>
              <a:t>, RH </a:t>
            </a:r>
            <a:r>
              <a:rPr lang="en-US" sz="1300" dirty="0" err="1"/>
              <a:t>Medema</a:t>
            </a:r>
            <a:r>
              <a:rPr lang="en-US" sz="1300" dirty="0"/>
              <a:t>, B van </a:t>
            </a:r>
            <a:r>
              <a:rPr lang="en-US" sz="1300" dirty="0" err="1"/>
              <a:t>Steensel</a:t>
            </a:r>
            <a:r>
              <a:rPr lang="en-US" sz="1300" dirty="0"/>
              <a:t>, TR </a:t>
            </a:r>
            <a:r>
              <a:rPr lang="en-US" sz="1300" dirty="0" err="1"/>
              <a:t>Brummelkamp</a:t>
            </a:r>
            <a:r>
              <a:rPr lang="en-US" sz="1300" dirty="0"/>
              <a:t>, E de Wit, BD Rowland, Cell 2017</a:t>
            </a:r>
          </a:p>
          <a:p>
            <a:r>
              <a:rPr lang="en-US" sz="1300" dirty="0"/>
              <a:t>N Kubo, H Ishii, D </a:t>
            </a:r>
            <a:r>
              <a:rPr lang="en-US" sz="1300" dirty="0" err="1"/>
              <a:t>Gorkin</a:t>
            </a:r>
            <a:r>
              <a:rPr lang="en-US" sz="1300" dirty="0"/>
              <a:t>, F </a:t>
            </a:r>
            <a:r>
              <a:rPr lang="en-US" sz="1300" dirty="0" err="1"/>
              <a:t>Meitinger</a:t>
            </a:r>
            <a:r>
              <a:rPr lang="en-US" sz="1300" dirty="0"/>
              <a:t>, X </a:t>
            </a:r>
            <a:r>
              <a:rPr lang="en-US" sz="1300" dirty="0" err="1"/>
              <a:t>Xiong</a:t>
            </a:r>
            <a:r>
              <a:rPr lang="en-US" sz="1300" dirty="0"/>
              <a:t>, R Fang, T Liu, Z Ye, B Li, J Dixon, A Desai, H Zhao, B </a:t>
            </a:r>
            <a:r>
              <a:rPr lang="en-US" sz="1300" dirty="0" err="1"/>
              <a:t>Ren</a:t>
            </a:r>
            <a:r>
              <a:rPr lang="en-US" sz="1300" dirty="0"/>
              <a:t>, </a:t>
            </a:r>
            <a:r>
              <a:rPr lang="en-US" sz="1300" dirty="0" err="1"/>
              <a:t>bioRxiv</a:t>
            </a:r>
            <a:r>
              <a:rPr lang="en-US" sz="1300" dirty="0"/>
              <a:t> 2017</a:t>
            </a:r>
          </a:p>
          <a:p>
            <a:r>
              <a:rPr lang="en-US" sz="1300" dirty="0"/>
              <a:t>L </a:t>
            </a:r>
            <a:r>
              <a:rPr lang="en-US" sz="1300" dirty="0" err="1"/>
              <a:t>Vian</a:t>
            </a:r>
            <a:r>
              <a:rPr lang="en-US" sz="1300" dirty="0"/>
              <a:t>, A </a:t>
            </a:r>
            <a:r>
              <a:rPr lang="en-US" sz="1300" dirty="0" err="1"/>
              <a:t>Pekowska</a:t>
            </a:r>
            <a:r>
              <a:rPr lang="en-US" sz="1300" dirty="0"/>
              <a:t>, S </a:t>
            </a:r>
            <a:r>
              <a:rPr lang="en-US" sz="1300" dirty="0" err="1"/>
              <a:t>Rao</a:t>
            </a:r>
            <a:r>
              <a:rPr lang="en-US" sz="1300" dirty="0"/>
              <a:t>, K </a:t>
            </a:r>
            <a:r>
              <a:rPr lang="en-US" sz="1300" dirty="0" err="1"/>
              <a:t>Kieffer</a:t>
            </a:r>
            <a:r>
              <a:rPr lang="en-US" sz="1300" dirty="0"/>
              <a:t>-Kwon, S Jung,  L </a:t>
            </a:r>
            <a:r>
              <a:rPr lang="en-US" sz="1300" dirty="0" err="1"/>
              <a:t>Baranello</a:t>
            </a:r>
            <a:r>
              <a:rPr lang="en-US" sz="1300" dirty="0"/>
              <a:t>, M Dose, N Pruett, A </a:t>
            </a:r>
            <a:r>
              <a:rPr lang="en-US" sz="1300" dirty="0" err="1"/>
              <a:t>Oksanen</a:t>
            </a:r>
            <a:r>
              <a:rPr lang="en-US" sz="1300" dirty="0"/>
              <a:t>,  A   Sanborn, W </a:t>
            </a:r>
            <a:r>
              <a:rPr lang="en-US" sz="1300" dirty="0" err="1"/>
              <a:t>Resch</a:t>
            </a:r>
            <a:r>
              <a:rPr lang="en-US" sz="1300" dirty="0"/>
              <a:t>, X Li, AL </a:t>
            </a:r>
            <a:r>
              <a:rPr lang="en-US" sz="1300" dirty="0" err="1"/>
              <a:t>Kovalchuk</a:t>
            </a:r>
            <a:r>
              <a:rPr lang="en-US" sz="1300" dirty="0"/>
              <a:t>, S Huang, Z Tang,  S Nelson, M Di </a:t>
            </a:r>
            <a:r>
              <a:rPr lang="en-US" sz="1300" dirty="0" err="1"/>
              <a:t>Pierro</a:t>
            </a:r>
            <a:r>
              <a:rPr lang="en-US" sz="1300" dirty="0"/>
              <a:t>, RR Cheng, I </a:t>
            </a:r>
            <a:r>
              <a:rPr lang="en-US" sz="1300" dirty="0" err="1"/>
              <a:t>Machol</a:t>
            </a:r>
            <a:r>
              <a:rPr lang="en-US" sz="1300" dirty="0"/>
              <a:t>, BG St. </a:t>
            </a:r>
            <a:r>
              <a:rPr lang="en-US" sz="1300" dirty="0" err="1"/>
              <a:t>Hilaire</a:t>
            </a:r>
            <a:r>
              <a:rPr lang="en-US" sz="1300" dirty="0"/>
              <a:t>,  N Durand, M </a:t>
            </a:r>
            <a:r>
              <a:rPr lang="en-US" sz="1300" dirty="0" err="1"/>
              <a:t>Shamim</a:t>
            </a:r>
            <a:r>
              <a:rPr lang="en-US" sz="1300" dirty="0"/>
              <a:t>,  E </a:t>
            </a:r>
            <a:r>
              <a:rPr lang="en-US" sz="1300" dirty="0" err="1"/>
              <a:t>Stamenova</a:t>
            </a:r>
            <a:r>
              <a:rPr lang="en-US" sz="1300" dirty="0"/>
              <a:t>, JN </a:t>
            </a:r>
            <a:r>
              <a:rPr lang="en-US" sz="1300" dirty="0" err="1"/>
              <a:t>Onuchic</a:t>
            </a:r>
            <a:r>
              <a:rPr lang="en-US" sz="1300" dirty="0"/>
              <a:t>,  </a:t>
            </a:r>
            <a:r>
              <a:rPr lang="en-US" sz="1300" b="1" dirty="0">
                <a:solidFill>
                  <a:srgbClr val="FF0000"/>
                </a:solidFill>
              </a:rPr>
              <a:t>Y </a:t>
            </a:r>
            <a:r>
              <a:rPr lang="en-US" sz="1300" b="1" dirty="0" err="1">
                <a:solidFill>
                  <a:srgbClr val="FF0000"/>
                </a:solidFill>
              </a:rPr>
              <a:t>Ruan</a:t>
            </a:r>
            <a:r>
              <a:rPr lang="en-US" sz="1300" dirty="0"/>
              <a:t>,  D </a:t>
            </a:r>
            <a:r>
              <a:rPr lang="en-US" sz="1300" dirty="0" err="1"/>
              <a:t>Levens</a:t>
            </a:r>
            <a:r>
              <a:rPr lang="en-US" sz="1300" b="1" dirty="0">
                <a:solidFill>
                  <a:srgbClr val="FF0000"/>
                </a:solidFill>
              </a:rPr>
              <a:t>, EL Aiden</a:t>
            </a:r>
            <a:r>
              <a:rPr lang="en-US" sz="1300" dirty="0"/>
              <a:t>, R </a:t>
            </a:r>
            <a:r>
              <a:rPr lang="en-US" sz="1300" dirty="0" err="1"/>
              <a:t>Casellas</a:t>
            </a:r>
            <a:r>
              <a:rPr lang="en-US" sz="1300" dirty="0"/>
              <a:t>, Submitted 2017</a:t>
            </a:r>
          </a:p>
          <a:p>
            <a:r>
              <a:rPr lang="en-US" sz="1300" dirty="0"/>
              <a:t>K </a:t>
            </a:r>
            <a:r>
              <a:rPr lang="en-US" sz="1300" dirty="0" err="1"/>
              <a:t>Kieffer</a:t>
            </a:r>
            <a:r>
              <a:rPr lang="en-US" sz="1300" dirty="0"/>
              <a:t>-Kwon, K </a:t>
            </a:r>
            <a:r>
              <a:rPr lang="en-US" sz="1300" dirty="0" err="1"/>
              <a:t>Nimura</a:t>
            </a:r>
            <a:r>
              <a:rPr lang="en-US" sz="1300" dirty="0"/>
              <a:t>, S </a:t>
            </a:r>
            <a:r>
              <a:rPr lang="en-US" sz="1300" dirty="0" err="1"/>
              <a:t>Rao</a:t>
            </a:r>
            <a:r>
              <a:rPr lang="en-US" sz="1300" dirty="0"/>
              <a:t>, J </a:t>
            </a:r>
            <a:r>
              <a:rPr lang="en-US" sz="1300" dirty="0" err="1"/>
              <a:t>Xu</a:t>
            </a:r>
            <a:r>
              <a:rPr lang="en-US" sz="1300" dirty="0"/>
              <a:t>, S Jung, A </a:t>
            </a:r>
            <a:r>
              <a:rPr lang="en-US" sz="1300" dirty="0" err="1"/>
              <a:t>Pekowska</a:t>
            </a:r>
            <a:r>
              <a:rPr lang="en-US" sz="1300" dirty="0"/>
              <a:t>, M Dose, E Stevens, E </a:t>
            </a:r>
            <a:r>
              <a:rPr lang="en-US" sz="1300" dirty="0" err="1"/>
              <a:t>Mathe</a:t>
            </a:r>
            <a:r>
              <a:rPr lang="en-US" sz="1300" dirty="0"/>
              <a:t>, P Dong, S Huang, MA Ricci,  L </a:t>
            </a:r>
            <a:r>
              <a:rPr lang="en-US" sz="1300" dirty="0" err="1"/>
              <a:t>Baranello</a:t>
            </a:r>
            <a:r>
              <a:rPr lang="en-US" sz="1300" dirty="0"/>
              <a:t>,  Y </a:t>
            </a:r>
            <a:r>
              <a:rPr lang="en-US" sz="1300" dirty="0" err="1"/>
              <a:t>Zheng</a:t>
            </a:r>
            <a:r>
              <a:rPr lang="en-US" sz="1300" dirty="0"/>
              <a:t>, FT </a:t>
            </a:r>
            <a:r>
              <a:rPr lang="en-US" sz="1300" dirty="0" err="1"/>
              <a:t>Ardori</a:t>
            </a:r>
            <a:r>
              <a:rPr lang="en-US" sz="1300" dirty="0"/>
              <a:t>, W </a:t>
            </a:r>
            <a:r>
              <a:rPr lang="en-US" sz="1300" dirty="0" err="1"/>
              <a:t>Resch</a:t>
            </a:r>
            <a:r>
              <a:rPr lang="en-US" sz="1300" dirty="0"/>
              <a:t>, D </a:t>
            </a:r>
            <a:r>
              <a:rPr lang="en-US" sz="1300" dirty="0" err="1"/>
              <a:t>Stavreva</a:t>
            </a:r>
            <a:r>
              <a:rPr lang="en-US" sz="1300" dirty="0"/>
              <a:t>, S Nelson, M </a:t>
            </a:r>
            <a:r>
              <a:rPr lang="en-US" sz="1300" dirty="0" err="1"/>
              <a:t>McAndrew</a:t>
            </a:r>
            <a:r>
              <a:rPr lang="en-US" sz="1300" dirty="0"/>
              <a:t>, A </a:t>
            </a:r>
            <a:r>
              <a:rPr lang="en-US" sz="1300" dirty="0" err="1"/>
              <a:t>Casellas</a:t>
            </a:r>
            <a:r>
              <a:rPr lang="en-US" sz="1300" dirty="0"/>
              <a:t>, E Finn, C Gregory, SM Johnson, W Dubois, MP  </a:t>
            </a:r>
            <a:r>
              <a:rPr lang="en-US" sz="1300" dirty="0" err="1"/>
              <a:t>Cosma,E</a:t>
            </a:r>
            <a:r>
              <a:rPr lang="en-US" sz="1300" dirty="0"/>
              <a:t> </a:t>
            </a:r>
            <a:r>
              <a:rPr lang="en-US" sz="1300" dirty="0" err="1"/>
              <a:t>Batchelor</a:t>
            </a:r>
            <a:r>
              <a:rPr lang="en-US" sz="1300" dirty="0"/>
              <a:t>,  D </a:t>
            </a:r>
            <a:r>
              <a:rPr lang="en-US" sz="1300" dirty="0" err="1"/>
              <a:t>Levens</a:t>
            </a:r>
            <a:r>
              <a:rPr lang="en-US" sz="1300" dirty="0"/>
              <a:t>, RD </a:t>
            </a:r>
            <a:r>
              <a:rPr lang="en-US" sz="1300" dirty="0" err="1"/>
              <a:t>Phair</a:t>
            </a:r>
            <a:r>
              <a:rPr lang="en-US" sz="1300" dirty="0"/>
              <a:t>, T </a:t>
            </a:r>
            <a:r>
              <a:rPr lang="en-US" sz="1300" dirty="0" err="1"/>
              <a:t>Misteli</a:t>
            </a:r>
            <a:r>
              <a:rPr lang="en-US" sz="1300" dirty="0"/>
              <a:t>, L </a:t>
            </a:r>
            <a:r>
              <a:rPr lang="en-US" sz="1300" dirty="0" err="1"/>
              <a:t>Tessarollo</a:t>
            </a:r>
            <a:r>
              <a:rPr lang="en-US" sz="1300" dirty="0"/>
              <a:t>, G Hager, M </a:t>
            </a:r>
            <a:r>
              <a:rPr lang="en-US" sz="1300" dirty="0" err="1"/>
              <a:t>Lakadamyali</a:t>
            </a:r>
            <a:r>
              <a:rPr lang="en-US" sz="1300" dirty="0"/>
              <a:t>, Z Liu, M </a:t>
            </a:r>
            <a:r>
              <a:rPr lang="en-US" sz="1300" dirty="0" err="1"/>
              <a:t>Floer</a:t>
            </a:r>
            <a:r>
              <a:rPr lang="en-US" sz="1300" dirty="0"/>
              <a:t>, H </a:t>
            </a:r>
            <a:r>
              <a:rPr lang="en-US" sz="1300" dirty="0" err="1"/>
              <a:t>Shroff</a:t>
            </a:r>
            <a:r>
              <a:rPr lang="en-US" sz="1300" b="1" dirty="0"/>
              <a:t>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R </a:t>
            </a:r>
            <a:r>
              <a:rPr lang="en-US" sz="1300" dirty="0" err="1"/>
              <a:t>Casellas</a:t>
            </a:r>
            <a:r>
              <a:rPr lang="en-US" sz="1300" dirty="0"/>
              <a:t>, Submitted 2017</a:t>
            </a:r>
          </a:p>
          <a:p>
            <a:r>
              <a:rPr lang="en-US" sz="1300" dirty="0"/>
              <a:t>A </a:t>
            </a:r>
            <a:r>
              <a:rPr lang="en-US" sz="1300" dirty="0" err="1"/>
              <a:t>Canela</a:t>
            </a:r>
            <a:r>
              <a:rPr lang="en-US" sz="1300" dirty="0"/>
              <a:t>, Y </a:t>
            </a:r>
            <a:r>
              <a:rPr lang="en-US" sz="1300" dirty="0" err="1"/>
              <a:t>Maman</a:t>
            </a:r>
            <a:r>
              <a:rPr lang="en-US" sz="1300" dirty="0"/>
              <a:t>, S Jung, N Wong, A Day, E </a:t>
            </a:r>
            <a:r>
              <a:rPr lang="en-US" sz="1300" dirty="0" err="1"/>
              <a:t>Callen</a:t>
            </a:r>
            <a:r>
              <a:rPr lang="en-US" sz="1300" dirty="0"/>
              <a:t>, K </a:t>
            </a:r>
            <a:r>
              <a:rPr lang="en-US" sz="1300" dirty="0" err="1"/>
              <a:t>Kieffer</a:t>
            </a:r>
            <a:r>
              <a:rPr lang="en-US" sz="1300" dirty="0"/>
              <a:t>-Kwon, A </a:t>
            </a:r>
            <a:r>
              <a:rPr lang="en-US" sz="1300" dirty="0" err="1"/>
              <a:t>Pekowska</a:t>
            </a:r>
            <a:r>
              <a:rPr lang="en-US" sz="1300" dirty="0"/>
              <a:t>, H Zhang, S </a:t>
            </a:r>
            <a:r>
              <a:rPr lang="en-US" sz="1300" dirty="0" err="1"/>
              <a:t>Rao</a:t>
            </a:r>
            <a:r>
              <a:rPr lang="en-US" sz="1300" dirty="0"/>
              <a:t>, S Huang, PJ </a:t>
            </a:r>
            <a:r>
              <a:rPr lang="en-US" sz="1300" dirty="0" err="1"/>
              <a:t>Mckinnon</a:t>
            </a:r>
            <a:r>
              <a:rPr lang="en-US" sz="1300" dirty="0"/>
              <a:t>, PD  </a:t>
            </a:r>
            <a:r>
              <a:rPr lang="en-US" sz="1300" dirty="0" err="1"/>
              <a:t>Aplan</a:t>
            </a:r>
            <a:r>
              <a:rPr lang="en-US" sz="1300" dirty="0"/>
              <a:t>, Y </a:t>
            </a:r>
            <a:r>
              <a:rPr lang="en-US" sz="1300" dirty="0" err="1"/>
              <a:t>Pommier</a:t>
            </a:r>
            <a:r>
              <a:rPr lang="en-US" sz="1300" dirty="0"/>
              <a:t>, </a:t>
            </a:r>
            <a:r>
              <a:rPr lang="en-US" sz="1300" b="1" dirty="0">
                <a:solidFill>
                  <a:srgbClr val="FF0000"/>
                </a:solidFill>
              </a:rPr>
              <a:t>EL Aiden</a:t>
            </a:r>
            <a:r>
              <a:rPr lang="en-US" sz="1300" dirty="0"/>
              <a:t>, R </a:t>
            </a:r>
            <a:r>
              <a:rPr lang="en-US" sz="1300" dirty="0" err="1"/>
              <a:t>Casellas</a:t>
            </a:r>
            <a:r>
              <a:rPr lang="en-US" sz="1300" dirty="0"/>
              <a:t>, A </a:t>
            </a:r>
            <a:r>
              <a:rPr lang="en-US" sz="1300" dirty="0" err="1"/>
              <a:t>Nussenzweig</a:t>
            </a:r>
            <a:r>
              <a:rPr lang="en-US" sz="1300" dirty="0"/>
              <a:t>, Submitted 2017</a:t>
            </a:r>
          </a:p>
          <a:p>
            <a:r>
              <a:rPr lang="en-US" sz="1300" dirty="0"/>
              <a:t>CS Cheng, RE Gate, AP Aiden, A </a:t>
            </a:r>
            <a:r>
              <a:rPr lang="en-US" sz="1300" dirty="0" err="1"/>
              <a:t>Siba</a:t>
            </a:r>
            <a:r>
              <a:rPr lang="en-US" sz="1300" dirty="0"/>
              <a:t>, M </a:t>
            </a:r>
            <a:r>
              <a:rPr lang="en-US" sz="1300" dirty="0" err="1"/>
              <a:t>Tabaka</a:t>
            </a:r>
            <a:r>
              <a:rPr lang="en-US" sz="1300" dirty="0"/>
              <a:t>, D </a:t>
            </a:r>
            <a:r>
              <a:rPr lang="en-US" sz="1300" dirty="0" err="1"/>
              <a:t>Lituiev</a:t>
            </a:r>
            <a:r>
              <a:rPr lang="en-US" sz="1300" dirty="0"/>
              <a:t>, I </a:t>
            </a:r>
            <a:r>
              <a:rPr lang="en-US" sz="1300" dirty="0" err="1"/>
              <a:t>Machol</a:t>
            </a:r>
            <a:r>
              <a:rPr lang="en-US" sz="1300" dirty="0"/>
              <a:t>, M </a:t>
            </a:r>
            <a:r>
              <a:rPr lang="en-US" sz="1300" dirty="0" err="1"/>
              <a:t>Subramaniam</a:t>
            </a:r>
            <a:r>
              <a:rPr lang="en-US" sz="1300" dirty="0"/>
              <a:t>, M </a:t>
            </a:r>
            <a:r>
              <a:rPr lang="en-US" sz="1300" dirty="0" err="1"/>
              <a:t>Shamim</a:t>
            </a:r>
            <a:r>
              <a:rPr lang="en-US" sz="1300" dirty="0"/>
              <a:t>, KL </a:t>
            </a:r>
            <a:r>
              <a:rPr lang="en-US" sz="1300" dirty="0" err="1"/>
              <a:t>Hougen</a:t>
            </a:r>
            <a:r>
              <a:rPr lang="en-US" sz="1300" dirty="0"/>
              <a:t>, I </a:t>
            </a:r>
            <a:r>
              <a:rPr lang="en-US" sz="1300" dirty="0" err="1"/>
              <a:t>Wortman</a:t>
            </a:r>
            <a:r>
              <a:rPr lang="en-US" sz="1300" dirty="0"/>
              <a:t>, S Huang, NC Durand, T </a:t>
            </a:r>
            <a:r>
              <a:rPr lang="en-US" sz="1300" dirty="0" err="1"/>
              <a:t>Feng</a:t>
            </a:r>
            <a:r>
              <a:rPr lang="en-US" sz="1300" dirty="0"/>
              <a:t>, PL De </a:t>
            </a:r>
            <a:r>
              <a:rPr lang="en-US" sz="1300" dirty="0" err="1"/>
              <a:t>Jager</a:t>
            </a:r>
            <a:r>
              <a:rPr lang="en-US" sz="1300" dirty="0"/>
              <a:t>, HY Chang</a:t>
            </a:r>
            <a:r>
              <a:rPr lang="en-US" sz="1300" b="1" dirty="0">
                <a:solidFill>
                  <a:srgbClr val="FF0000"/>
                </a:solidFill>
              </a:rPr>
              <a:t>, EL Aiden</a:t>
            </a:r>
            <a:r>
              <a:rPr lang="en-US" sz="1300" dirty="0"/>
              <a:t>, C </a:t>
            </a:r>
            <a:r>
              <a:rPr lang="en-US" sz="1300" dirty="0" err="1"/>
              <a:t>Benoist</a:t>
            </a:r>
            <a:r>
              <a:rPr lang="en-US" sz="1300" dirty="0"/>
              <a:t>, MA Beer, CJ Ye, A </a:t>
            </a:r>
            <a:r>
              <a:rPr lang="en-US" sz="1300" dirty="0" err="1"/>
              <a:t>Regev</a:t>
            </a:r>
            <a:r>
              <a:rPr lang="en-US" sz="1300" dirty="0"/>
              <a:t>, </a:t>
            </a:r>
            <a:r>
              <a:rPr lang="en-US" sz="1300" dirty="0" err="1"/>
              <a:t>bioRxiv</a:t>
            </a:r>
            <a:r>
              <a:rPr lang="en-US" sz="13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17498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38" y="0"/>
            <a:ext cx="710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-8404"/>
            <a:ext cx="7912518" cy="69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2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8" y="1"/>
            <a:ext cx="8422694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2522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" y="645418"/>
            <a:ext cx="9087204" cy="615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46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Visualize data at small and large scales</a:t>
            </a:r>
          </a:p>
          <a:p>
            <a:r>
              <a:rPr lang="en-US" dirty="0"/>
              <a:t>Compare </a:t>
            </a:r>
            <a:r>
              <a:rPr lang="en-US" dirty="0" err="1"/>
              <a:t>ChIA</a:t>
            </a:r>
            <a:r>
              <a:rPr lang="en-US" dirty="0"/>
              <a:t>-PET and Hi-C maps </a:t>
            </a:r>
          </a:p>
          <a:p>
            <a:r>
              <a:rPr lang="en-US" dirty="0"/>
              <a:t>Support real-time loading of tracks from ENCODE </a:t>
            </a:r>
          </a:p>
          <a:p>
            <a:r>
              <a:rPr lang="en-US" dirty="0"/>
              <a:t>Support loading arbitrary tracks (</a:t>
            </a:r>
            <a:r>
              <a:rPr lang="en-US" dirty="0" err="1"/>
              <a:t>ChIP-Seq</a:t>
            </a:r>
            <a:r>
              <a:rPr lang="en-US" dirty="0"/>
              <a:t> etc.) without preprocessing</a:t>
            </a:r>
          </a:p>
          <a:p>
            <a:r>
              <a:rPr lang="en-US" dirty="0"/>
              <a:t>Analyze data interactively, side-by-side comparison</a:t>
            </a:r>
          </a:p>
          <a:p>
            <a:r>
              <a:rPr lang="en-US" dirty="0"/>
              <a:t>Share data easily via web with a link</a:t>
            </a:r>
          </a:p>
          <a:p>
            <a:endParaRPr lang="en-US" dirty="0"/>
          </a:p>
          <a:p>
            <a:r>
              <a:rPr lang="en-US" dirty="0" err="1"/>
              <a:t>Juicebox</a:t>
            </a:r>
            <a:r>
              <a:rPr lang="en-US" dirty="0"/>
              <a:t> + JB Web are the only visualization system to support all of these features</a:t>
            </a:r>
          </a:p>
          <a:p>
            <a:r>
              <a:rPr lang="en-US" dirty="0"/>
              <a:t>We now release .hic files with preprints to enable peer-review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8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Juicebox</a:t>
            </a:r>
            <a:r>
              <a:rPr lang="en-US" dirty="0"/>
              <a:t> around the world: &gt;11K downloads, 38.5M maps rendered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488"/>
            <a:ext cx="9144000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Expanding ENCODE Coverage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041" y="6670204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1200" kern="1200" dirty="0"/>
              <a:t>Roadmap </a:t>
            </a:r>
            <a:r>
              <a:rPr lang="en-GB" sz="1200" kern="1200" dirty="0" err="1"/>
              <a:t>Epigenomics</a:t>
            </a:r>
            <a:r>
              <a:rPr lang="en-GB" sz="1200" kern="1200" dirty="0"/>
              <a:t> </a:t>
            </a:r>
            <a:r>
              <a:rPr lang="en-US" altLang="zh-CN" sz="1200" kern="1200" dirty="0">
                <a:ea typeface="宋体" charset="0"/>
                <a:cs typeface="宋体" charset="0"/>
              </a:rPr>
              <a:t>Consortium</a:t>
            </a:r>
            <a:r>
              <a:rPr lang="en-GB" altLang="zh-CN" sz="1200" kern="1200" dirty="0">
                <a:ea typeface="宋体" charset="0"/>
                <a:cs typeface="宋体" charset="0"/>
              </a:rPr>
              <a:t> </a:t>
            </a:r>
            <a:r>
              <a:rPr lang="en-GB" altLang="zh-CN" sz="1200" i="1" kern="1200" dirty="0">
                <a:ea typeface="宋体" charset="0"/>
                <a:cs typeface="宋体" charset="0"/>
              </a:rPr>
              <a:t>et al. Nature </a:t>
            </a:r>
            <a:r>
              <a:rPr lang="en-GB" altLang="zh-CN" sz="1200" b="1" kern="1200" dirty="0">
                <a:ea typeface="宋体" charset="0"/>
                <a:cs typeface="宋体" charset="0"/>
              </a:rPr>
              <a:t>518</a:t>
            </a:r>
            <a:r>
              <a:rPr lang="en-GB" altLang="zh-CN" sz="1200" kern="1200" dirty="0">
                <a:ea typeface="宋体" charset="0"/>
                <a:cs typeface="宋体" charset="0"/>
              </a:rPr>
              <a:t>, 317-330 (2015) </a:t>
            </a:r>
            <a:r>
              <a:rPr lang="en-US" altLang="zh-CN" sz="1200" kern="1200" dirty="0">
                <a:ea typeface="宋体" charset="0"/>
                <a:cs typeface="宋体" charset="0"/>
              </a:rPr>
              <a:t>doi:10.1038/nature14248</a:t>
            </a:r>
            <a:endParaRPr lang="en-GB" altLang="zh-CN" sz="1200" kern="1200" dirty="0">
              <a:ea typeface="宋体" charset="0"/>
              <a:cs typeface="宋体" charset="0"/>
            </a:endParaRPr>
          </a:p>
        </p:txBody>
      </p:sp>
      <p:pic>
        <p:nvPicPr>
          <p:cNvPr id="7" name="Picture 6" descr="C:\Documents and Settings\Administrator\Desktop\NTU14248\web fig\nature14248-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37" y="1417638"/>
            <a:ext cx="9232350" cy="52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0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 Resolution </a:t>
            </a:r>
            <a:r>
              <a:rPr lang="en-US" i="1" dirty="0"/>
              <a:t>in situ </a:t>
            </a:r>
            <a:r>
              <a:rPr lang="en-US" dirty="0"/>
              <a:t>Hi-C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Suhas Rao</a:t>
            </a:r>
          </a:p>
        </p:txBody>
      </p:sp>
    </p:spTree>
    <p:extLst>
      <p:ext uri="{BB962C8B-B14F-4D97-AF65-F5344CB8AC3E}">
        <p14:creationId xmlns:p14="http://schemas.microsoft.com/office/powerpoint/2010/main" val="283823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2745523" cy="3640298"/>
          </a:xfrm>
        </p:spPr>
        <p:txBody>
          <a:bodyPr>
            <a:normAutofit/>
          </a:bodyPr>
          <a:lstStyle/>
          <a:p>
            <a:r>
              <a:rPr lang="en-US" sz="3600" i="1" dirty="0"/>
              <a:t>In situ </a:t>
            </a:r>
            <a:r>
              <a:rPr lang="en-US" sz="3600" dirty="0"/>
              <a:t>Hi-C improves resolution</a:t>
            </a: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83" y="0"/>
            <a:ext cx="4475238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38407" y="6254069"/>
            <a:ext cx="3019917" cy="161664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l"/>
            <a:r>
              <a:rPr lang="en-US" sz="1400" dirty="0"/>
              <a:t>Rao and Huntley et al., Cell 2014</a:t>
            </a:r>
          </a:p>
        </p:txBody>
      </p:sp>
    </p:spTree>
    <p:extLst>
      <p:ext uri="{BB962C8B-B14F-4D97-AF65-F5344CB8AC3E}">
        <p14:creationId xmlns:p14="http://schemas.microsoft.com/office/powerpoint/2010/main" val="70866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2745523" cy="3640298"/>
          </a:xfrm>
        </p:spPr>
        <p:txBody>
          <a:bodyPr>
            <a:normAutofit/>
          </a:bodyPr>
          <a:lstStyle/>
          <a:p>
            <a:r>
              <a:rPr lang="en-US" sz="3200" i="1" dirty="0" err="1"/>
              <a:t>is</a:t>
            </a:r>
            <a:r>
              <a:rPr lang="en-US" sz="3200" dirty="0" err="1"/>
              <a:t>Hi</a:t>
            </a:r>
            <a:r>
              <a:rPr lang="en-US" sz="3200" dirty="0"/>
              <a:t>-C can be used to map loops</a:t>
            </a:r>
            <a:endParaRPr 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921" y="663193"/>
            <a:ext cx="5136366" cy="60050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38407" y="6254069"/>
            <a:ext cx="3019917" cy="161664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l"/>
            <a:r>
              <a:rPr lang="en-US" sz="1400" dirty="0"/>
              <a:t>Rao and Huntley et al., Cell 2014</a:t>
            </a:r>
          </a:p>
        </p:txBody>
      </p:sp>
    </p:spTree>
    <p:extLst>
      <p:ext uri="{BB962C8B-B14F-4D97-AF65-F5344CB8AC3E}">
        <p14:creationId xmlns:p14="http://schemas.microsoft.com/office/powerpoint/2010/main" val="70837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5851984" cy="457660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…</a:t>
            </a:r>
            <a:r>
              <a:rPr lang="en-US" sz="3200" dirty="0"/>
              <a:t>across cell types</a:t>
            </a:r>
            <a:endParaRPr lang="en-US" sz="32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8407" y="6254069"/>
            <a:ext cx="3019917" cy="161664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l"/>
            <a:r>
              <a:rPr lang="en-US" sz="1400" dirty="0"/>
              <a:t>Rao and Huntley et al., Cell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916768"/>
            <a:ext cx="75311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403" y="3790269"/>
            <a:ext cx="3640768" cy="224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931" y="3826254"/>
            <a:ext cx="3437471" cy="21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59" y="622680"/>
            <a:ext cx="7282611" cy="457660"/>
          </a:xfrm>
        </p:spPr>
        <p:txBody>
          <a:bodyPr>
            <a:normAutofit fontScale="90000"/>
          </a:bodyPr>
          <a:lstStyle/>
          <a:p>
            <a:r>
              <a:rPr lang="en-US" sz="3200" i="1" dirty="0" err="1"/>
              <a:t>is</a:t>
            </a:r>
            <a:r>
              <a:rPr lang="en-US" sz="3200" dirty="0" err="1"/>
              <a:t>Hi</a:t>
            </a:r>
            <a:r>
              <a:rPr lang="en-US" sz="3200" dirty="0"/>
              <a:t>-C data can be integrated with ENCODE ChIP-Seq data to yield mechanistic insights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8407" y="6254069"/>
            <a:ext cx="3019917" cy="161664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l"/>
            <a:r>
              <a:rPr lang="en-US" sz="1400" dirty="0"/>
              <a:t>Rao and Huntley et al., Cell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07" y="1635116"/>
            <a:ext cx="7795411" cy="34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1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Processing and visualizing   </a:t>
            </a:r>
            <a:r>
              <a:rPr lang="en-US" dirty="0" err="1"/>
              <a:t>ChIA</a:t>
            </a:r>
            <a:r>
              <a:rPr lang="en-US" dirty="0"/>
              <a:t>-PET and Hi-C Data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Neva C Durand</a:t>
            </a:r>
          </a:p>
          <a:p>
            <a:r>
              <a:rPr lang="en-US" dirty="0"/>
              <a:t>Aiden Lab</a:t>
            </a:r>
          </a:p>
        </p:txBody>
      </p:sp>
    </p:spTree>
    <p:extLst>
      <p:ext uri="{BB962C8B-B14F-4D97-AF65-F5344CB8AC3E}">
        <p14:creationId xmlns:p14="http://schemas.microsoft.com/office/powerpoint/2010/main" val="352486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1280</TotalTime>
  <Words>1297</Words>
  <Application>Microsoft Office PowerPoint</Application>
  <PresentationFormat>On-screen Show (4:3)</PresentationFormat>
  <Paragraphs>101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宋体</vt:lpstr>
      <vt:lpstr>Calibri</vt:lpstr>
      <vt:lpstr>Gill Sans MT</vt:lpstr>
      <vt:lpstr>Verdana</vt:lpstr>
      <vt:lpstr>Wingdings 2</vt:lpstr>
      <vt:lpstr>Solstice</vt:lpstr>
      <vt:lpstr>The Aiden Lab as Part of ENCODE</vt:lpstr>
      <vt:lpstr>Projected Data Production </vt:lpstr>
      <vt:lpstr>Expanding ENCODE Coverage</vt:lpstr>
      <vt:lpstr>Loop Resolution in situ Hi-C</vt:lpstr>
      <vt:lpstr>In situ Hi-C improves resolution</vt:lpstr>
      <vt:lpstr>isHi-C can be used to map loops</vt:lpstr>
      <vt:lpstr>…across cell types</vt:lpstr>
      <vt:lpstr>isHi-C data can be integrated with ENCODE ChIP-Seq data to yield mechanistic insights</vt:lpstr>
      <vt:lpstr>Processing and visualizing   ChIA-PET and Hi-C Data </vt:lpstr>
      <vt:lpstr>PowerPoint Presentation</vt:lpstr>
      <vt:lpstr>PowerPoint Presentation</vt:lpstr>
      <vt:lpstr>ChIA-PET tool</vt:lpstr>
      <vt:lpstr>ChIA-PET tool</vt:lpstr>
      <vt:lpstr>Juicer pipeline </vt:lpstr>
      <vt:lpstr>ChIA-PET data and loops visualized in Juicebox</vt:lpstr>
      <vt:lpstr>Loop calling</vt:lpstr>
      <vt:lpstr>.hic file format</vt:lpstr>
      <vt:lpstr>Aiden Lab Juicer processing</vt:lpstr>
      <vt:lpstr>Juicer usage by ENCODE and other labs</vt:lpstr>
      <vt:lpstr>Loop resolution Hi-C maps to date: ENCODE PIs in red; all used Juicer</vt:lpstr>
      <vt:lpstr>PowerPoint Presentation</vt:lpstr>
      <vt:lpstr>PowerPoint Presentation</vt:lpstr>
      <vt:lpstr>PowerPoint Presentation</vt:lpstr>
      <vt:lpstr>PowerPoint Presentation</vt:lpstr>
      <vt:lpstr>Visualization checklist</vt:lpstr>
      <vt:lpstr>Juicebox around the world: &gt;11K downloads, 38.5M maps rendered</vt:lpstr>
    </vt:vector>
  </TitlesOfParts>
  <Company>MIT CSAIL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Juicer/Juicebox for processing &amp; visualizing ChIA-PET &amp; Hi-C</dc:title>
  <dc:creator>Neva Cherniavsky</dc:creator>
  <cp:lastModifiedBy>Moore, Samuel (NIH/NHGRI) [C]</cp:lastModifiedBy>
  <cp:revision>26</cp:revision>
  <dcterms:created xsi:type="dcterms:W3CDTF">2017-05-24T11:19:28Z</dcterms:created>
  <dcterms:modified xsi:type="dcterms:W3CDTF">2017-05-31T12:23:35Z</dcterms:modified>
</cp:coreProperties>
</file>