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1"/>
  </p:notesMasterIdLst>
  <p:handoutMasterIdLst>
    <p:handoutMasterId r:id="rId42"/>
  </p:handoutMasterIdLst>
  <p:sldIdLst>
    <p:sldId id="256" r:id="rId2"/>
    <p:sldId id="257" r:id="rId3"/>
    <p:sldId id="258" r:id="rId4"/>
    <p:sldId id="259" r:id="rId5"/>
    <p:sldId id="291" r:id="rId6"/>
    <p:sldId id="292" r:id="rId7"/>
    <p:sldId id="293" r:id="rId8"/>
    <p:sldId id="260" r:id="rId9"/>
    <p:sldId id="261" r:id="rId10"/>
    <p:sldId id="264" r:id="rId11"/>
    <p:sldId id="262" r:id="rId12"/>
    <p:sldId id="263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94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>
        <p:scale>
          <a:sx n="75" d="100"/>
          <a:sy n="75" d="100"/>
        </p:scale>
        <p:origin x="-816" y="-3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theme" Target="theme/theme1.xml"/><Relationship Id="rId47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notesMaster" Target="notesMasters/notesMaster1.xml"/><Relationship Id="rId42" Type="http://schemas.openxmlformats.org/officeDocument/2006/relationships/handoutMaster" Target="handoutMasters/handoutMaster1.xml"/><Relationship Id="rId43" Type="http://schemas.openxmlformats.org/officeDocument/2006/relationships/printerSettings" Target="printerSettings/printerSettings1.bin"/><Relationship Id="rId44" Type="http://schemas.openxmlformats.org/officeDocument/2006/relationships/presProps" Target="presProps.xml"/><Relationship Id="rId45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EEB7B8-55EB-4A48-863E-6197DF04576F}" type="datetimeFigureOut">
              <a:rPr lang="en-US" smtClean="0"/>
              <a:t>6/7/17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2553F0-DDDC-C148-9E6F-25697A229E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90956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17B7E3-391B-394E-98EB-986FF16EC751}" type="datetimeFigureOut">
              <a:rPr lang="en-US" smtClean="0"/>
              <a:t>6/7/17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1C5F9C-56DC-3041-8621-31F7B0282F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28950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1AE4D-6A79-AF4B-89AE-F5D5BB6B2647}" type="datetime1">
              <a:rPr lang="en-US" smtClean="0"/>
              <a:t>6/7/17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B62D7-269F-E049-96D1-CBF7C6137D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6270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8E9616-84B4-9E4B-B7A2-B31016BB4284}" type="datetime1">
              <a:rPr lang="en-US" smtClean="0"/>
              <a:t>6/7/17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B62D7-269F-E049-96D1-CBF7C6137D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45590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43E8F-B559-6F4F-BD90-2A1C79E822E1}" type="datetime1">
              <a:rPr lang="en-US" smtClean="0"/>
              <a:t>6/7/17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B62D7-269F-E049-96D1-CBF7C6137D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7111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256EB-9D23-124A-909B-FC6F8333074E}" type="datetime1">
              <a:rPr lang="en-US" smtClean="0"/>
              <a:t>6/7/17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B62D7-269F-E049-96D1-CBF7C6137D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7773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20050-8BDF-8E44-86EE-EC48FF2C678E}" type="datetime1">
              <a:rPr lang="en-US" smtClean="0"/>
              <a:t>6/7/17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B62D7-269F-E049-96D1-CBF7C6137D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45625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C35AA-FDF9-7D44-9010-FEEF17CF32DC}" type="datetime1">
              <a:rPr lang="en-US" smtClean="0"/>
              <a:t>6/7/17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B62D7-269F-E049-96D1-CBF7C6137D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7121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2710A2-24F6-BD45-BEFE-F7410B5CA03E}" type="datetime1">
              <a:rPr lang="en-US" smtClean="0"/>
              <a:t>6/7/17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B62D7-269F-E049-96D1-CBF7C6137D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4046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6C1E5-EFCC-FB49-8616-6492A05BADD5}" type="datetime1">
              <a:rPr lang="en-US" smtClean="0"/>
              <a:t>6/7/17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B62D7-269F-E049-96D1-CBF7C6137D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75673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4AF1B-BC30-0845-A139-FA651B95746E}" type="datetime1">
              <a:rPr lang="en-US" smtClean="0"/>
              <a:t>6/7/17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B62D7-269F-E049-96D1-CBF7C6137D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9921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8984F-FF4D-F749-80A4-34309C7D9099}" type="datetime1">
              <a:rPr lang="en-US" smtClean="0"/>
              <a:t>6/7/17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B62D7-269F-E049-96D1-CBF7C6137D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7211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34FB4-A749-F545-BD53-40166E120B5C}" type="datetime1">
              <a:rPr lang="en-US" smtClean="0"/>
              <a:t>6/7/17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B62D7-269F-E049-96D1-CBF7C6137D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6394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BD8A0D-CEB5-A247-A297-3FE3584648A0}" type="datetime1">
              <a:rPr lang="en-US" smtClean="0"/>
              <a:t>6/7/17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1B62D7-269F-E049-96D1-CBF7C6137D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3763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5" Type="http://schemas.openxmlformats.org/officeDocument/2006/relationships/image" Target="../media/image29.png"/><Relationship Id="rId6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 3D Map of the Human Genome at </a:t>
            </a:r>
            <a:r>
              <a:rPr lang="en-US" dirty="0" err="1" smtClean="0"/>
              <a:t>Kilobase</a:t>
            </a:r>
            <a:r>
              <a:rPr lang="en-US" dirty="0" smtClean="0"/>
              <a:t> Resolution Reveals Principles of Chromatin Looping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Journal Club</a:t>
            </a:r>
          </a:p>
          <a:p>
            <a:r>
              <a:rPr lang="en-US" dirty="0" smtClean="0"/>
              <a:t>Lilly Reich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B62D7-269F-E049-96D1-CBF7C6137DC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92569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Used original dilution Hi-C protocol to generate maps of GM12878, IMR90, HMEC, NHEK, HUVEC, and CH12-LX</a:t>
            </a:r>
          </a:p>
          <a:p>
            <a:r>
              <a:rPr lang="en-US" dirty="0" smtClean="0"/>
              <a:t>Situ Hi-C resolution maps superior at high resolutions, but closely resembled dilution Hi-C at lower resolution</a:t>
            </a:r>
          </a:p>
          <a:p>
            <a:pPr marL="1828800" lvl="4" indent="0">
              <a:buNone/>
            </a:pPr>
            <a:r>
              <a:rPr lang="en-US" dirty="0" smtClean="0"/>
              <a:t>-Ex, dilution map of GM12878 (3.2 billion contacts) correlated highly with in situ map at 500, 50, and 25kb resolutions (R&gt;0.96, 0.90, and 0.87, respectively)(Data S1, 1; Figure S1)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B62D7-269F-E049-96D1-CBF7C6137DC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1803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Largest map in GM12878 B-</a:t>
            </a:r>
            <a:r>
              <a:rPr lang="en-US" dirty="0" err="1" smtClean="0"/>
              <a:t>lymphoblastoid</a:t>
            </a:r>
            <a:r>
              <a:rPr lang="en-US" dirty="0" smtClean="0"/>
              <a:t> cells contains 4.9 billion pairwise contacts</a:t>
            </a:r>
          </a:p>
          <a:p>
            <a:r>
              <a:rPr lang="en-US" dirty="0" smtClean="0"/>
              <a:t>Has a map resolution of 950bp </a:t>
            </a:r>
          </a:p>
          <a:p>
            <a:endParaRPr lang="en-US" dirty="0"/>
          </a:p>
        </p:txBody>
      </p:sp>
      <p:pic>
        <p:nvPicPr>
          <p:cNvPr id="4" name="Picture 3" descr="Screen Shot 2017-05-24 at 12.53.3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167" y="3514495"/>
            <a:ext cx="2349500" cy="2295753"/>
          </a:xfrm>
          <a:prstGeom prst="rect">
            <a:avLst/>
          </a:prstGeom>
        </p:spPr>
      </p:pic>
      <p:pic>
        <p:nvPicPr>
          <p:cNvPr id="5" name="Picture 4" descr="Screen Shot 2017-05-24 at 1.02.53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5067" y="3280225"/>
            <a:ext cx="1556400" cy="3154442"/>
          </a:xfrm>
          <a:prstGeom prst="rect">
            <a:avLst/>
          </a:prstGeom>
        </p:spPr>
      </p:pic>
      <p:pic>
        <p:nvPicPr>
          <p:cNvPr id="6" name="Picture 5" descr="Screen Shot 2017-05-24 at 1.10.33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1467" y="3280225"/>
            <a:ext cx="3280969" cy="1492248"/>
          </a:xfrm>
          <a:prstGeom prst="rect">
            <a:avLst/>
          </a:prstGeom>
        </p:spPr>
      </p:pic>
      <p:pic>
        <p:nvPicPr>
          <p:cNvPr id="7" name="Picture 6" descr="Screen Shot 2017-05-24 at 1.19.27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6266" y="4772473"/>
            <a:ext cx="1456267" cy="1692419"/>
          </a:xfrm>
          <a:prstGeom prst="rect">
            <a:avLst/>
          </a:prstGeom>
        </p:spPr>
      </p:pic>
      <p:pic>
        <p:nvPicPr>
          <p:cNvPr id="8" name="Picture 7" descr="Screen Shot 2017-05-24 at 1.22.18 P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4999" y="5192182"/>
            <a:ext cx="1392566" cy="1236132"/>
          </a:xfrm>
          <a:prstGeom prst="rect">
            <a:avLst/>
          </a:prstGeom>
        </p:spPr>
      </p:pic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B62D7-269F-E049-96D1-CBF7C6137DC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8653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Also performed 112 supplementary Hi-C experiments using three different protocols </a:t>
            </a:r>
          </a:p>
          <a:p>
            <a:pPr marL="0" indent="0">
              <a:buNone/>
            </a:pPr>
            <a:r>
              <a:rPr lang="en-US" dirty="0" smtClean="0"/>
              <a:t>			</a:t>
            </a:r>
            <a:r>
              <a:rPr lang="en-US" sz="2000" dirty="0" smtClean="0"/>
              <a:t>-situ Hi-C, dilution Hi-C, and Tethered Conformation Capture</a:t>
            </a:r>
          </a:p>
          <a:p>
            <a:pPr marL="0" indent="0">
              <a:buNone/>
            </a:pPr>
            <a:r>
              <a:rPr lang="en-US" sz="2000" dirty="0"/>
              <a:t>	</a:t>
            </a:r>
            <a:r>
              <a:rPr lang="en-US" sz="2000" dirty="0" smtClean="0"/>
              <a:t>		- techniques like crosslinking, restriction enzyme, ligation volume/time, and </a:t>
            </a:r>
            <a:r>
              <a:rPr lang="en-US" sz="2000" dirty="0" err="1" smtClean="0"/>
              <a:t>biotinylated</a:t>
            </a:r>
            <a:r>
              <a:rPr lang="en-US" sz="2000" dirty="0" smtClean="0"/>
              <a:t> nucleotide </a:t>
            </a:r>
          </a:p>
          <a:p>
            <a:pPr marL="0" indent="0">
              <a:buNone/>
            </a:pPr>
            <a:endParaRPr lang="en-US" sz="2000" dirty="0" smtClean="0"/>
          </a:p>
          <a:p>
            <a:r>
              <a:rPr lang="en-US" dirty="0" smtClean="0"/>
              <a:t> </a:t>
            </a:r>
            <a:r>
              <a:rPr lang="en-US" dirty="0"/>
              <a:t>I</a:t>
            </a:r>
            <a:r>
              <a:rPr lang="en-US" dirty="0" smtClean="0"/>
              <a:t>ncluded several in situ Hi-C experiments in which the formaldehyde crosslinking step was omitted. </a:t>
            </a:r>
          </a:p>
          <a:p>
            <a:pPr lvl="3"/>
            <a:r>
              <a:rPr lang="en-US" dirty="0" smtClean="0"/>
              <a:t>Structural features cannot be due to crosslinking procedures</a:t>
            </a:r>
          </a:p>
          <a:p>
            <a:r>
              <a:rPr lang="en-US" dirty="0" smtClean="0"/>
              <a:t> In total, </a:t>
            </a:r>
            <a:r>
              <a:rPr lang="en-US" dirty="0"/>
              <a:t>	</a:t>
            </a:r>
            <a:r>
              <a:rPr lang="en-US" dirty="0" smtClean="0"/>
              <a:t>201 independent Hi-C experiments were successfully performed (see Data S1 and S2)</a:t>
            </a:r>
            <a:endParaRPr lang="en-US" dirty="0"/>
          </a:p>
          <a:p>
            <a:pPr marL="0" indent="0">
              <a:buNone/>
            </a:pPr>
            <a:endParaRPr lang="en-US" sz="2000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B62D7-269F-E049-96D1-CBF7C6137DC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2266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Genome is partitioned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Small domains median length is 185kb </a:t>
            </a:r>
          </a:p>
          <a:p>
            <a:r>
              <a:rPr lang="en-US" dirty="0" smtClean="0"/>
              <a:t>Probing 3D partitioning of the genome:</a:t>
            </a:r>
          </a:p>
          <a:p>
            <a:pPr lvl="3"/>
            <a:r>
              <a:rPr lang="en-US" dirty="0" smtClean="0"/>
              <a:t>Earlier experiments at 1Mb map resolution (Lieberman-Aiden et al., 2009) squares partitioned genome into 5-20Mb intervals, which were called “</a:t>
            </a:r>
            <a:r>
              <a:rPr lang="en-US" dirty="0" err="1" smtClean="0"/>
              <a:t>megadomains</a:t>
            </a:r>
            <a:r>
              <a:rPr lang="en-US" dirty="0" smtClean="0"/>
              <a:t>”</a:t>
            </a:r>
          </a:p>
          <a:p>
            <a:pPr lvl="3"/>
            <a:r>
              <a:rPr lang="en-US" dirty="0" smtClean="0"/>
              <a:t>Individual 1Mb loci assigned to one of two long-range contact patterns </a:t>
            </a:r>
          </a:p>
          <a:p>
            <a:pPr lvl="3"/>
            <a:r>
              <a:rPr lang="en-US" dirty="0" err="1" smtClean="0"/>
              <a:t>Megadomains</a:t>
            </a:r>
            <a:r>
              <a:rPr lang="en-US" dirty="0" smtClean="0"/>
              <a:t> and the associated squares along the diagonals arise when 1Mb loci in an interval exhibit the same genome wide contact pattern. </a:t>
            </a:r>
          </a:p>
          <a:p>
            <a:pPr marL="1371600" lvl="3" indent="0">
              <a:buNone/>
            </a:pPr>
            <a:endParaRPr lang="en-US" dirty="0" smtClean="0"/>
          </a:p>
          <a:p>
            <a:pPr marL="1371600" lvl="3" indent="0">
              <a:buNone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B62D7-269F-E049-96D1-CBF7C6137DC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9432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 new higher resolution maps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     </a:t>
            </a:r>
            <a:r>
              <a:rPr lang="en-US" sz="2000" dirty="0" smtClean="0"/>
              <a:t> -200 to 1,000-fold more contacts</a:t>
            </a:r>
          </a:p>
          <a:p>
            <a:r>
              <a:rPr lang="en-US" dirty="0" smtClean="0"/>
              <a:t>Observed many small squares of enhanced contact frequency that tile the diagonal of each contact matrix (Figure 2A) </a:t>
            </a:r>
          </a:p>
          <a:p>
            <a:r>
              <a:rPr lang="en-US" dirty="0" smtClean="0"/>
              <a:t>Used Arrowhead algorithm to annotate these contact domains genome-wide </a:t>
            </a:r>
          </a:p>
          <a:p>
            <a:pPr marL="0" indent="0">
              <a:buNone/>
            </a:pPr>
            <a:endParaRPr lang="en-US" dirty="0" smtClean="0"/>
          </a:p>
          <a:p>
            <a:endParaRPr lang="en-US" dirty="0" smtClean="0"/>
          </a:p>
          <a:p>
            <a:pPr marL="1828800" lvl="4" indent="0">
              <a:buNone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B62D7-269F-E049-96D1-CBF7C6137DC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1425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Observed domains ranged in size from 40kb to 3Mb (median size 185kb)</a:t>
            </a:r>
          </a:p>
          <a:p>
            <a:r>
              <a:rPr lang="en-US" dirty="0" smtClean="0"/>
              <a:t>Abrupt drop in contact frequency with </a:t>
            </a:r>
            <a:r>
              <a:rPr lang="en-US" dirty="0" err="1" smtClean="0"/>
              <a:t>megadomains</a:t>
            </a:r>
            <a:r>
              <a:rPr lang="en-US" dirty="0" smtClean="0"/>
              <a:t> (33%)</a:t>
            </a:r>
            <a:endParaRPr lang="en-US" dirty="0"/>
          </a:p>
        </p:txBody>
      </p:sp>
      <p:pic>
        <p:nvPicPr>
          <p:cNvPr id="4" name="Picture 3" descr="Screen Shot 2017-05-24 at 5.02.1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100" y="3975100"/>
            <a:ext cx="2578100" cy="257810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B62D7-269F-E049-96D1-CBF7C6137DC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3061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Contact Domains Exhibit Consistent Histone Marks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Associated with changes in Long-Range Contact Pattern </a:t>
            </a:r>
          </a:p>
          <a:p>
            <a:r>
              <a:rPr lang="en-US" dirty="0" smtClean="0"/>
              <a:t>Loci within a contact domain show correlated histone modifications for 8 different factors </a:t>
            </a:r>
          </a:p>
          <a:p>
            <a:pPr lvl="5"/>
            <a:r>
              <a:rPr lang="en-US" dirty="0" smtClean="0"/>
              <a:t>H3K36me3, H3K27me3, H3K4me1, H3K4me2, H3Kme3, H3K4me3, H3K9me3, H3K79me2, and H4K20me1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B62D7-269F-E049-96D1-CBF7C6137DC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6154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Loci at comparable distance but residing in different domains showed less correlation in chromatin state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</p:txBody>
      </p:sp>
      <p:pic>
        <p:nvPicPr>
          <p:cNvPr id="5" name="Picture 4" descr="Screen Shot 2017-05-24 at 1.02.5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5202" y="2680762"/>
            <a:ext cx="3131198" cy="3669238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B62D7-269F-E049-96D1-CBF7C6137DC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29275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Six</a:t>
            </a:r>
            <a:r>
              <a:rPr lang="en-US" dirty="0" smtClean="0"/>
              <a:t> Nuclear </a:t>
            </a:r>
            <a:r>
              <a:rPr lang="en-US" dirty="0" err="1" smtClean="0"/>
              <a:t>Subcompartments</a:t>
            </a:r>
            <a:r>
              <a:rPr lang="en-US" dirty="0" smtClean="0"/>
              <a:t> with Distinct Patterns of Histone modifications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Partitioned loci into categories based on long-range contact patterns alone: </a:t>
            </a:r>
            <a:r>
              <a:rPr lang="en-US" sz="1400" dirty="0" smtClean="0"/>
              <a:t>(Slide 11: 2D, 2E,2F) </a:t>
            </a:r>
            <a:endParaRPr lang="en-US" dirty="0"/>
          </a:p>
          <a:p>
            <a:pPr lvl="1"/>
            <a:r>
              <a:rPr lang="en-US" dirty="0" smtClean="0"/>
              <a:t>Manual annotation and three unsupervised clustering algorithms </a:t>
            </a:r>
          </a:p>
          <a:p>
            <a:pPr lvl="2"/>
            <a:r>
              <a:rPr lang="en-US" dirty="0" smtClean="0"/>
              <a:t>HMM (Hidden Markov Model) </a:t>
            </a:r>
            <a:endParaRPr lang="en-US" dirty="0" smtClean="0"/>
          </a:p>
          <a:p>
            <a:pPr lvl="2"/>
            <a:r>
              <a:rPr lang="en-US" dirty="0" smtClean="0"/>
              <a:t>K-</a:t>
            </a:r>
            <a:r>
              <a:rPr lang="en-US" dirty="0" smtClean="0"/>
              <a:t>Means (cluster analysis algorithm) </a:t>
            </a:r>
            <a:endParaRPr lang="en-US" dirty="0" smtClean="0"/>
          </a:p>
          <a:p>
            <a:pPr lvl="2"/>
            <a:r>
              <a:rPr lang="en-US" dirty="0" smtClean="0"/>
              <a:t>Hierarchical </a:t>
            </a:r>
            <a:r>
              <a:rPr lang="en-US" dirty="0" smtClean="0"/>
              <a:t>(hierarchy of clusters) </a:t>
            </a:r>
            <a:endParaRPr lang="en-US" dirty="0" smtClean="0"/>
          </a:p>
          <a:p>
            <a:pPr marL="914400" lvl="2" indent="0">
              <a:buNone/>
            </a:pPr>
            <a:endParaRPr lang="en-US" dirty="0" smtClean="0"/>
          </a:p>
          <a:p>
            <a:pPr marL="914400" lvl="2" indent="0">
              <a:buNone/>
            </a:pPr>
            <a:endParaRPr lang="en-US" dirty="0" smtClean="0"/>
          </a:p>
          <a:p>
            <a:pPr marL="914400" lvl="2" indent="0">
              <a:buNone/>
            </a:pPr>
            <a:endParaRPr lang="en-US" dirty="0" smtClean="0"/>
          </a:p>
          <a:p>
            <a:pPr marL="914400" lvl="2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B62D7-269F-E049-96D1-CBF7C6137DC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3448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Analyzed data at low matrix resolution (1Mb), reproduced earlier version finding of two compartments (A and B) </a:t>
            </a:r>
          </a:p>
          <a:p>
            <a:r>
              <a:rPr lang="en-US" dirty="0" smtClean="0"/>
              <a:t>At high resolution (25kb), found evidence for at least 5 “</a:t>
            </a:r>
            <a:r>
              <a:rPr lang="en-US" dirty="0" err="1" smtClean="0"/>
              <a:t>subcompartments</a:t>
            </a:r>
            <a:r>
              <a:rPr lang="en-US" dirty="0" smtClean="0"/>
              <a:t>” defined by long range interaction patterns, both within and between chromosomes </a:t>
            </a:r>
          </a:p>
          <a:p>
            <a:r>
              <a:rPr lang="en-US" dirty="0" smtClean="0"/>
              <a:t>Found median length of an interval lying completely within a </a:t>
            </a:r>
            <a:r>
              <a:rPr lang="en-US" dirty="0" err="1" smtClean="0"/>
              <a:t>subcompartment</a:t>
            </a:r>
            <a:r>
              <a:rPr lang="en-US" dirty="0" smtClean="0"/>
              <a:t> 300kb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B62D7-269F-E049-96D1-CBF7C6137DC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313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4301" y="1417638"/>
            <a:ext cx="8229600" cy="4525963"/>
          </a:xfrm>
        </p:spPr>
        <p:txBody>
          <a:bodyPr/>
          <a:lstStyle/>
          <a:p>
            <a:r>
              <a:rPr lang="en-US" dirty="0" smtClean="0"/>
              <a:t>Why do we care about spatial organization in studying transcriptional control of genes?</a:t>
            </a:r>
          </a:p>
          <a:p>
            <a:pPr marL="457200" lvl="1" indent="0">
              <a:buNone/>
            </a:pPr>
            <a:r>
              <a:rPr lang="en-US" dirty="0"/>
              <a:t>	</a:t>
            </a:r>
            <a:r>
              <a:rPr lang="en-US" dirty="0" smtClean="0"/>
              <a:t>	-get information of chromosomal proximities to better understand gene expression </a:t>
            </a:r>
          </a:p>
          <a:p>
            <a:pPr marL="457200" lvl="1" indent="0">
              <a:buNone/>
            </a:pPr>
            <a:r>
              <a:rPr lang="en-US" dirty="0" smtClean="0"/>
              <a:t> 		-Enhancers typically far away from genes in DNA sequence </a:t>
            </a:r>
          </a:p>
          <a:p>
            <a:pPr marL="457200" lvl="1" indent="0">
              <a:buNone/>
            </a:pPr>
            <a:r>
              <a:rPr lang="en-US" dirty="0"/>
              <a:t>	</a:t>
            </a:r>
            <a:r>
              <a:rPr lang="en-US" dirty="0" smtClean="0"/>
              <a:t>	</a:t>
            </a:r>
            <a:endParaRPr lang="en-US" dirty="0"/>
          </a:p>
        </p:txBody>
      </p:sp>
      <p:pic>
        <p:nvPicPr>
          <p:cNvPr id="5" name="Picture 4" descr="Screen Shot 2017-05-22 at 5.25.2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8425" y="3957916"/>
            <a:ext cx="2253142" cy="2900084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B62D7-269F-E049-96D1-CBF7C6137DC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9436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Screen Shot 2017-06-07 at 12.51.53 P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39" b="5939"/>
          <a:stretch>
            <a:fillRect/>
          </a:stretch>
        </p:blipFill>
        <p:spPr>
          <a:xfrm>
            <a:off x="304800" y="1659466"/>
            <a:ext cx="4341397" cy="2387601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B62D7-269F-E049-96D1-CBF7C6137DC5}" type="slidenum">
              <a:rPr lang="en-US" smtClean="0"/>
              <a:t>20</a:t>
            </a:fld>
            <a:endParaRPr lang="en-US"/>
          </a:p>
        </p:txBody>
      </p:sp>
      <p:pic>
        <p:nvPicPr>
          <p:cNvPr id="6" name="Picture 5" descr="Screen Shot 2017-06-07 at 12.53.06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1704" y="1659466"/>
            <a:ext cx="1680030" cy="3602784"/>
          </a:xfrm>
          <a:prstGeom prst="rect">
            <a:avLst/>
          </a:prstGeom>
        </p:spPr>
      </p:pic>
      <p:pic>
        <p:nvPicPr>
          <p:cNvPr id="7" name="Picture 6" descr="Screen Shot 2017-06-07 at 12.53.49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6535" y="4368487"/>
            <a:ext cx="1823048" cy="1987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4556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Conservation of Peaks among human cell lines and across evolution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Identified peaks in other seven human cell lines </a:t>
            </a:r>
          </a:p>
          <a:p>
            <a:pPr lvl="3"/>
            <a:r>
              <a:rPr lang="en-US" dirty="0" smtClean="0"/>
              <a:t>These maps contain fewer contacts, sensitivity is reduced and fewer peaks are reserved (ranging from 2,634 to 8,040)</a:t>
            </a:r>
          </a:p>
          <a:p>
            <a:pPr lvl="3"/>
            <a:r>
              <a:rPr lang="en-US" dirty="0" smtClean="0"/>
              <a:t>Found peaks conserved across cell types </a:t>
            </a:r>
          </a:p>
          <a:p>
            <a:pPr marL="1371600" lvl="3" indent="0">
              <a:buNone/>
            </a:pPr>
            <a:endParaRPr lang="en-US" dirty="0"/>
          </a:p>
          <a:p>
            <a:pPr marL="1371600" lvl="3" indent="0">
              <a:buNone/>
            </a:pPr>
            <a:endParaRPr lang="en-US" dirty="0" smtClean="0"/>
          </a:p>
          <a:p>
            <a:pPr marL="1371600" lvl="3" indent="0">
              <a:buNone/>
            </a:pPr>
            <a:endParaRPr lang="en-US" dirty="0" smtClean="0"/>
          </a:p>
          <a:p>
            <a:pPr marL="1371600" lvl="3" indent="0">
              <a:buNone/>
            </a:pPr>
            <a:endParaRPr lang="en-US" dirty="0" smtClean="0"/>
          </a:p>
          <a:p>
            <a:pPr marL="1371600" lvl="3" indent="0">
              <a:buNone/>
            </a:pPr>
            <a:endParaRPr lang="en-US" dirty="0" smtClean="0"/>
          </a:p>
          <a:p>
            <a:pPr marL="1371600" lvl="3" indent="0">
              <a:buNone/>
            </a:pPr>
            <a:endParaRPr lang="en-US" dirty="0" smtClean="0"/>
          </a:p>
          <a:p>
            <a:pPr marL="1371600" lvl="3" indent="0">
              <a:buNone/>
            </a:pPr>
            <a:endParaRPr lang="en-US" dirty="0"/>
          </a:p>
          <a:p>
            <a:pPr lvl="3"/>
            <a:endParaRPr lang="en-US" dirty="0" smtClean="0"/>
          </a:p>
        </p:txBody>
      </p:sp>
      <p:pic>
        <p:nvPicPr>
          <p:cNvPr id="4" name="Picture 3" descr="Screen Shot 2017-05-24 at 6.48.3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4061957"/>
            <a:ext cx="5147733" cy="1771575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B62D7-269F-E049-96D1-CBF7C6137DC5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09538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Compared peaks in mouse </a:t>
            </a:r>
          </a:p>
          <a:p>
            <a:pPr lvl="2"/>
            <a:r>
              <a:rPr lang="en-US" dirty="0"/>
              <a:t>CH12-LX mouse B-</a:t>
            </a:r>
            <a:r>
              <a:rPr lang="en-US" dirty="0" err="1"/>
              <a:t>lymphoblasts</a:t>
            </a:r>
            <a:r>
              <a:rPr lang="en-US" dirty="0"/>
              <a:t> identified 2,927 high-confidence contact domains and 3,331 </a:t>
            </a:r>
            <a:r>
              <a:rPr lang="en-US" dirty="0" smtClean="0"/>
              <a:t>peaks</a:t>
            </a:r>
          </a:p>
          <a:p>
            <a:r>
              <a:rPr lang="en-US" dirty="0" smtClean="0"/>
              <a:t>GM12878</a:t>
            </a:r>
          </a:p>
          <a:p>
            <a:pPr lvl="2"/>
            <a:r>
              <a:rPr lang="en-US" dirty="0" smtClean="0"/>
              <a:t>Orthologous regions had 50% of peaks and 45% of domains in mouse were also called in humans </a:t>
            </a:r>
          </a:p>
          <a:p>
            <a:pPr lvl="2"/>
            <a:r>
              <a:rPr lang="en-US" dirty="0" smtClean="0"/>
              <a:t>Suggests conservation of 3D genome structure across mammals </a:t>
            </a:r>
          </a:p>
          <a:p>
            <a:pPr marL="457200" lvl="1" indent="0">
              <a:buNone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B62D7-269F-E049-96D1-CBF7C6137DC5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65599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Loops anchored at promoter are associated with enhancers and increased gene activation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72734"/>
            <a:ext cx="8229600" cy="4525963"/>
          </a:xfrm>
        </p:spPr>
        <p:txBody>
          <a:bodyPr/>
          <a:lstStyle/>
          <a:p>
            <a:r>
              <a:rPr lang="en-US" dirty="0" smtClean="0"/>
              <a:t>Peaks frequently known promoter at one peak locus and a known enhancer at the other 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 descr="Screen Shot 2017-05-24 at 7.02.0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5283" y="2938463"/>
            <a:ext cx="3949700" cy="318770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B62D7-269F-E049-96D1-CBF7C6137DC5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0197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For example, 2,854 of the 9,448 peaks in GM12878 map bring together known promoters and known enhancers (30% versus 7%) </a:t>
            </a:r>
          </a:p>
          <a:p>
            <a:r>
              <a:rPr lang="en-US" dirty="0" smtClean="0"/>
              <a:t>Genes whose promoters are associated with a loop are much more highly expressed than genes that are not associated with a loop (6 fold)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B62D7-269F-E049-96D1-CBF7C6137DC5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2979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Presence of cell type specific peaks associated with changes in expression </a:t>
            </a:r>
          </a:p>
          <a:p>
            <a:pPr marL="1828800" lvl="4" indent="0">
              <a:buNone/>
            </a:pPr>
            <a:r>
              <a:rPr lang="en-US" dirty="0" smtClean="0"/>
              <a:t>-examining RNA-</a:t>
            </a:r>
            <a:r>
              <a:rPr lang="en-US" dirty="0" err="1" smtClean="0"/>
              <a:t>seq</a:t>
            </a:r>
            <a:r>
              <a:rPr lang="en-US" dirty="0" smtClean="0"/>
              <a:t> data found that appearance of a loop in a cell type was accompanied by activation of a gene whose promoter overlapped one of the peak loci </a:t>
            </a:r>
          </a:p>
          <a:p>
            <a:pPr marL="1828800" lvl="4" indent="0">
              <a:buNone/>
            </a:pPr>
            <a:r>
              <a:rPr lang="en-US" dirty="0" smtClean="0"/>
              <a:t>- Ex, cell-type specific loop is anchored at promoter of gene encoding L-selection (SELL), which is expressed in GM12878, but not in IMR90 where loop is absent </a:t>
            </a:r>
            <a:endParaRPr lang="en-US" dirty="0"/>
          </a:p>
        </p:txBody>
      </p:sp>
      <p:pic>
        <p:nvPicPr>
          <p:cNvPr id="4" name="Picture 3" descr="Screen Shot 2017-05-24 at 7.10.5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3667" y="4792133"/>
            <a:ext cx="2962270" cy="1890964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B62D7-269F-E049-96D1-CBF7C6137DC5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13344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Observed 557 loops in GM12878 but not in IMR90 </a:t>
            </a:r>
          </a:p>
          <a:p>
            <a:pPr marL="1828800" lvl="4" indent="0">
              <a:buNone/>
            </a:pPr>
            <a:r>
              <a:rPr lang="en-US" dirty="0" smtClean="0"/>
              <a:t>-corresponding peak loci overlapped the promoters of 43 genes that were </a:t>
            </a:r>
            <a:r>
              <a:rPr lang="en-US" dirty="0" err="1" smtClean="0"/>
              <a:t>upregulated</a:t>
            </a:r>
            <a:r>
              <a:rPr lang="en-US" dirty="0" smtClean="0"/>
              <a:t> (750 fold) in GM12878 , but of only one gene markedly </a:t>
            </a:r>
            <a:r>
              <a:rPr lang="en-US" dirty="0" err="1" smtClean="0"/>
              <a:t>upregulated</a:t>
            </a:r>
            <a:r>
              <a:rPr lang="en-US" dirty="0" smtClean="0"/>
              <a:t> in IMR90</a:t>
            </a:r>
          </a:p>
          <a:p>
            <a:pPr marL="1828800" lvl="4" indent="0">
              <a:buNone/>
            </a:pPr>
            <a:r>
              <a:rPr lang="en-US" dirty="0" smtClean="0"/>
              <a:t>-Also found 510 loops in IMR90 absent in GM12878 </a:t>
            </a:r>
          </a:p>
          <a:p>
            <a:pPr marL="1828800" lvl="4" indent="0">
              <a:buNone/>
            </a:pPr>
            <a:r>
              <a:rPr lang="en-US" dirty="0" smtClean="0"/>
              <a:t>-corresponding peak loci overlapped promoters of 94 genes that were </a:t>
            </a:r>
            <a:r>
              <a:rPr lang="en-US" dirty="0" err="1" smtClean="0"/>
              <a:t>upregulated</a:t>
            </a:r>
            <a:r>
              <a:rPr lang="en-US" dirty="0" smtClean="0"/>
              <a:t> in IMR90, but of only three genes that were markedly </a:t>
            </a:r>
            <a:r>
              <a:rPr lang="en-US" dirty="0" err="1" smtClean="0"/>
              <a:t>upregulated</a:t>
            </a:r>
            <a:r>
              <a:rPr lang="en-US" dirty="0" smtClean="0"/>
              <a:t> in GM12878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B62D7-269F-E049-96D1-CBF7C6137DC5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28476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creen Shot 2017-05-24 at 9.20.14 P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07" b="14707"/>
          <a:stretch>
            <a:fillRect/>
          </a:stretch>
        </p:blipFill>
        <p:spPr>
          <a:xfrm>
            <a:off x="1557867" y="2353734"/>
            <a:ext cx="5812582" cy="3196696"/>
          </a:xfr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B62D7-269F-E049-96D1-CBF7C6137DC5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7500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creen Shot 2017-05-24 at 9.28.33 P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69" b="5469"/>
          <a:stretch>
            <a:fillRect/>
          </a:stretch>
        </p:blipFill>
        <p:spPr/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B62D7-269F-E049-96D1-CBF7C6137DC5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52932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Loops frequently demarcate the </a:t>
            </a:r>
            <a:r>
              <a:rPr lang="en-US" dirty="0" err="1" smtClean="0"/>
              <a:t>boundries</a:t>
            </a:r>
            <a:r>
              <a:rPr lang="en-US" dirty="0" smtClean="0"/>
              <a:t> of contact domains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- Loops are anchored at a pair of convergent CTCF/RAD21/SMC3 binding sites </a:t>
            </a:r>
            <a:endParaRPr lang="en-US" dirty="0"/>
          </a:p>
        </p:txBody>
      </p:sp>
      <p:pic>
        <p:nvPicPr>
          <p:cNvPr id="4" name="Picture 3" descr="Screen Shot 2017-05-24 at 9.52.2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8899" y="2820031"/>
            <a:ext cx="5448300" cy="3536319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B62D7-269F-E049-96D1-CBF7C6137DC5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6673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should we do?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Use Hi-C!!!</a:t>
            </a:r>
          </a:p>
          <a:p>
            <a:pPr lvl="2"/>
            <a:r>
              <a:rPr lang="en-US" dirty="0" smtClean="0"/>
              <a:t>To study 3D structure of genomes </a:t>
            </a:r>
          </a:p>
          <a:p>
            <a:pPr lvl="2"/>
            <a:r>
              <a:rPr lang="en-US" dirty="0" smtClean="0"/>
              <a:t>Typical distance between an enhancer and gene is between 1kb to 1MB including transcription binding</a:t>
            </a:r>
          </a:p>
          <a:p>
            <a:pPr lvl="2"/>
            <a:r>
              <a:rPr lang="en-US" dirty="0" smtClean="0"/>
              <a:t>We need detailed maps to be aware of exact loop anchors and domain borders</a:t>
            </a:r>
          </a:p>
          <a:p>
            <a:pPr lvl="2"/>
            <a:endParaRPr lang="en-US" dirty="0"/>
          </a:p>
          <a:p>
            <a:pPr lvl="2"/>
            <a:endParaRPr lang="en-US" dirty="0" smtClean="0"/>
          </a:p>
          <a:p>
            <a:pPr lvl="2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B62D7-269F-E049-96D1-CBF7C6137DC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5007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Screen Shot 2017-05-29 at 12.11.18 P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17" b="6317"/>
          <a:stretch>
            <a:fillRect/>
          </a:stretch>
        </p:blipFill>
        <p:spPr>
          <a:xfrm>
            <a:off x="1134534" y="1947334"/>
            <a:ext cx="6643913" cy="3653896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B62D7-269F-E049-96D1-CBF7C6137DC5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2793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 descr="Screen Shot 2017-05-29 at 12.12.14 P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3" r="7183"/>
          <a:stretch>
            <a:fillRect/>
          </a:stretch>
        </p:blipFill>
        <p:spPr/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B62D7-269F-E049-96D1-CBF7C6137DC5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20671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Screen Shot 2017-05-29 at 12.12.42 P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5" r="6265"/>
          <a:stretch>
            <a:fillRect/>
          </a:stretch>
        </p:blipFill>
        <p:spPr/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B62D7-269F-E049-96D1-CBF7C6137DC5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2009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CTCF sites on the same chromosome can have four orientations</a:t>
            </a:r>
          </a:p>
          <a:p>
            <a:pPr marL="1371600" lvl="3" indent="0">
              <a:buNone/>
            </a:pPr>
            <a:r>
              <a:rPr lang="en-US" dirty="0" smtClean="0"/>
              <a:t>1)Same direction on one strand</a:t>
            </a:r>
          </a:p>
          <a:p>
            <a:pPr marL="1371600" lvl="3" indent="0">
              <a:buNone/>
            </a:pPr>
            <a:r>
              <a:rPr lang="en-US" dirty="0" smtClean="0"/>
              <a:t>2) Same direction on the other strand</a:t>
            </a:r>
          </a:p>
          <a:p>
            <a:pPr marL="1371600" lvl="3" indent="0">
              <a:buNone/>
            </a:pPr>
            <a:r>
              <a:rPr lang="en-US" dirty="0" smtClean="0"/>
              <a:t>3) Convergent on opposite strands</a:t>
            </a:r>
          </a:p>
          <a:p>
            <a:pPr marL="1371600" lvl="3" indent="0">
              <a:buNone/>
            </a:pPr>
            <a:r>
              <a:rPr lang="en-US" dirty="0" smtClean="0"/>
              <a:t>4) Divergent on opposite strands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B62D7-269F-E049-96D1-CBF7C6137DC5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5337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They found 4,322 peaks in GM12878 where two corresponding peak loci contained a single CTCF binding motif </a:t>
            </a:r>
          </a:p>
          <a:p>
            <a:r>
              <a:rPr lang="en-US" dirty="0" smtClean="0"/>
              <a:t>92% are convergent (Figures 6D and 6F)</a:t>
            </a:r>
          </a:p>
          <a:p>
            <a:r>
              <a:rPr lang="en-US" dirty="0" smtClean="0"/>
              <a:t>Overall, presence of pairs at peak loci bound CTCF sites in convergent orientation enriched 102 fold over random expectation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B62D7-269F-E049-96D1-CBF7C6137DC5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60368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Convergent orientation was more frequent than divergent orientation </a:t>
            </a:r>
          </a:p>
          <a:p>
            <a:r>
              <a:rPr lang="en-US" dirty="0" smtClean="0"/>
              <a:t>Despite divergent motifs lie on opposite strands </a:t>
            </a:r>
          </a:p>
          <a:p>
            <a:r>
              <a:rPr lang="en-US" dirty="0" smtClean="0"/>
              <a:t>GM12878 (3,971-78) , IMR90(1,456-5), HMEC(968-11), K562(723-2), NHEK(556-9), CH12-LX(625-8) </a:t>
            </a:r>
          </a:p>
          <a:p>
            <a:r>
              <a:rPr lang="en-US" dirty="0" smtClean="0"/>
              <a:t>Pattern suggests pair of CTCF sites in convergent orientation is required for formation of loop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B62D7-269F-E049-96D1-CBF7C6137DC5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3807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CTCF-Binding </a:t>
            </a:r>
            <a:r>
              <a:rPr lang="en-US" dirty="0" err="1" smtClean="0"/>
              <a:t>Exapted</a:t>
            </a:r>
            <a:r>
              <a:rPr lang="en-US" dirty="0" smtClean="0"/>
              <a:t> SINEB2 Repeat in Mouse Shows Preferential Orientation with Respect to Loops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195512"/>
            <a:ext cx="8229600" cy="4525963"/>
          </a:xfrm>
        </p:spPr>
        <p:txBody>
          <a:bodyPr/>
          <a:lstStyle/>
          <a:p>
            <a:r>
              <a:rPr lang="en-US" dirty="0" smtClean="0"/>
              <a:t>CTCF motifs at peak anchors in SINEB2 elements show same strong bias toward convergent orientation seen throughout genome (89% are oriented toward opposing loop anchor versus 94% genome-wide)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B62D7-269F-E049-96D1-CBF7C6137DC5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0737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B62D7-269F-E049-96D1-CBF7C6137DC5}" type="slidenum">
              <a:rPr lang="en-US" smtClean="0"/>
              <a:t>37</a:t>
            </a:fld>
            <a:endParaRPr lang="en-US"/>
          </a:p>
        </p:txBody>
      </p:sp>
      <p:pic>
        <p:nvPicPr>
          <p:cNvPr id="21" name="Content Placeholder 20" descr="Screen Shot 2017-05-29 at 1.07.28 P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03" b="17803"/>
          <a:stretch>
            <a:fillRect/>
          </a:stretch>
        </p:blipFill>
        <p:spPr>
          <a:xfrm>
            <a:off x="0" y="1811867"/>
            <a:ext cx="3410959" cy="1875896"/>
          </a:xfrm>
        </p:spPr>
      </p:pic>
      <p:pic>
        <p:nvPicPr>
          <p:cNvPr id="22" name="Picture 21" descr="Screen Shot 2017-05-29 at 1.07.48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0959" y="1856881"/>
            <a:ext cx="2295574" cy="2208714"/>
          </a:xfrm>
          <a:prstGeom prst="rect">
            <a:avLst/>
          </a:prstGeom>
        </p:spPr>
      </p:pic>
      <p:pic>
        <p:nvPicPr>
          <p:cNvPr id="23" name="Picture 22" descr="Screen Shot 2017-05-29 at 1.08.33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6583" y="1811867"/>
            <a:ext cx="2349500" cy="1917700"/>
          </a:xfrm>
          <a:prstGeom prst="rect">
            <a:avLst/>
          </a:prstGeom>
        </p:spPr>
      </p:pic>
      <p:pic>
        <p:nvPicPr>
          <p:cNvPr id="24" name="Picture 23" descr="Screen Shot 2017-05-29 at 1.08.59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8676" y="4065595"/>
            <a:ext cx="2328124" cy="2044700"/>
          </a:xfrm>
          <a:prstGeom prst="rect">
            <a:avLst/>
          </a:prstGeom>
        </p:spPr>
      </p:pic>
      <p:pic>
        <p:nvPicPr>
          <p:cNvPr id="25" name="Picture 24" descr="Screen Shot 2017-05-29 at 1.09.25 P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634" y="4065595"/>
            <a:ext cx="3026016" cy="2606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2209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Significant differences in loop structure between Chromosome X homologs </a:t>
            </a:r>
          </a:p>
          <a:p>
            <a:r>
              <a:rPr lang="en-US" dirty="0" smtClean="0"/>
              <a:t>Observed 27 large “</a:t>
            </a:r>
            <a:r>
              <a:rPr lang="en-US" dirty="0" err="1" smtClean="0"/>
              <a:t>superloops</a:t>
            </a:r>
            <a:r>
              <a:rPr lang="en-US" dirty="0" smtClean="0"/>
              <a:t>” spanning between 7 and 74Mb (Figure 7E)</a:t>
            </a:r>
          </a:p>
          <a:p>
            <a:r>
              <a:rPr lang="en-US" dirty="0" smtClean="0"/>
              <a:t>Peak loci of most other loops nearly all </a:t>
            </a:r>
            <a:r>
              <a:rPr lang="en-US" dirty="0" err="1" smtClean="0"/>
              <a:t>superloop</a:t>
            </a:r>
            <a:r>
              <a:rPr lang="en-US" dirty="0" smtClean="0"/>
              <a:t> anchors bind CTCF (23 of 24) </a:t>
            </a:r>
          </a:p>
          <a:p>
            <a:r>
              <a:rPr lang="en-US" dirty="0" smtClean="0"/>
              <a:t>Six anchor regions most frequently associated with </a:t>
            </a:r>
            <a:r>
              <a:rPr lang="en-US" dirty="0" err="1" smtClean="0"/>
              <a:t>superloops</a:t>
            </a:r>
            <a:r>
              <a:rPr lang="en-US" dirty="0" smtClean="0"/>
              <a:t> are large (up to 200kb) </a:t>
            </a:r>
          </a:p>
          <a:p>
            <a:r>
              <a:rPr lang="en-US" dirty="0" smtClean="0"/>
              <a:t>Four anchor regions contain whole long noncoding RNA genes: loc550643, XIST, DXZ4, and FIRRE. </a:t>
            </a:r>
          </a:p>
          <a:p>
            <a:pPr lvl="5"/>
            <a:r>
              <a:rPr lang="en-US" dirty="0" smtClean="0"/>
              <a:t>Three (loc550643, DXZ4, and FIRRE) contain CTCF –binding tandem repeats that only bind CTCF on the inactive homolog </a:t>
            </a:r>
          </a:p>
          <a:p>
            <a:pPr marL="2286000" lvl="5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B62D7-269F-E049-96D1-CBF7C6137DC5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21754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GM12878 had 9,448 loops</a:t>
            </a:r>
          </a:p>
          <a:p>
            <a:r>
              <a:rPr lang="en-US" dirty="0" smtClean="0"/>
              <a:t>Most striking property of loops is that the pair of CTCF motifs present at the loop anchors occurs in a convergent orientation in &gt;90% of cases (versus 25% expected </a:t>
            </a:r>
            <a:r>
              <a:rPr lang="en-US" smtClean="0"/>
              <a:t>by chance)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B62D7-269F-E049-96D1-CBF7C6137DC5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36859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 descr="Screen Shot 2017-05-22 at 5.11.50 P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02" b="11902"/>
          <a:stretch>
            <a:fillRect/>
          </a:stretch>
        </p:blipFill>
        <p:spPr>
          <a:xfrm>
            <a:off x="467926" y="1556618"/>
            <a:ext cx="4003455" cy="2338049"/>
          </a:xfr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B62D7-269F-E049-96D1-CBF7C6137DC5}" type="slidenum">
              <a:rPr lang="en-US" smtClean="0"/>
              <a:t>4</a:t>
            </a:fld>
            <a:endParaRPr lang="en-US"/>
          </a:p>
        </p:txBody>
      </p:sp>
      <p:pic>
        <p:nvPicPr>
          <p:cNvPr id="5" name="Picture 4" descr="Screen Shot 2017-06-07 at 10.51.54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1381" y="3334271"/>
            <a:ext cx="3771900" cy="3387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5484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 Situ Hi-C Methodology and Maps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3 advantages over dilution Hi-C </a:t>
            </a:r>
            <a:endParaRPr lang="en-US" dirty="0"/>
          </a:p>
          <a:p>
            <a:pPr lvl="3"/>
            <a:r>
              <a:rPr lang="en-US" dirty="0" smtClean="0"/>
              <a:t>In situ ligation</a:t>
            </a:r>
          </a:p>
          <a:p>
            <a:pPr lvl="3"/>
            <a:r>
              <a:rPr lang="en-US" dirty="0" smtClean="0"/>
              <a:t>Protocol is faster</a:t>
            </a:r>
          </a:p>
          <a:p>
            <a:pPr lvl="3"/>
            <a:r>
              <a:rPr lang="en-US" dirty="0" smtClean="0"/>
              <a:t>Enables higher resolution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B62D7-269F-E049-96D1-CBF7C6137DC5}" type="slidenum">
              <a:rPr lang="en-US" smtClean="0"/>
              <a:t>5</a:t>
            </a:fld>
            <a:endParaRPr lang="en-US"/>
          </a:p>
        </p:txBody>
      </p:sp>
      <p:pic>
        <p:nvPicPr>
          <p:cNvPr id="5" name="Picture 4" descr="Screen Shot 2017-06-07 at 10.07.46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333" y="3882495"/>
            <a:ext cx="4369340" cy="195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627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Screen Shot 2017-06-07 at 10.55.05 A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38" b="15138"/>
          <a:stretch>
            <a:fillRect/>
          </a:stretch>
        </p:blipFill>
        <p:spPr>
          <a:xfrm>
            <a:off x="1490134" y="2127520"/>
            <a:ext cx="6076692" cy="3341946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B62D7-269F-E049-96D1-CBF7C6137DC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5547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B62D7-269F-E049-96D1-CBF7C6137DC5}" type="slidenum">
              <a:rPr lang="en-US" smtClean="0"/>
              <a:t>7</a:t>
            </a:fld>
            <a:endParaRPr lang="en-US"/>
          </a:p>
        </p:txBody>
      </p:sp>
      <p:pic>
        <p:nvPicPr>
          <p:cNvPr id="9" name="Content Placeholder 8" descr="Screen Shot 2017-06-07 at 10.56.50 A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52" b="19452"/>
          <a:stretch>
            <a:fillRect/>
          </a:stretch>
        </p:blipFill>
        <p:spPr>
          <a:xfrm>
            <a:off x="829733" y="1769534"/>
            <a:ext cx="7558953" cy="4157133"/>
          </a:xfrm>
        </p:spPr>
      </p:pic>
    </p:spTree>
    <p:extLst>
      <p:ext uri="{BB962C8B-B14F-4D97-AF65-F5344CB8AC3E}">
        <p14:creationId xmlns:p14="http://schemas.microsoft.com/office/powerpoint/2010/main" val="11780054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Contact Maps Spanning Nine Cell Lines Containing over 15 billion contacts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Constructed in situ Hi-C maps of nine cell lines in human and mouse</a:t>
            </a:r>
          </a:p>
          <a:p>
            <a:endParaRPr lang="en-US" dirty="0"/>
          </a:p>
        </p:txBody>
      </p:sp>
      <p:pic>
        <p:nvPicPr>
          <p:cNvPr id="4" name="Picture 3" descr="Screen Shot 2017-05-23 at 11.54.36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602" y="2566771"/>
            <a:ext cx="6977911" cy="386644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B62D7-269F-E049-96D1-CBF7C6137DC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17527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Constructed in situ (DNA-DNA) Hi-C maps of nine cell lines in human and mouse</a:t>
            </a:r>
          </a:p>
          <a:p>
            <a:r>
              <a:rPr lang="en-US" dirty="0" smtClean="0"/>
              <a:t>Original Hi-C experiments had a map resolution of 1Mb. </a:t>
            </a:r>
          </a:p>
          <a:p>
            <a:r>
              <a:rPr lang="en-US" dirty="0" smtClean="0"/>
              <a:t>These maps have a resolution of 1kb or 5Kb</a:t>
            </a:r>
          </a:p>
          <a:p>
            <a:r>
              <a:rPr lang="en-US" dirty="0" smtClean="0"/>
              <a:t>Hi-C maps at 5kb  resolution, using cell lines HMEC, NHEK, K562, HUVEC, </a:t>
            </a:r>
            <a:r>
              <a:rPr lang="en-US" dirty="0" err="1" smtClean="0"/>
              <a:t>HeLa</a:t>
            </a:r>
            <a:r>
              <a:rPr lang="en-US" dirty="0" smtClean="0"/>
              <a:t>, and KBM7</a:t>
            </a:r>
          </a:p>
          <a:p>
            <a:r>
              <a:rPr lang="en-US" dirty="0" smtClean="0"/>
              <a:t> Mouse B-</a:t>
            </a:r>
            <a:r>
              <a:rPr lang="en-US" dirty="0" err="1" smtClean="0"/>
              <a:t>lymphoblasts</a:t>
            </a:r>
            <a:r>
              <a:rPr lang="en-US" dirty="0" smtClean="0"/>
              <a:t> CH12-Lx</a:t>
            </a:r>
          </a:p>
          <a:p>
            <a:r>
              <a:rPr lang="en-US" dirty="0" smtClean="0"/>
              <a:t>Each map contains between 395M and 1.1B contacts </a:t>
            </a:r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B62D7-269F-E049-96D1-CBF7C6137DC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2363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4342</TotalTime>
  <Words>1403</Words>
  <Application>Microsoft Macintosh PowerPoint</Application>
  <PresentationFormat>On-screen Show (4:3)</PresentationFormat>
  <Paragraphs>162</Paragraphs>
  <Slides>39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0" baseType="lpstr">
      <vt:lpstr>Office Theme</vt:lpstr>
      <vt:lpstr>A 3D Map of the Human Genome at Kilobase Resolution Reveals Principles of Chromatin Looping </vt:lpstr>
      <vt:lpstr>Overview </vt:lpstr>
      <vt:lpstr>What should we do? </vt:lpstr>
      <vt:lpstr>PowerPoint Presentation</vt:lpstr>
      <vt:lpstr>In Situ Hi-C Methodology and Maps </vt:lpstr>
      <vt:lpstr>PowerPoint Presentation</vt:lpstr>
      <vt:lpstr>PowerPoint Presentation</vt:lpstr>
      <vt:lpstr>Contact Maps Spanning Nine Cell Lines Containing over 15 billion contacts </vt:lpstr>
      <vt:lpstr>PowerPoint Presentation</vt:lpstr>
      <vt:lpstr>PowerPoint Presentation</vt:lpstr>
      <vt:lpstr>PowerPoint Presentation</vt:lpstr>
      <vt:lpstr>PowerPoint Presentation</vt:lpstr>
      <vt:lpstr>The Genome is partitioned </vt:lpstr>
      <vt:lpstr>PowerPoint Presentation</vt:lpstr>
      <vt:lpstr>PowerPoint Presentation</vt:lpstr>
      <vt:lpstr>Contact Domains Exhibit Consistent Histone Marks </vt:lpstr>
      <vt:lpstr>PowerPoint Presentation</vt:lpstr>
      <vt:lpstr>Six Nuclear Subcompartments with Distinct Patterns of Histone modifications </vt:lpstr>
      <vt:lpstr>PowerPoint Presentation</vt:lpstr>
      <vt:lpstr>PowerPoint Presentation</vt:lpstr>
      <vt:lpstr>Conservation of Peaks among human cell lines and across evolution </vt:lpstr>
      <vt:lpstr>PowerPoint Presentation</vt:lpstr>
      <vt:lpstr>Loops anchored at promoter are associated with enhancers and increased gene activation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Loops frequently demarcate the boundries of contact domains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CTCF-Binding Exapted SINEB2 Repeat in Mouse Shows Preferential Orientation with Respect to Loops </vt:lpstr>
      <vt:lpstr>PowerPoint Presentation</vt:lpstr>
      <vt:lpstr>PowerPoint Presentation</vt:lpstr>
      <vt:lpstr>Conclusion </vt:lpstr>
    </vt:vector>
  </TitlesOfParts>
  <Company>Yale University 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3D Map of the Human Genome at Kilobase Resolution Reveals Principles of Chromatin Looping </dc:title>
  <dc:creator>Lilly  Reich </dc:creator>
  <cp:lastModifiedBy>Lilly  Reich </cp:lastModifiedBy>
  <cp:revision>99</cp:revision>
  <dcterms:created xsi:type="dcterms:W3CDTF">2017-05-12T18:28:04Z</dcterms:created>
  <dcterms:modified xsi:type="dcterms:W3CDTF">2017-06-07T20:12:53Z</dcterms:modified>
</cp:coreProperties>
</file>