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800"/>
    <a:srgbClr val="DE6527"/>
    <a:srgbClr val="8F9642"/>
    <a:srgbClr val="00AE4F"/>
    <a:srgbClr val="00AF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62"/>
    <p:restoredTop sz="94682"/>
  </p:normalViewPr>
  <p:slideViewPr>
    <p:cSldViewPr snapToGrid="0" snapToObjects="1">
      <p:cViewPr varScale="1">
        <p:scale>
          <a:sx n="100" d="100"/>
          <a:sy n="100" d="100"/>
        </p:scale>
        <p:origin x="168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E87E-0885-E34F-87B2-D1FF74F3C2C7}" type="datetimeFigureOut">
              <a:rPr lang="en-US" smtClean="0"/>
              <a:t>6/7/17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48411-0972-784D-AC97-C1E8B590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06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E87E-0885-E34F-87B2-D1FF74F3C2C7}" type="datetimeFigureOut">
              <a:rPr lang="en-US" smtClean="0"/>
              <a:t>6/7/17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48411-0972-784D-AC97-C1E8B590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155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E87E-0885-E34F-87B2-D1FF74F3C2C7}" type="datetimeFigureOut">
              <a:rPr lang="en-US" smtClean="0"/>
              <a:t>6/7/17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48411-0972-784D-AC97-C1E8B590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71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E87E-0885-E34F-87B2-D1FF74F3C2C7}" type="datetimeFigureOut">
              <a:rPr lang="en-US" smtClean="0"/>
              <a:t>6/7/17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48411-0972-784D-AC97-C1E8B590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75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E87E-0885-E34F-87B2-D1FF74F3C2C7}" type="datetimeFigureOut">
              <a:rPr lang="en-US" smtClean="0"/>
              <a:t>6/7/17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48411-0972-784D-AC97-C1E8B590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03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E87E-0885-E34F-87B2-D1FF74F3C2C7}" type="datetimeFigureOut">
              <a:rPr lang="en-US" smtClean="0"/>
              <a:t>6/7/17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48411-0972-784D-AC97-C1E8B590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03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E87E-0885-E34F-87B2-D1FF74F3C2C7}" type="datetimeFigureOut">
              <a:rPr lang="en-US" smtClean="0"/>
              <a:t>6/7/17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48411-0972-784D-AC97-C1E8B590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4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E87E-0885-E34F-87B2-D1FF74F3C2C7}" type="datetimeFigureOut">
              <a:rPr lang="en-US" smtClean="0"/>
              <a:t>6/7/17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48411-0972-784D-AC97-C1E8B590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08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E87E-0885-E34F-87B2-D1FF74F3C2C7}" type="datetimeFigureOut">
              <a:rPr lang="en-US" smtClean="0"/>
              <a:t>6/7/17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48411-0972-784D-AC97-C1E8B590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09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E87E-0885-E34F-87B2-D1FF74F3C2C7}" type="datetimeFigureOut">
              <a:rPr lang="en-US" smtClean="0"/>
              <a:t>6/7/17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48411-0972-784D-AC97-C1E8B590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75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E87E-0885-E34F-87B2-D1FF74F3C2C7}" type="datetimeFigureOut">
              <a:rPr lang="en-US" smtClean="0"/>
              <a:t>6/7/17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48411-0972-784D-AC97-C1E8B590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9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7E87E-0885-E34F-87B2-D1FF74F3C2C7}" type="datetimeFigureOut">
              <a:rPr lang="en-US" smtClean="0"/>
              <a:t>6/7/17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48411-0972-784D-AC97-C1E8B590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48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tiff"/><Relationship Id="rId3" Type="http://schemas.openxmlformats.org/officeDocument/2006/relationships/image" Target="../media/image5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5400000">
            <a:off x="675404" y="1398897"/>
            <a:ext cx="1951017" cy="374381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00520" y="530271"/>
            <a:ext cx="9033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Pval</a:t>
            </a:r>
            <a:r>
              <a:rPr lang="en-US" dirty="0" smtClean="0"/>
              <a:t>: 0                                                        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1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50066" y="93378"/>
            <a:ext cx="1082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grpSp>
        <p:nvGrpSpPr>
          <p:cNvPr id="35" name="Group 34"/>
          <p:cNvGrpSpPr/>
          <p:nvPr/>
        </p:nvGrpSpPr>
        <p:grpSpPr>
          <a:xfrm>
            <a:off x="3602136" y="3997906"/>
            <a:ext cx="4560137" cy="2746377"/>
            <a:chOff x="650066" y="4091870"/>
            <a:chExt cx="4560137" cy="2746377"/>
          </a:xfrm>
        </p:grpSpPr>
        <p:sp>
          <p:nvSpPr>
            <p:cNvPr id="30" name="TextBox 29"/>
            <p:cNvSpPr txBox="1"/>
            <p:nvPr/>
          </p:nvSpPr>
          <p:spPr>
            <a:xfrm>
              <a:off x="650066" y="4158942"/>
              <a:ext cx="10820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</a:t>
              </a: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1510626" y="4277707"/>
              <a:ext cx="0" cy="15752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1510627" y="5852911"/>
              <a:ext cx="28436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1530568" y="5050820"/>
              <a:ext cx="28436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1510627" y="5336570"/>
              <a:ext cx="2843645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1530567" y="4707920"/>
              <a:ext cx="2843645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1560892" y="5994267"/>
              <a:ext cx="213220" cy="230833"/>
            </a:xfrm>
            <a:prstGeom prst="ellipse">
              <a:avLst/>
            </a:prstGeom>
            <a:solidFill>
              <a:srgbClr val="00AE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riangle 53"/>
            <p:cNvSpPr/>
            <p:nvPr/>
          </p:nvSpPr>
          <p:spPr>
            <a:xfrm flipH="1">
              <a:off x="1914345" y="5967725"/>
              <a:ext cx="199440" cy="258157"/>
            </a:xfrm>
            <a:prstGeom prst="triangle">
              <a:avLst/>
            </a:prstGeom>
            <a:solidFill>
              <a:srgbClr val="00AF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2223972" y="5993648"/>
              <a:ext cx="213220" cy="230833"/>
            </a:xfrm>
            <a:prstGeom prst="ellipse">
              <a:avLst/>
            </a:prstGeom>
            <a:solidFill>
              <a:srgbClr val="8F96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riangle 55"/>
            <p:cNvSpPr/>
            <p:nvPr/>
          </p:nvSpPr>
          <p:spPr>
            <a:xfrm flipH="1">
              <a:off x="3419529" y="5975936"/>
              <a:ext cx="199440" cy="258157"/>
            </a:xfrm>
            <a:prstGeom prst="triangle">
              <a:avLst/>
            </a:prstGeom>
            <a:solidFill>
              <a:srgbClr val="DE65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4202005" y="6023113"/>
              <a:ext cx="213220" cy="230833"/>
            </a:xfrm>
            <a:prstGeom prst="ellipse">
              <a:avLst/>
            </a:prstGeom>
            <a:solidFill>
              <a:srgbClr val="FF2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714203" y="5980604"/>
              <a:ext cx="4789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r-IN" dirty="0" smtClean="0"/>
                <a:t>…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770381" y="5953863"/>
              <a:ext cx="4789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r-IN" dirty="0" smtClean="0"/>
                <a:t>…</a:t>
              </a:r>
              <a:r>
                <a:rPr lang="en-US" dirty="0" smtClean="0"/>
                <a:t> 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4162893" y="4845777"/>
                  <a:ext cx="1047310" cy="4059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i="1" dirty="0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000" b="0" i="1" dirty="0" smtClean="0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sz="2000" b="0" i="1" dirty="0" smtClean="0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2893" y="4845777"/>
                  <a:ext cx="1047310" cy="40594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b="-14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2" name="Straight Connector 61"/>
            <p:cNvCxnSpPr/>
            <p:nvPr/>
          </p:nvCxnSpPr>
          <p:spPr>
            <a:xfrm flipV="1">
              <a:off x="1510626" y="5544814"/>
              <a:ext cx="140288" cy="3002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1650914" y="5230245"/>
              <a:ext cx="282481" cy="3203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1914345" y="5030653"/>
              <a:ext cx="366777" cy="1995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2259406" y="4635069"/>
              <a:ext cx="1154708" cy="4157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414114" y="4631507"/>
              <a:ext cx="960098" cy="4027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 rot="16200000">
              <a:off x="260122" y="4855827"/>
              <a:ext cx="1901778" cy="373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Additive variance</a:t>
              </a:r>
              <a:endParaRPr lang="en-US" dirty="0"/>
            </a:p>
          </p:txBody>
        </p:sp>
        <p:sp>
          <p:nvSpPr>
            <p:cNvPr id="79" name="Left Brace 78"/>
            <p:cNvSpPr/>
            <p:nvPr/>
          </p:nvSpPr>
          <p:spPr>
            <a:xfrm rot="16200000">
              <a:off x="1840485" y="5884850"/>
              <a:ext cx="260074" cy="933345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213745" y="6472241"/>
              <a:ext cx="2135974" cy="366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</a:t>
              </a:r>
              <a:r>
                <a:rPr lang="en-US" dirty="0" smtClean="0"/>
                <a:t>mallest subset (</a:t>
              </a:r>
              <a:r>
                <a:rPr lang="en-US" i="1" dirty="0" smtClean="0"/>
                <a:t>n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cxnSp>
          <p:nvCxnSpPr>
            <p:cNvPr id="95" name="Straight Connector 94"/>
            <p:cNvCxnSpPr/>
            <p:nvPr/>
          </p:nvCxnSpPr>
          <p:spPr>
            <a:xfrm>
              <a:off x="2259406" y="5050818"/>
              <a:ext cx="21716" cy="8020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2281122" y="256900"/>
            <a:ext cx="4205063" cy="3525203"/>
            <a:chOff x="5498047" y="928647"/>
            <a:chExt cx="4205063" cy="3525203"/>
          </a:xfrm>
        </p:grpSpPr>
        <p:grpSp>
          <p:nvGrpSpPr>
            <p:cNvPr id="8" name="Group 7"/>
            <p:cNvGrpSpPr/>
            <p:nvPr/>
          </p:nvGrpSpPr>
          <p:grpSpPr>
            <a:xfrm>
              <a:off x="6877524" y="928647"/>
              <a:ext cx="2781837" cy="528034"/>
              <a:chOff x="1519707" y="1622738"/>
              <a:chExt cx="2781837" cy="528034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1519707" y="1725770"/>
                <a:ext cx="2691685" cy="32197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3271234" y="1622738"/>
                <a:ext cx="1030310" cy="5280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>
                <a:off x="3271234" y="1725770"/>
                <a:ext cx="940158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3271234" y="2039962"/>
                <a:ext cx="940158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/>
            <p:cNvGrpSpPr/>
            <p:nvPr/>
          </p:nvGrpSpPr>
          <p:grpSpPr>
            <a:xfrm>
              <a:off x="6877524" y="1456681"/>
              <a:ext cx="2781837" cy="528034"/>
              <a:chOff x="1519707" y="1622738"/>
              <a:chExt cx="2781837" cy="528034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519707" y="1725770"/>
                <a:ext cx="2691685" cy="32197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271234" y="1622738"/>
                <a:ext cx="1030310" cy="5280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>
                <a:off x="3271234" y="1725770"/>
                <a:ext cx="940158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3271234" y="2052841"/>
                <a:ext cx="940158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/>
          </p:nvGrpSpPr>
          <p:grpSpPr>
            <a:xfrm>
              <a:off x="6877524" y="2648990"/>
              <a:ext cx="2781837" cy="528034"/>
              <a:chOff x="1519707" y="1622738"/>
              <a:chExt cx="2781837" cy="528034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519707" y="1725770"/>
                <a:ext cx="2691685" cy="32197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271234" y="1622738"/>
                <a:ext cx="1030310" cy="5280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3271234" y="1725770"/>
                <a:ext cx="940158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3271234" y="2046133"/>
                <a:ext cx="940158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>
              <a:off x="6897465" y="3199092"/>
              <a:ext cx="2781837" cy="528034"/>
              <a:chOff x="1519707" y="1622738"/>
              <a:chExt cx="2781837" cy="528034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1519707" y="1725770"/>
                <a:ext cx="2691685" cy="32197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271234" y="1622738"/>
                <a:ext cx="1030310" cy="5280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3271234" y="1725770"/>
                <a:ext cx="940158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3271234" y="2046133"/>
                <a:ext cx="940158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Left Brace 25"/>
            <p:cNvSpPr/>
            <p:nvPr/>
          </p:nvSpPr>
          <p:spPr>
            <a:xfrm>
              <a:off x="6404301" y="936296"/>
              <a:ext cx="321264" cy="1394244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Left Brace 26"/>
            <p:cNvSpPr/>
            <p:nvPr/>
          </p:nvSpPr>
          <p:spPr>
            <a:xfrm>
              <a:off x="6404300" y="2739616"/>
              <a:ext cx="321263" cy="1423694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518474" y="1177054"/>
              <a:ext cx="10473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Cancer samples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498047" y="3073071"/>
              <a:ext cx="10473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Null samples</a:t>
              </a:r>
              <a:endParaRPr lang="en-US" dirty="0"/>
            </a:p>
          </p:txBody>
        </p:sp>
        <p:sp>
          <p:nvSpPr>
            <p:cNvPr id="31" name="Triangle 30"/>
            <p:cNvSpPr/>
            <p:nvPr/>
          </p:nvSpPr>
          <p:spPr>
            <a:xfrm flipH="1">
              <a:off x="8001896" y="2790501"/>
              <a:ext cx="199440" cy="258157"/>
            </a:xfrm>
            <a:prstGeom prst="triangle">
              <a:avLst/>
            </a:prstGeom>
            <a:solidFill>
              <a:srgbClr val="00AF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6947011" y="1083602"/>
              <a:ext cx="213220" cy="230833"/>
            </a:xfrm>
            <a:prstGeom prst="ellipse">
              <a:avLst/>
            </a:prstGeom>
            <a:solidFill>
              <a:srgbClr val="00AE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6947011" y="1596518"/>
              <a:ext cx="213220" cy="230833"/>
            </a:xfrm>
            <a:prstGeom prst="ellipse">
              <a:avLst/>
            </a:prstGeom>
            <a:solidFill>
              <a:srgbClr val="00AE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riangle 33"/>
            <p:cNvSpPr/>
            <p:nvPr/>
          </p:nvSpPr>
          <p:spPr>
            <a:xfrm flipH="1">
              <a:off x="7991786" y="3329472"/>
              <a:ext cx="199440" cy="258157"/>
            </a:xfrm>
            <a:prstGeom prst="triangle">
              <a:avLst/>
            </a:prstGeom>
            <a:solidFill>
              <a:srgbClr val="00AF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8317311" y="1088658"/>
              <a:ext cx="213220" cy="230833"/>
            </a:xfrm>
            <a:prstGeom prst="ellipse">
              <a:avLst/>
            </a:prstGeom>
            <a:solidFill>
              <a:srgbClr val="8F96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riangle 37"/>
            <p:cNvSpPr/>
            <p:nvPr/>
          </p:nvSpPr>
          <p:spPr>
            <a:xfrm flipH="1">
              <a:off x="7432376" y="3329472"/>
              <a:ext cx="199440" cy="258157"/>
            </a:xfrm>
            <a:prstGeom prst="triangle">
              <a:avLst/>
            </a:prstGeom>
            <a:solidFill>
              <a:srgbClr val="DE65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9126047" y="1605020"/>
              <a:ext cx="213220" cy="230833"/>
            </a:xfrm>
            <a:prstGeom prst="ellipse">
              <a:avLst/>
            </a:prstGeom>
            <a:solidFill>
              <a:srgbClr val="FF2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9118180" y="2811725"/>
              <a:ext cx="213220" cy="230833"/>
            </a:xfrm>
            <a:prstGeom prst="ellipse">
              <a:avLst/>
            </a:prstGeom>
            <a:solidFill>
              <a:srgbClr val="FF2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194384" y="2277637"/>
              <a:ext cx="4789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r-IN" dirty="0" smtClean="0"/>
                <a:t>…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194384" y="4084518"/>
              <a:ext cx="4789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r-IN" dirty="0" smtClean="0"/>
                <a:t>…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6877524" y="1951368"/>
              <a:ext cx="2781837" cy="528034"/>
              <a:chOff x="1519707" y="1622738"/>
              <a:chExt cx="2781837" cy="528034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1519707" y="1725770"/>
                <a:ext cx="2691685" cy="32197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3271234" y="1622738"/>
                <a:ext cx="1030310" cy="5280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2" name="Straight Connector 81"/>
              <p:cNvCxnSpPr/>
              <p:nvPr/>
            </p:nvCxnSpPr>
            <p:spPr>
              <a:xfrm>
                <a:off x="3271234" y="1725770"/>
                <a:ext cx="940158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3271234" y="2038553"/>
                <a:ext cx="940158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Oval 83"/>
            <p:cNvSpPr/>
            <p:nvPr/>
          </p:nvSpPr>
          <p:spPr>
            <a:xfrm>
              <a:off x="6947011" y="2091205"/>
              <a:ext cx="213220" cy="230833"/>
            </a:xfrm>
            <a:prstGeom prst="ellipse">
              <a:avLst/>
            </a:prstGeom>
            <a:solidFill>
              <a:srgbClr val="00AE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6921273" y="3737258"/>
              <a:ext cx="2781837" cy="528034"/>
              <a:chOff x="1519707" y="1622738"/>
              <a:chExt cx="2781837" cy="528034"/>
            </a:xfrm>
          </p:grpSpPr>
          <p:sp>
            <p:nvSpPr>
              <p:cNvPr id="87" name="Rectangle 86"/>
              <p:cNvSpPr/>
              <p:nvPr/>
            </p:nvSpPr>
            <p:spPr>
              <a:xfrm>
                <a:off x="1519707" y="1725770"/>
                <a:ext cx="2691685" cy="32197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3271234" y="1622738"/>
                <a:ext cx="1030310" cy="5280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9" name="Straight Connector 88"/>
              <p:cNvCxnSpPr/>
              <p:nvPr/>
            </p:nvCxnSpPr>
            <p:spPr>
              <a:xfrm>
                <a:off x="3271234" y="1725770"/>
                <a:ext cx="940158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3271234" y="2046133"/>
                <a:ext cx="940158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1" name="Triangle 90"/>
            <p:cNvSpPr/>
            <p:nvPr/>
          </p:nvSpPr>
          <p:spPr>
            <a:xfrm flipH="1">
              <a:off x="7987018" y="3867638"/>
              <a:ext cx="199440" cy="258157"/>
            </a:xfrm>
            <a:prstGeom prst="triangle">
              <a:avLst/>
            </a:prstGeom>
            <a:solidFill>
              <a:srgbClr val="00AF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8315419" y="2106358"/>
              <a:ext cx="213220" cy="230833"/>
            </a:xfrm>
            <a:prstGeom prst="ellipse">
              <a:avLst/>
            </a:prstGeom>
            <a:solidFill>
              <a:srgbClr val="8F96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riangle 92"/>
            <p:cNvSpPr/>
            <p:nvPr/>
          </p:nvSpPr>
          <p:spPr>
            <a:xfrm flipH="1">
              <a:off x="7432376" y="3852465"/>
              <a:ext cx="199440" cy="258157"/>
            </a:xfrm>
            <a:prstGeom prst="triangle">
              <a:avLst/>
            </a:prstGeom>
            <a:solidFill>
              <a:srgbClr val="DE65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6961923" y="93103"/>
            <a:ext cx="1082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8462250" y="1371936"/>
            <a:ext cx="2554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  Z  u</a:t>
            </a:r>
            <a:r>
              <a:rPr lang="en-US" sz="3200" dirty="0" smtClean="0"/>
              <a:t> + </a:t>
            </a:r>
            <a:r>
              <a:rPr lang="en-US" sz="3200" b="1" dirty="0" smtClean="0"/>
              <a:t>e</a:t>
            </a:r>
            <a:r>
              <a:rPr lang="en-US" sz="3200" dirty="0" smtClean="0"/>
              <a:t> = </a:t>
            </a:r>
            <a:r>
              <a:rPr lang="en-US" sz="3200" b="1" dirty="0" smtClean="0"/>
              <a:t>y</a:t>
            </a:r>
            <a:endParaRPr lang="en-US" sz="3200" b="1" dirty="0"/>
          </a:p>
        </p:txBody>
      </p:sp>
      <p:sp>
        <p:nvSpPr>
          <p:cNvPr id="99" name="Left Brace 98"/>
          <p:cNvSpPr/>
          <p:nvPr/>
        </p:nvSpPr>
        <p:spPr>
          <a:xfrm flipH="1">
            <a:off x="6531354" y="348102"/>
            <a:ext cx="353807" cy="314080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275713" y="2137427"/>
            <a:ext cx="842962" cy="882871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235349" y="2139646"/>
            <a:ext cx="167645" cy="882871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9778602" y="2144273"/>
            <a:ext cx="167645" cy="882871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10371612" y="2125021"/>
            <a:ext cx="167645" cy="882871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/>
          <p:cNvSpPr txBox="1"/>
          <p:nvPr/>
        </p:nvSpPr>
        <p:spPr>
          <a:xfrm>
            <a:off x="9398623" y="2269208"/>
            <a:ext cx="346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+</a:t>
            </a:r>
            <a:endParaRPr lang="en-US" sz="3200" b="1" dirty="0"/>
          </a:p>
        </p:txBody>
      </p:sp>
      <p:sp>
        <p:nvSpPr>
          <p:cNvPr id="112" name="TextBox 111"/>
          <p:cNvSpPr txBox="1"/>
          <p:nvPr/>
        </p:nvSpPr>
        <p:spPr>
          <a:xfrm>
            <a:off x="10016458" y="2286474"/>
            <a:ext cx="346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=</a:t>
            </a:r>
            <a:endParaRPr lang="en-US" sz="3200" b="1" dirty="0"/>
          </a:p>
        </p:txBody>
      </p:sp>
      <p:cxnSp>
        <p:nvCxnSpPr>
          <p:cNvPr id="49" name="Straight Arrow Connector 48"/>
          <p:cNvCxnSpPr>
            <a:stCxn id="99" idx="1"/>
          </p:cNvCxnSpPr>
          <p:nvPr/>
        </p:nvCxnSpPr>
        <p:spPr>
          <a:xfrm>
            <a:off x="6885161" y="1918504"/>
            <a:ext cx="1812033" cy="660357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3"/>
          <a:srcRect l="14952" t="9858" r="16202" b="17692"/>
          <a:stretch/>
        </p:blipFill>
        <p:spPr>
          <a:xfrm>
            <a:off x="7876956" y="175856"/>
            <a:ext cx="1834425" cy="1060780"/>
          </a:xfrm>
          <a:prstGeom prst="rect">
            <a:avLst/>
          </a:prstGeom>
        </p:spPr>
      </p:pic>
      <p:cxnSp>
        <p:nvCxnSpPr>
          <p:cNvPr id="113" name="Straight Arrow Connector 112"/>
          <p:cNvCxnSpPr/>
          <p:nvPr/>
        </p:nvCxnSpPr>
        <p:spPr>
          <a:xfrm>
            <a:off x="9051001" y="1151638"/>
            <a:ext cx="268170" cy="124900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9785355" y="580493"/>
                <a:ext cx="2568500" cy="405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b="1" i="0" smtClean="0">
                          <a:latin typeface="Cambria Math" charset="0"/>
                        </a:rPr>
                        <m:t>u</m:t>
                      </m:r>
                      <m:r>
                        <a:rPr lang="en-US" sz="2000" b="0" i="1" smtClean="0">
                          <a:latin typeface="Cambria Math" charset="0"/>
                        </a:rPr>
                        <m:t>∼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𝑁</m:t>
                      </m:r>
                      <m:r>
                        <a:rPr lang="en-US" sz="2000" b="0" i="1" smtClean="0">
                          <a:latin typeface="Cambria Math" charset="0"/>
                        </a:rPr>
                        <m:t>(</m:t>
                      </m:r>
                      <m:r>
                        <a:rPr lang="en-US" sz="2000" b="1" i="1" smtClean="0">
                          <a:latin typeface="Cambria Math" charset="0"/>
                        </a:rPr>
                        <m:t>𝟎</m:t>
                      </m:r>
                      <m:r>
                        <a:rPr lang="en-US" sz="2000" b="0" i="1" smtClean="0">
                          <a:latin typeface="Cambria Math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000" b="1" i="0" smtClean="0">
                          <a:latin typeface="Cambria Math" charset="0"/>
                        </a:rPr>
                        <m:t>I</m:t>
                      </m:r>
                      <m:sSubSup>
                        <m:sSubSupPr>
                          <m:ctrlPr>
                            <a:rPr lang="en-US" sz="2000" i="1" dirty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 dirty="0">
                              <a:latin typeface="Cambria Math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000" i="1" dirty="0"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 charset="0"/>
                        </a:rPr>
                        <m:t>/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charset="0"/>
                            </a:rPr>
                            <m:t>𝑁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charset="0"/>
                            </a:rPr>
                            <m:t>𝑠𝑛𝑣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5355" y="580493"/>
                <a:ext cx="2568500" cy="405945"/>
              </a:xfrm>
              <a:prstGeom prst="rect">
                <a:avLst/>
              </a:prstGeom>
              <a:blipFill rotWithShape="0">
                <a:blip r:embed="rId4"/>
                <a:stretch>
                  <a:fillRect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/>
          <p:cNvSpPr txBox="1"/>
          <p:nvPr/>
        </p:nvSpPr>
        <p:spPr>
          <a:xfrm>
            <a:off x="7470342" y="624867"/>
            <a:ext cx="303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0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8623627" y="3320389"/>
                <a:ext cx="2568500" cy="409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b="1" i="0" smtClean="0">
                          <a:latin typeface="Cambria Math" charset="0"/>
                        </a:rPr>
                        <m:t>e</m:t>
                      </m:r>
                      <m:r>
                        <a:rPr lang="en-US" sz="2000" b="0" i="1" smtClean="0">
                          <a:latin typeface="Cambria Math" charset="0"/>
                        </a:rPr>
                        <m:t>∼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𝑁</m:t>
                      </m:r>
                      <m:r>
                        <a:rPr lang="en-US" sz="2000" b="0" i="1" smtClean="0">
                          <a:latin typeface="Cambria Math" charset="0"/>
                        </a:rPr>
                        <m:t>(</m:t>
                      </m:r>
                      <m:r>
                        <a:rPr lang="en-US" sz="2000" b="1" i="1" smtClean="0">
                          <a:latin typeface="Cambria Math" charset="0"/>
                        </a:rPr>
                        <m:t>𝟎</m:t>
                      </m:r>
                      <m:r>
                        <a:rPr lang="en-US" sz="2000" b="0" i="1" smtClean="0">
                          <a:latin typeface="Cambria Math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000" b="1" i="0" smtClean="0">
                          <a:latin typeface="Cambria Math" charset="0"/>
                        </a:rPr>
                        <m:t>I</m:t>
                      </m:r>
                      <m:sSubSup>
                        <m:sSubSupPr>
                          <m:ctrlPr>
                            <a:rPr lang="en-US" sz="2000" i="1" dirty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000" b="0" i="0" dirty="0" smtClean="0">
                              <a:latin typeface="Cambria Math" charset="0"/>
                            </a:rPr>
                            <m:t>e</m:t>
                          </m:r>
                        </m:sub>
                        <m:sup>
                          <m:r>
                            <a:rPr lang="en-US" sz="2000" i="1" dirty="0"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3627" y="3320389"/>
                <a:ext cx="2568500" cy="409728"/>
              </a:xfrm>
              <a:prstGeom prst="rect">
                <a:avLst/>
              </a:prstGeom>
              <a:blipFill rotWithShape="0">
                <a:blip r:embed="rId5"/>
                <a:stretch>
                  <a:fillRect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5" name="Straight Arrow Connector 114"/>
          <p:cNvCxnSpPr/>
          <p:nvPr/>
        </p:nvCxnSpPr>
        <p:spPr>
          <a:xfrm flipV="1">
            <a:off x="9858963" y="2871249"/>
            <a:ext cx="3461" cy="458753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11288671" y="1394011"/>
            <a:ext cx="9033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</a:t>
            </a:r>
          </a:p>
          <a:p>
            <a:r>
              <a:rPr lang="en-US" sz="1600" dirty="0" smtClean="0"/>
              <a:t>1</a:t>
            </a:r>
          </a:p>
          <a:p>
            <a:r>
              <a:rPr lang="en-US" sz="1600" dirty="0" smtClean="0"/>
              <a:t>1</a:t>
            </a:r>
          </a:p>
          <a:p>
            <a:r>
              <a:rPr lang="mr-IN" sz="1600" dirty="0" smtClean="0"/>
              <a:t>…</a:t>
            </a:r>
            <a:endParaRPr lang="en-US" sz="1600" dirty="0" smtClean="0"/>
          </a:p>
          <a:p>
            <a:r>
              <a:rPr lang="en-US" sz="1600" dirty="0" smtClean="0"/>
              <a:t>0</a:t>
            </a:r>
          </a:p>
          <a:p>
            <a:r>
              <a:rPr lang="en-US" sz="1600" dirty="0" smtClean="0"/>
              <a:t>0</a:t>
            </a:r>
          </a:p>
          <a:p>
            <a:r>
              <a:rPr lang="en-US" sz="1600" dirty="0" smtClean="0"/>
              <a:t>0</a:t>
            </a:r>
          </a:p>
          <a:p>
            <a:r>
              <a:rPr lang="mr-IN" sz="1600" dirty="0" smtClean="0"/>
              <a:t>…</a:t>
            </a:r>
            <a:endParaRPr lang="en-US" sz="1600" dirty="0"/>
          </a:p>
        </p:txBody>
      </p:sp>
      <p:sp>
        <p:nvSpPr>
          <p:cNvPr id="118" name="Left Brace 117"/>
          <p:cNvSpPr/>
          <p:nvPr/>
        </p:nvSpPr>
        <p:spPr>
          <a:xfrm>
            <a:off x="10980479" y="1471723"/>
            <a:ext cx="292544" cy="194104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9" name="Straight Arrow Connector 118"/>
          <p:cNvCxnSpPr/>
          <p:nvPr/>
        </p:nvCxnSpPr>
        <p:spPr>
          <a:xfrm flipH="1" flipV="1">
            <a:off x="10416505" y="2440529"/>
            <a:ext cx="578262" cy="171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 rot="16200000">
            <a:off x="6621193" y="585484"/>
            <a:ext cx="1509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SNV effect sizes</a:t>
            </a:r>
            <a:endParaRPr lang="en-US" sz="1600" dirty="0"/>
          </a:p>
        </p:txBody>
      </p:sp>
      <p:sp>
        <p:nvSpPr>
          <p:cNvPr id="100" name="TextBox 99"/>
          <p:cNvSpPr txBox="1"/>
          <p:nvPr/>
        </p:nvSpPr>
        <p:spPr>
          <a:xfrm>
            <a:off x="9668405" y="600267"/>
            <a:ext cx="478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dirty="0" smtClean="0"/>
              <a:t>…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1" name="TextBox 100"/>
          <p:cNvSpPr txBox="1"/>
          <p:nvPr/>
        </p:nvSpPr>
        <p:spPr>
          <a:xfrm>
            <a:off x="9346151" y="3716757"/>
            <a:ext cx="11234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(residuals)</a:t>
            </a:r>
            <a:endParaRPr lang="en-US" sz="1600" dirty="0"/>
          </a:p>
        </p:txBody>
      </p:sp>
      <p:sp>
        <p:nvSpPr>
          <p:cNvPr id="105" name="TextBox 104"/>
          <p:cNvSpPr txBox="1"/>
          <p:nvPr/>
        </p:nvSpPr>
        <p:spPr>
          <a:xfrm>
            <a:off x="10785339" y="3712862"/>
            <a:ext cx="13050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(phenotypes)</a:t>
            </a:r>
            <a:endParaRPr lang="en-US" sz="1600" dirty="0"/>
          </a:p>
        </p:txBody>
      </p:sp>
      <p:cxnSp>
        <p:nvCxnSpPr>
          <p:cNvPr id="106" name="Straight Arrow Connector 105"/>
          <p:cNvCxnSpPr/>
          <p:nvPr/>
        </p:nvCxnSpPr>
        <p:spPr>
          <a:xfrm flipV="1">
            <a:off x="7790763" y="514970"/>
            <a:ext cx="1730" cy="587428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7" name="TextBox 106"/>
              <p:cNvSpPr txBox="1"/>
              <p:nvPr/>
            </p:nvSpPr>
            <p:spPr>
              <a:xfrm>
                <a:off x="7297449" y="167858"/>
                <a:ext cx="1047310" cy="405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7449" y="167858"/>
                <a:ext cx="1047310" cy="405945"/>
              </a:xfrm>
              <a:prstGeom prst="rect">
                <a:avLst/>
              </a:prstGeom>
              <a:blipFill rotWithShape="0">
                <a:blip r:embed="rId6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4211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7359" y="390525"/>
            <a:ext cx="5021263" cy="29327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359" y="3566186"/>
            <a:ext cx="5021263" cy="2914999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379502"/>
              </p:ext>
            </p:extLst>
          </p:nvPr>
        </p:nvGraphicFramePr>
        <p:xfrm>
          <a:off x="183311" y="1076329"/>
          <a:ext cx="3617164" cy="42386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4291"/>
                <a:gridCol w="904291"/>
                <a:gridCol w="904291"/>
                <a:gridCol w="904291"/>
              </a:tblGrid>
              <a:tr h="1144607"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Fsq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thres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all </a:t>
                      </a:r>
                    </a:p>
                    <a:p>
                      <a:r>
                        <a:rPr lang="en-US" sz="1700" dirty="0" smtClean="0"/>
                        <a:t>(-</a:t>
                      </a:r>
                      <a:r>
                        <a:rPr lang="en-US" sz="1700" dirty="0" err="1" smtClean="0"/>
                        <a:t>drvrs</a:t>
                      </a:r>
                      <a:r>
                        <a:rPr lang="en-US" sz="1700" dirty="0" smtClean="0"/>
                        <a:t>)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Coding</a:t>
                      </a:r>
                    </a:p>
                    <a:p>
                      <a:r>
                        <a:rPr lang="en-US" sz="1700" dirty="0" smtClean="0"/>
                        <a:t>(-</a:t>
                      </a:r>
                      <a:r>
                        <a:rPr lang="en-US" sz="1700" dirty="0" err="1" smtClean="0"/>
                        <a:t>drvrs</a:t>
                      </a:r>
                      <a:r>
                        <a:rPr lang="en-US" sz="1700" dirty="0" smtClean="0"/>
                        <a:t>)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Non-coding</a:t>
                      </a:r>
                    </a:p>
                    <a:p>
                      <a:r>
                        <a:rPr lang="en-US" sz="1700" dirty="0" smtClean="0"/>
                        <a:t>(-</a:t>
                      </a:r>
                      <a:r>
                        <a:rPr lang="en-US" sz="1700" dirty="0" err="1" smtClean="0"/>
                        <a:t>drvrs</a:t>
                      </a:r>
                      <a:r>
                        <a:rPr lang="en-US" sz="1700" dirty="0" smtClean="0"/>
                        <a:t>)</a:t>
                      </a:r>
                      <a:endParaRPr lang="en-US" sz="1700" dirty="0"/>
                    </a:p>
                  </a:txBody>
                  <a:tcPr/>
                </a:tc>
              </a:tr>
              <a:tr h="51567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1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0" dirty="0" smtClean="0"/>
                        <a:t>-</a:t>
                      </a:r>
                      <a:endParaRPr lang="en-US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0.02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0" dirty="0" smtClean="0"/>
                        <a:t>-</a:t>
                      </a:r>
                      <a:endParaRPr lang="en-US" sz="1700" b="0" dirty="0"/>
                    </a:p>
                  </a:txBody>
                  <a:tcPr/>
                </a:tc>
              </a:tr>
              <a:tr h="51567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2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7e-10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0.03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2e-9</a:t>
                      </a:r>
                      <a:endParaRPr lang="en-US" sz="1700" b="1" dirty="0"/>
                    </a:p>
                  </a:txBody>
                  <a:tcPr/>
                </a:tc>
              </a:tr>
              <a:tr h="51567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3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3e-5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0.07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3e-5</a:t>
                      </a:r>
                      <a:endParaRPr lang="en-US" sz="1700" b="1" dirty="0"/>
                    </a:p>
                  </a:txBody>
                  <a:tcPr/>
                </a:tc>
              </a:tr>
              <a:tr h="51567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4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0.01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0.07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0.03</a:t>
                      </a:r>
                      <a:endParaRPr lang="en-US" sz="1700" b="1" dirty="0"/>
                    </a:p>
                  </a:txBody>
                  <a:tcPr/>
                </a:tc>
              </a:tr>
              <a:tr h="51567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5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0" dirty="0" smtClean="0"/>
                        <a:t>0.1</a:t>
                      </a:r>
                      <a:endParaRPr lang="en-US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0" dirty="0" smtClean="0"/>
                        <a:t>0.10</a:t>
                      </a:r>
                      <a:endParaRPr lang="en-US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0" dirty="0" smtClean="0"/>
                        <a:t>0.3</a:t>
                      </a:r>
                      <a:endParaRPr lang="en-US" sz="1700" b="0" dirty="0"/>
                    </a:p>
                  </a:txBody>
                  <a:tcPr/>
                </a:tc>
              </a:tr>
              <a:tr h="51567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6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0.5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0.5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0" dirty="0" smtClean="0"/>
                        <a:t>-</a:t>
                      </a:r>
                      <a:endParaRPr lang="en-US" sz="1700" b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398774"/>
              </p:ext>
            </p:extLst>
          </p:nvPr>
        </p:nvGraphicFramePr>
        <p:xfrm>
          <a:off x="3906457" y="1076328"/>
          <a:ext cx="2530854" cy="42386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3618"/>
                <a:gridCol w="843618"/>
                <a:gridCol w="843618"/>
              </a:tblGrid>
              <a:tr h="1144608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all </a:t>
                      </a:r>
                    </a:p>
                    <a:p>
                      <a:r>
                        <a:rPr lang="en-US" sz="1700" dirty="0" smtClean="0"/>
                        <a:t>(-</a:t>
                      </a:r>
                      <a:r>
                        <a:rPr lang="en-US" sz="1700" dirty="0" err="1" smtClean="0"/>
                        <a:t>drvrs</a:t>
                      </a:r>
                      <a:r>
                        <a:rPr lang="en-US" sz="1700" dirty="0" smtClean="0"/>
                        <a:t>)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Coding</a:t>
                      </a:r>
                    </a:p>
                    <a:p>
                      <a:r>
                        <a:rPr lang="en-US" sz="1700" dirty="0" smtClean="0"/>
                        <a:t>(-</a:t>
                      </a:r>
                      <a:r>
                        <a:rPr lang="en-US" sz="1700" dirty="0" err="1" smtClean="0"/>
                        <a:t>drvrs</a:t>
                      </a:r>
                      <a:r>
                        <a:rPr lang="en-US" sz="1700" dirty="0" smtClean="0"/>
                        <a:t>)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Non-coding</a:t>
                      </a:r>
                    </a:p>
                    <a:p>
                      <a:r>
                        <a:rPr lang="en-US" sz="1700" dirty="0" smtClean="0"/>
                        <a:t>(-</a:t>
                      </a:r>
                      <a:r>
                        <a:rPr lang="en-US" sz="1700" dirty="0" err="1" smtClean="0"/>
                        <a:t>drvrs</a:t>
                      </a:r>
                      <a:r>
                        <a:rPr lang="en-US" sz="1700" dirty="0" smtClean="0"/>
                        <a:t>)</a:t>
                      </a:r>
                      <a:endParaRPr lang="en-US" sz="1700" dirty="0"/>
                    </a:p>
                  </a:txBody>
                  <a:tcPr/>
                </a:tc>
              </a:tr>
              <a:tr h="515670">
                <a:tc>
                  <a:txBody>
                    <a:bodyPr/>
                    <a:lstStyle/>
                    <a:p>
                      <a:r>
                        <a:rPr lang="en-US" sz="1700" b="0" dirty="0" smtClean="0"/>
                        <a:t>-</a:t>
                      </a:r>
                      <a:endParaRPr lang="en-US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0.085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0" dirty="0" smtClean="0"/>
                        <a:t>-</a:t>
                      </a:r>
                      <a:endParaRPr lang="en-US" sz="1700" b="0" dirty="0"/>
                    </a:p>
                  </a:txBody>
                  <a:tcPr/>
                </a:tc>
              </a:tr>
              <a:tr h="515670"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0.495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0.065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0.457</a:t>
                      </a:r>
                      <a:endParaRPr lang="en-US" sz="1700" b="1" dirty="0"/>
                    </a:p>
                  </a:txBody>
                  <a:tcPr/>
                </a:tc>
              </a:tr>
              <a:tr h="515670"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0.195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0.044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0.172</a:t>
                      </a:r>
                      <a:endParaRPr lang="en-US" sz="1700" b="1" dirty="0"/>
                    </a:p>
                  </a:txBody>
                  <a:tcPr/>
                </a:tc>
              </a:tr>
              <a:tr h="515670"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0.063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0.038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0.023</a:t>
                      </a:r>
                      <a:endParaRPr lang="en-US" sz="1700" b="1" dirty="0"/>
                    </a:p>
                  </a:txBody>
                  <a:tcPr/>
                </a:tc>
              </a:tr>
              <a:tr h="515670">
                <a:tc>
                  <a:txBody>
                    <a:bodyPr/>
                    <a:lstStyle/>
                    <a:p>
                      <a:r>
                        <a:rPr lang="en-US" sz="1700" b="0" dirty="0" smtClean="0"/>
                        <a:t>0.019</a:t>
                      </a:r>
                      <a:endParaRPr lang="en-US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0" dirty="0" smtClean="0"/>
                        <a:t>0.017</a:t>
                      </a:r>
                      <a:endParaRPr lang="en-US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0" dirty="0" smtClean="0"/>
                        <a:t>0.002</a:t>
                      </a:r>
                      <a:endParaRPr lang="en-US" sz="1700" b="0" dirty="0"/>
                    </a:p>
                  </a:txBody>
                  <a:tcPr/>
                </a:tc>
              </a:tr>
              <a:tr h="51567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0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0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0" dirty="0" smtClean="0"/>
                        <a:t>-</a:t>
                      </a:r>
                      <a:endParaRPr lang="en-US" sz="17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154736" y="29521"/>
            <a:ext cx="5031691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Liver-HCC (SNV level)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54737" y="578796"/>
            <a:ext cx="2094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</a:t>
            </a:r>
            <a:r>
              <a:rPr lang="en-US" sz="2400" dirty="0" smtClean="0"/>
              <a:t>-values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813727" y="578795"/>
            <a:ext cx="2837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Add. Variance (prop)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5455823" y="1297324"/>
            <a:ext cx="3056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Additive variance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8515079" y="6262408"/>
            <a:ext cx="1857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SNVs added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5435570" y="4215523"/>
            <a:ext cx="3056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N_WD or N_DP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8515078" y="3104521"/>
            <a:ext cx="1857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SNVs added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69023" y="5321511"/>
            <a:ext cx="5495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Total weak drivers: 326 (lower:119, upper:-)</a:t>
            </a:r>
          </a:p>
          <a:p>
            <a:r>
              <a:rPr lang="en-US" sz="2200" dirty="0" smtClean="0"/>
              <a:t>Per tumor: 2.24 (lower:0.98, upper:-)</a:t>
            </a:r>
            <a:endParaRPr lang="en-US" sz="2200" dirty="0"/>
          </a:p>
        </p:txBody>
      </p:sp>
      <p:sp>
        <p:nvSpPr>
          <p:cNvPr id="16" name="TextBox 15"/>
          <p:cNvSpPr txBox="1"/>
          <p:nvPr/>
        </p:nvSpPr>
        <p:spPr>
          <a:xfrm>
            <a:off x="169022" y="5991331"/>
            <a:ext cx="64826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Total </a:t>
            </a:r>
            <a:r>
              <a:rPr lang="en-US" sz="2200" smtClean="0"/>
              <a:t>deleterious passengers: </a:t>
            </a:r>
            <a:r>
              <a:rPr lang="en-US" sz="2200" dirty="0" smtClean="0"/>
              <a:t>117 (lower:117, upper:-)</a:t>
            </a:r>
          </a:p>
          <a:p>
            <a:r>
              <a:rPr lang="en-US" sz="2200" dirty="0" smtClean="0"/>
              <a:t>Per tumor: 0.75 (lower:0.75, upper:-)</a:t>
            </a:r>
            <a:endParaRPr lang="en-US" sz="2200" dirty="0"/>
          </a:p>
        </p:txBody>
      </p:sp>
      <p:sp>
        <p:nvSpPr>
          <p:cNvPr id="20" name="TextBox 19"/>
          <p:cNvSpPr txBox="1"/>
          <p:nvPr/>
        </p:nvSpPr>
        <p:spPr>
          <a:xfrm>
            <a:off x="7512084" y="3935356"/>
            <a:ext cx="1857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lue = WD</a:t>
            </a:r>
          </a:p>
          <a:p>
            <a:r>
              <a:rPr lang="en-US" dirty="0"/>
              <a:t>r</a:t>
            </a:r>
            <a:r>
              <a:rPr lang="en-US" dirty="0" smtClean="0"/>
              <a:t>ed = DP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364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69048" y="272408"/>
            <a:ext cx="4974477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Liver-HCC </a:t>
            </a:r>
            <a:r>
              <a:rPr lang="en-US" sz="4000" smtClean="0"/>
              <a:t>(gene level)</a:t>
            </a:r>
            <a:endParaRPr lang="en-US" sz="4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720704"/>
              </p:ext>
            </p:extLst>
          </p:nvPr>
        </p:nvGraphicFramePr>
        <p:xfrm>
          <a:off x="2655048" y="1597972"/>
          <a:ext cx="3274266" cy="42386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1422"/>
                <a:gridCol w="1091422"/>
                <a:gridCol w="1091422"/>
              </a:tblGrid>
              <a:tr h="1144607"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Fsq</a:t>
                      </a:r>
                      <a:r>
                        <a:rPr lang="en-US" sz="1700" dirty="0" smtClean="0"/>
                        <a:t> threshold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all </a:t>
                      </a:r>
                    </a:p>
                    <a:p>
                      <a:r>
                        <a:rPr lang="en-US" sz="1700" dirty="0" smtClean="0"/>
                        <a:t>(-drivers)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Non-coding</a:t>
                      </a:r>
                    </a:p>
                    <a:p>
                      <a:r>
                        <a:rPr lang="en-US" sz="1700" dirty="0" smtClean="0"/>
                        <a:t>(-drivers)</a:t>
                      </a:r>
                      <a:endParaRPr lang="en-US" sz="1700" dirty="0"/>
                    </a:p>
                  </a:txBody>
                  <a:tcPr/>
                </a:tc>
              </a:tr>
              <a:tr h="51567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1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6e-4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2e-4</a:t>
                      </a:r>
                      <a:endParaRPr lang="en-US" sz="1700" b="1" dirty="0"/>
                    </a:p>
                  </a:txBody>
                  <a:tcPr/>
                </a:tc>
              </a:tr>
              <a:tr h="51567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2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6e-4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3e-4</a:t>
                      </a:r>
                      <a:endParaRPr lang="en-US" sz="1700" b="1" dirty="0"/>
                    </a:p>
                  </a:txBody>
                  <a:tcPr/>
                </a:tc>
              </a:tr>
              <a:tr h="51567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3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2e-7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0.02</a:t>
                      </a:r>
                      <a:endParaRPr lang="en-US" sz="1700" b="1" dirty="0"/>
                    </a:p>
                  </a:txBody>
                  <a:tcPr/>
                </a:tc>
              </a:tr>
              <a:tr h="51567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4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~0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0" dirty="0" smtClean="0"/>
                        <a:t>0.24</a:t>
                      </a:r>
                      <a:endParaRPr lang="en-US" sz="1700" b="0" dirty="0"/>
                    </a:p>
                  </a:txBody>
                  <a:tcPr/>
                </a:tc>
              </a:tr>
              <a:tr h="51567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5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~0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0" dirty="0" smtClean="0"/>
                        <a:t>0.5</a:t>
                      </a:r>
                      <a:endParaRPr lang="en-US" sz="1700" b="0" dirty="0"/>
                    </a:p>
                  </a:txBody>
                  <a:tcPr/>
                </a:tc>
              </a:tr>
              <a:tr h="51567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6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0.12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0" dirty="0" smtClean="0"/>
                        <a:t>-</a:t>
                      </a:r>
                      <a:endParaRPr lang="en-US" sz="1700" b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772520"/>
              </p:ext>
            </p:extLst>
          </p:nvPr>
        </p:nvGraphicFramePr>
        <p:xfrm>
          <a:off x="6378192" y="1597971"/>
          <a:ext cx="2451482" cy="42386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5741"/>
                <a:gridCol w="1225741"/>
              </a:tblGrid>
              <a:tr h="1144608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all </a:t>
                      </a:r>
                    </a:p>
                    <a:p>
                      <a:r>
                        <a:rPr lang="en-US" sz="1700" dirty="0" smtClean="0"/>
                        <a:t>(-drivers)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Non-coding</a:t>
                      </a:r>
                    </a:p>
                    <a:p>
                      <a:r>
                        <a:rPr lang="en-US" sz="1700" dirty="0" smtClean="0"/>
                        <a:t>(-drivers)</a:t>
                      </a:r>
                      <a:endParaRPr lang="en-US" sz="1700" dirty="0"/>
                    </a:p>
                  </a:txBody>
                  <a:tcPr/>
                </a:tc>
              </a:tr>
              <a:tr h="515670"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0.488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0.533</a:t>
                      </a:r>
                      <a:endParaRPr lang="en-US" sz="1700" b="1" dirty="0"/>
                    </a:p>
                  </a:txBody>
                  <a:tcPr/>
                </a:tc>
              </a:tr>
              <a:tr h="515670"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0.490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0.525</a:t>
                      </a:r>
                      <a:endParaRPr lang="en-US" sz="1700" b="1" dirty="0"/>
                    </a:p>
                  </a:txBody>
                  <a:tcPr/>
                </a:tc>
              </a:tr>
              <a:tr h="515670"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0.683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0.261</a:t>
                      </a:r>
                      <a:endParaRPr lang="en-US" sz="1700" b="1" dirty="0"/>
                    </a:p>
                  </a:txBody>
                  <a:tcPr/>
                </a:tc>
              </a:tr>
              <a:tr h="515670"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0.859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0" dirty="0" smtClean="0"/>
                        <a:t>0.032</a:t>
                      </a:r>
                      <a:endParaRPr lang="en-US" sz="1700" b="0" dirty="0"/>
                    </a:p>
                  </a:txBody>
                  <a:tcPr/>
                </a:tc>
              </a:tr>
              <a:tr h="515670"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0.641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0" dirty="0" smtClean="0"/>
                        <a:t>0</a:t>
                      </a:r>
                      <a:endParaRPr lang="en-US" sz="1700" b="0" dirty="0"/>
                    </a:p>
                  </a:txBody>
                  <a:tcPr/>
                </a:tc>
              </a:tr>
              <a:tr h="51567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0.019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0" dirty="0" smtClean="0"/>
                        <a:t>-</a:t>
                      </a:r>
                      <a:endParaRPr lang="en-US" sz="17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26474" y="1100439"/>
            <a:ext cx="2094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</a:t>
            </a:r>
            <a:r>
              <a:rPr lang="en-US" sz="2400" dirty="0" smtClean="0"/>
              <a:t>-values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256888" y="1100438"/>
            <a:ext cx="2837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Add. Variance (prop)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03382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260</Words>
  <Application>Microsoft Macintosh PowerPoint</Application>
  <PresentationFormat>Widescreen</PresentationFormat>
  <Paragraphs>148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Calibri</vt:lpstr>
      <vt:lpstr>Calibri Light</vt:lpstr>
      <vt:lpstr>Cambria Math</vt:lpstr>
      <vt:lpstr>Mangal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29</cp:revision>
  <dcterms:created xsi:type="dcterms:W3CDTF">2017-06-03T22:34:14Z</dcterms:created>
  <dcterms:modified xsi:type="dcterms:W3CDTF">2017-06-07T23:30:52Z</dcterms:modified>
</cp:coreProperties>
</file>