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70" r:id="rId5"/>
    <p:sldId id="271" r:id="rId6"/>
    <p:sldId id="260" r:id="rId7"/>
    <p:sldId id="261" r:id="rId8"/>
    <p:sldId id="268" r:id="rId9"/>
    <p:sldId id="262" r:id="rId10"/>
    <p:sldId id="263" r:id="rId11"/>
    <p:sldId id="264" r:id="rId12"/>
    <p:sldId id="265" r:id="rId13"/>
    <p:sldId id="266" r:id="rId14"/>
    <p:sldId id="267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5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43"/>
    <p:restoredTop sz="94669"/>
  </p:normalViewPr>
  <p:slideViewPr>
    <p:cSldViewPr snapToGrid="0" snapToObjects="1">
      <p:cViewPr varScale="1">
        <p:scale>
          <a:sx n="101" d="100"/>
          <a:sy n="101" d="100"/>
        </p:scale>
        <p:origin x="4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1EB5B-B512-0049-81E6-863023E8BC69}" type="datetimeFigureOut">
              <a:rPr lang="en-US" smtClean="0"/>
              <a:t>5/30/17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19471-46FD-A441-A55E-23DC16A8B4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19471-46FD-A441-A55E-23DC16A8B4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70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45C53-08E4-894D-9C94-CF93969F43CA}" type="datetime1">
              <a:rPr lang="en-US" smtClean="0"/>
              <a:t>5/30/17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71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A073-A2FC-BA44-8916-721DEA01AC8D}" type="datetime1">
              <a:rPr lang="en-US" smtClean="0"/>
              <a:t>5/30/17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74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B2AB1-71F1-6544-BB5C-A78F1D820792}" type="datetime1">
              <a:rPr lang="en-US" smtClean="0"/>
              <a:t>5/30/17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914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C17D7-D07B-174E-8C7C-A9A1BE9A2A64}" type="datetime1">
              <a:rPr lang="en-US" smtClean="0"/>
              <a:t>5/30/17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3A045-2E7D-A14E-8BC3-5A8307F64624}" type="datetime1">
              <a:rPr lang="en-US" smtClean="0"/>
              <a:t>5/30/17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28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BFDC6-42D3-034F-AA43-7EE5ED979810}" type="datetime1">
              <a:rPr lang="en-US" smtClean="0"/>
              <a:t>5/30/17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01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94D62-4D9C-DA40-B712-3BC7EC3120C9}" type="datetime1">
              <a:rPr lang="en-US" smtClean="0"/>
              <a:t>5/30/17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6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4D0B7-308C-D140-B2DB-CC7045E93092}" type="datetime1">
              <a:rPr lang="en-US" smtClean="0"/>
              <a:t>5/30/17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92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BF145-B315-FD48-89CD-93BBD6837797}" type="datetime1">
              <a:rPr lang="en-US" smtClean="0"/>
              <a:t>5/30/17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2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41D-AC8D-C04F-B5FC-2F29B1CF8FFF}" type="datetime1">
              <a:rPr lang="en-US" smtClean="0"/>
              <a:t>5/30/17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03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AB8E0-9738-0344-8D03-0A3788ADB3EF}" type="datetime1">
              <a:rPr lang="en-US" smtClean="0"/>
              <a:t>5/30/17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53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4F5FF-2224-0B43-84D1-EF4587FD194A}" type="datetime1">
              <a:rPr lang="en-US" smtClean="0"/>
              <a:t>5/30/17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AE903E-2592-D347-A8EA-508927D53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5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21.png"/><Relationship Id="rId5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1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22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Relationship Id="rId3" Type="http://schemas.openxmlformats.org/officeDocument/2006/relationships/image" Target="../media/image32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110.png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5" Type="http://schemas.openxmlformats.org/officeDocument/2006/relationships/image" Target="../media/image16.png"/><Relationship Id="rId6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563100" cy="2387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Additive variance based methods</a:t>
            </a:r>
            <a:br>
              <a:rPr lang="en-US" dirty="0" smtClean="0"/>
            </a:br>
            <a:r>
              <a:rPr lang="en-US" dirty="0" smtClean="0"/>
              <a:t>Journal Club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59847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JW 05/25/17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36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Sample consists of 3535 unrelated adults, and 724 unrelated 16-year-old adolescents</a:t>
            </a:r>
          </a:p>
          <a:p>
            <a:r>
              <a:rPr lang="en-US" dirty="0" smtClean="0"/>
              <a:t>1318 individuals (both adults and adolescents) genotyped at 516K marker SNPs</a:t>
            </a:r>
          </a:p>
          <a:p>
            <a:r>
              <a:rPr lang="en-US" dirty="0" smtClean="0"/>
              <a:t>Remaining 2607 </a:t>
            </a:r>
            <a:r>
              <a:rPr lang="en-US" dirty="0"/>
              <a:t>individuals </a:t>
            </a:r>
            <a:r>
              <a:rPr lang="en-US" dirty="0" smtClean="0"/>
              <a:t>genotyped </a:t>
            </a:r>
            <a:r>
              <a:rPr lang="en-US" dirty="0"/>
              <a:t>at </a:t>
            </a:r>
            <a:r>
              <a:rPr lang="en-US" dirty="0" smtClean="0"/>
              <a:t>294K </a:t>
            </a:r>
            <a:r>
              <a:rPr lang="en-US" dirty="0"/>
              <a:t>marker </a:t>
            </a:r>
            <a:r>
              <a:rPr lang="en-US" dirty="0" smtClean="0"/>
              <a:t>SNPs</a:t>
            </a:r>
          </a:p>
          <a:p>
            <a:r>
              <a:rPr lang="en-US" dirty="0" smtClean="0"/>
              <a:t>Quality controls applied to a larger cohort to avoid including any pairs too closely related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11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0825"/>
            <a:ext cx="10515600" cy="1325563"/>
          </a:xfrm>
        </p:spPr>
        <p:txBody>
          <a:bodyPr/>
          <a:lstStyle/>
          <a:p>
            <a:r>
              <a:rPr lang="en-US" dirty="0" smtClean="0"/>
              <a:t>Sampling-based method to adjust </a:t>
            </a:r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990" y="1853413"/>
            <a:ext cx="5292090" cy="4340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5840" y="1576388"/>
            <a:ext cx="2337420" cy="977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166610" y="2953009"/>
                <a:ext cx="3783330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/>
                  <a:t>where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charset="0"/>
                      </a:rPr>
                      <m:t>𝛽</m:t>
                    </m:r>
                  </m:oMath>
                </a14:m>
                <a:r>
                  <a:rPr lang="en-US" sz="2200" dirty="0" smtClean="0"/>
                  <a:t> is the slope of the regression of </a:t>
                </a:r>
                <a:r>
                  <a:rPr lang="en-US" sz="2200" dirty="0" err="1" smtClean="0"/>
                  <a:t>G_ij</a:t>
                </a:r>
                <a:r>
                  <a:rPr lang="en-US" sz="2200" dirty="0" smtClean="0"/>
                  <a:t> on </a:t>
                </a:r>
                <a:r>
                  <a:rPr lang="en-US" sz="2200" dirty="0" err="1" smtClean="0"/>
                  <a:t>A_ij</a:t>
                </a:r>
                <a:r>
                  <a:rPr lang="en-US" sz="2200" dirty="0" smtClean="0"/>
                  <a:t>, and c is the intercept in the graph shown, which depends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i="1" smtClean="0">
                        <a:latin typeface="Cambria Math" charset="0"/>
                      </a:rPr>
                      <m:t>θ</m:t>
                    </m:r>
                  </m:oMath>
                </a14:m>
                <a:r>
                  <a:rPr lang="en-US" sz="2200" b="0" dirty="0" smtClean="0"/>
                  <a:t>, leading to the adjustment:</a:t>
                </a:r>
              </a:p>
              <a:p>
                <a:endParaRPr lang="en-US" sz="22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610" y="2953009"/>
                <a:ext cx="3783330" cy="2123658"/>
              </a:xfrm>
              <a:prstGeom prst="rect">
                <a:avLst/>
              </a:prstGeom>
              <a:blipFill rotWithShape="0">
                <a:blip r:embed="rId4"/>
                <a:stretch>
                  <a:fillRect l="-2097" t="-1719" r="-3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5840" y="5013759"/>
            <a:ext cx="3331210" cy="106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29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90805"/>
                <a:ext cx="10515600" cy="1325563"/>
              </a:xfrm>
            </p:spPr>
            <p:txBody>
              <a:bodyPr/>
              <a:lstStyle/>
              <a:p>
                <a:r>
                  <a:rPr lang="en-US" dirty="0" smtClean="0"/>
                  <a:t>Adjusted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estimates, assuming equal MAFs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90805"/>
                <a:ext cx="10515600" cy="1325563"/>
              </a:xfrm>
              <a:blipFill rotWithShape="0">
                <a:blip r:embed="rId2"/>
                <a:stretch>
                  <a:fillRect l="-2377" r="-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340" y="3261477"/>
            <a:ext cx="5444490" cy="3590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415" y="1296551"/>
            <a:ext cx="10700385" cy="223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3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296545"/>
                <a:ext cx="10515600" cy="1325563"/>
              </a:xfrm>
            </p:spPr>
            <p:txBody>
              <a:bodyPr/>
              <a:lstStyle/>
              <a:p>
                <a:r>
                  <a:rPr lang="en-US" dirty="0" smtClean="0"/>
                  <a:t>Simulations to explore case in which causal MAFS &lt; 0.1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𝜃</m:t>
                    </m:r>
                    <m:r>
                      <a:rPr lang="en-US" b="0" i="1" smtClean="0">
                        <a:latin typeface="Cambria Math" charset="0"/>
                      </a:rPr>
                      <m:t>=0.1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296545"/>
                <a:ext cx="10515600" cy="1325563"/>
              </a:xfrm>
              <a:blipFill rotWithShape="0">
                <a:blip r:embed="rId2"/>
                <a:stretch>
                  <a:fillRect l="-2377" t="-13825" b="-21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930" y="1690688"/>
            <a:ext cx="6922770" cy="485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39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 smtClean="0"/>
                  <a:t>Comparing REML estimates with a direct regression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 smtClean="0"/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𝑖𝑗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087" t="-10138" b="-13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8439" y="2099482"/>
            <a:ext cx="4632961" cy="3514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221254"/>
            <a:ext cx="5360670" cy="206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28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72085"/>
            <a:ext cx="10515600" cy="1325563"/>
          </a:xfrm>
        </p:spPr>
        <p:txBody>
          <a:bodyPr/>
          <a:lstStyle/>
          <a:p>
            <a:r>
              <a:rPr lang="en-US" dirty="0" smtClean="0"/>
              <a:t>Extension for 0/1 phenotypes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14094"/>
                <a:ext cx="10515600" cy="5707381"/>
              </a:xfrm>
            </p:spPr>
            <p:txBody>
              <a:bodyPr/>
              <a:lstStyle/>
              <a:p>
                <a:r>
                  <a:rPr lang="en-US" dirty="0" smtClean="0"/>
                  <a:t>Additive variance can also be defined for 0/1 traits such as diseases, e.g. Schizophrenia (Common polygenic variation contributes to risk of schizophrenia and bipolar disorder, International Schizophrenia Consortium, Nature 20009)</a:t>
                </a:r>
              </a:p>
              <a:p>
                <a:r>
                  <a:rPr lang="en-US" dirty="0" smtClean="0"/>
                  <a:t>Can be calculated directly, or on a </a:t>
                </a:r>
                <a:r>
                  <a:rPr lang="en-US" i="1" dirty="0" smtClean="0"/>
                  <a:t>liability</a:t>
                </a:r>
                <a:r>
                  <a:rPr lang="en-US" dirty="0" smtClean="0"/>
                  <a:t> scale: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Additive variance depends on the prevalence of </a:t>
                </a:r>
              </a:p>
              <a:p>
                <a:r>
                  <a:rPr lang="en-US" dirty="0"/>
                  <a:t>t</a:t>
                </a:r>
                <a:r>
                  <a:rPr lang="en-US" dirty="0" smtClean="0"/>
                  <a:t>he disease in a population; typically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𝐴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is </a:t>
                </a:r>
              </a:p>
              <a:p>
                <a:r>
                  <a:rPr lang="en-US" dirty="0"/>
                  <a:t>e</a:t>
                </a:r>
                <a:r>
                  <a:rPr lang="en-US" dirty="0" smtClean="0"/>
                  <a:t>stimated on a balanced sample of cases/controls and rescaled to estimate heritability</a:t>
                </a:r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14094"/>
                <a:ext cx="10515600" cy="5707381"/>
              </a:xfrm>
              <a:blipFill rotWithShape="0">
                <a:blip r:embed="rId2"/>
                <a:stretch>
                  <a:fillRect l="-1043" t="-1708" r="-1043" b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331" y="2304090"/>
            <a:ext cx="3167738" cy="32546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69305" y="3285067"/>
            <a:ext cx="3329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Lee </a:t>
            </a:r>
            <a:r>
              <a:rPr lang="en-US" i="1" dirty="0" smtClean="0"/>
              <a:t>et al</a:t>
            </a:r>
            <a:r>
              <a:rPr lang="en-US" dirty="0" smtClean="0"/>
              <a:t>., </a:t>
            </a:r>
            <a:r>
              <a:rPr lang="en-US" smtClean="0"/>
              <a:t>American Journal of Human Genetics, 2011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38200" y="5337810"/>
            <a:ext cx="281940" cy="86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69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085"/>
            <a:ext cx="10515600" cy="1325563"/>
          </a:xfrm>
        </p:spPr>
        <p:txBody>
          <a:bodyPr/>
          <a:lstStyle/>
          <a:p>
            <a:r>
              <a:rPr lang="en-US" dirty="0" smtClean="0"/>
              <a:t>Using additive variance analysis to detect SNPs with weak effects on cancer phenotypes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348741"/>
                <a:ext cx="10683240" cy="528066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Cancer drivers and deleterious passengers can be defined as mutations with positive and negative (additive) effects on cancer fitness </a:t>
                </a:r>
              </a:p>
              <a:p>
                <a:r>
                  <a:rPr lang="en-US" dirty="0" smtClean="0"/>
                  <a:t>Ideally, we would measure fitness of </a:t>
                </a:r>
                <a:r>
                  <a:rPr lang="en-US" dirty="0" err="1" smtClean="0"/>
                  <a:t>subclones</a:t>
                </a:r>
                <a:r>
                  <a:rPr lang="en-US" dirty="0" smtClean="0"/>
                  <a:t> directly via their growth rates</a:t>
                </a:r>
              </a:p>
              <a:p>
                <a:r>
                  <a:rPr lang="en-US" dirty="0" smtClean="0"/>
                  <a:t>Alternatively we can define a proxy cancerous/non-cancerous binary trait, and look for SNPs which significantly contribute to the additive variance of this phenotype</a:t>
                </a:r>
              </a:p>
              <a:p>
                <a:r>
                  <a:rPr lang="en-US" dirty="0" smtClean="0"/>
                  <a:t>Cancerous genotypes are those observed in a given cancer; non-cancerous genotypes are generated from a null model preserving observed mutational processes</a:t>
                </a:r>
              </a:p>
              <a:p>
                <a:r>
                  <a:rPr lang="en-US" dirty="0" smtClean="0"/>
                  <a:t>Estimate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𝐴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on a balanced sample; would need to know prevalence to rescale this to estimate heritability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348741"/>
                <a:ext cx="10683240" cy="5280660"/>
              </a:xfrm>
              <a:blipFill rotWithShape="0">
                <a:blip r:embed="rId2"/>
                <a:stretch>
                  <a:fillRect l="-1027" t="-1845" r="-1541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77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9562"/>
            <a:ext cx="10515600" cy="1325563"/>
          </a:xfrm>
        </p:spPr>
        <p:txBody>
          <a:bodyPr/>
          <a:lstStyle/>
          <a:p>
            <a:r>
              <a:rPr lang="en-US" dirty="0" smtClean="0"/>
              <a:t>Potential relevance to cancer evolutionary models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87220"/>
                <a:ext cx="10515600" cy="435356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An alternative proxy for fitness may be the </a:t>
                </a:r>
                <a:r>
                  <a:rPr lang="en-US" dirty="0" err="1" smtClean="0"/>
                  <a:t>subclone</a:t>
                </a:r>
                <a:r>
                  <a:rPr lang="en-US" dirty="0" smtClean="0"/>
                  <a:t> frequency associated with a given genotype</a:t>
                </a:r>
              </a:p>
              <a:p>
                <a:r>
                  <a:rPr lang="en-US" dirty="0" smtClean="0"/>
                  <a:t>Does not require the use of null model samples</a:t>
                </a:r>
              </a:p>
              <a:p>
                <a:r>
                  <a:rPr lang="en-US" dirty="0" smtClean="0"/>
                  <a:t>Calculating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𝐴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based on </a:t>
                </a:r>
                <a:r>
                  <a:rPr lang="en-US" dirty="0" err="1" smtClean="0"/>
                  <a:t>subclone</a:t>
                </a:r>
                <a:r>
                  <a:rPr lang="en-US" dirty="0" smtClean="0"/>
                  <a:t> frequencies of observed genotypes within a tumor should provide an estimate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, and thus the cancer’s dynamics </a:t>
                </a:r>
              </a:p>
              <a:p>
                <a:r>
                  <a:rPr lang="en-US" dirty="0" smtClean="0"/>
                  <a:t>Ideally, would fit a generative model to observed VAF frequencies which jointly estimates when each mutation occurred and their effects, allowing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𝐴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to be directly related to fitness in the model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87220"/>
                <a:ext cx="10515600" cy="4353560"/>
              </a:xfrm>
              <a:blipFill rotWithShape="0">
                <a:blip r:embed="rId2"/>
                <a:stretch>
                  <a:fillRect l="-1043" t="-2381" r="-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38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3495"/>
            <a:ext cx="10515600" cy="1325563"/>
          </a:xfrm>
        </p:spPr>
        <p:txBody>
          <a:bodyPr/>
          <a:lstStyle/>
          <a:p>
            <a:r>
              <a:rPr lang="en-US" dirty="0" smtClean="0"/>
              <a:t>Statistical </a:t>
            </a:r>
            <a:r>
              <a:rPr lang="en-US" dirty="0"/>
              <a:t>test for the number of weak </a:t>
            </a:r>
            <a:r>
              <a:rPr lang="en-US" dirty="0" smtClean="0"/>
              <a:t>drivers / </a:t>
            </a:r>
            <a:r>
              <a:rPr lang="en-US" dirty="0"/>
              <a:t>deleterious passengers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88720"/>
                <a:ext cx="10515600" cy="601218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Use the distribution of the estimator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𝐴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to define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−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𝜇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at the 95</a:t>
                </a:r>
                <a:r>
                  <a:rPr lang="en-US" baseline="30000" dirty="0" smtClean="0"/>
                  <a:t>th</a:t>
                </a:r>
                <a:r>
                  <a:rPr lang="en-US" dirty="0" smtClean="0"/>
                  <a:t>, 5</a:t>
                </a:r>
                <a:r>
                  <a:rPr lang="en-US" baseline="30000" dirty="0" smtClean="0"/>
                  <a:t>th</a:t>
                </a:r>
                <a:r>
                  <a:rPr lang="en-US" dirty="0" smtClean="0"/>
                  <a:t> and 50</a:t>
                </a:r>
                <a:r>
                  <a:rPr lang="en-US" baseline="30000" dirty="0" smtClean="0"/>
                  <a:t>th</a:t>
                </a:r>
                <a:r>
                  <a:rPr lang="en-US" dirty="0" smtClean="0"/>
                  <a:t> percentiles resp.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/>
                  <a:t>Order the passengers by the p-values of their individual regressions on the trait</a:t>
                </a:r>
              </a:p>
              <a:p>
                <a:r>
                  <a:rPr lang="en-US" dirty="0"/>
                  <a:t>Add passengers </a:t>
                </a:r>
                <a:r>
                  <a:rPr lang="en-US" dirty="0" smtClean="0"/>
                  <a:t>group </a:t>
                </a:r>
                <a:r>
                  <a:rPr lang="en-US" dirty="0"/>
                  <a:t>by </a:t>
                </a:r>
                <a:r>
                  <a:rPr lang="en-US" dirty="0" smtClean="0"/>
                  <a:t>group and calculate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𝐴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at each step</a:t>
                </a:r>
                <a:endParaRPr lang="en-US" dirty="0"/>
              </a:p>
              <a:p>
                <a:r>
                  <a:rPr lang="en-US" dirty="0"/>
                  <a:t>Estimate the # of weak drivers/deleterious passengers by counting the # of positive/negative coefficients from the individual regressions </a:t>
                </a:r>
                <a:r>
                  <a:rPr lang="en-US" dirty="0" smtClean="0"/>
                  <a:t>respectively when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𝐴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first exceeds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+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(lenient),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−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(stringent),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𝜇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(moderate)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88720"/>
                <a:ext cx="10515600" cy="6012180"/>
              </a:xfrm>
              <a:blipFill rotWithShape="0">
                <a:blip r:embed="rId2"/>
                <a:stretch>
                  <a:fillRect l="-1043" t="-1318" r="-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4" t="58980" r="1157" b="2863"/>
          <a:stretch/>
        </p:blipFill>
        <p:spPr>
          <a:xfrm>
            <a:off x="7204363" y="1641191"/>
            <a:ext cx="2479964" cy="167429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7674379" y="2594610"/>
            <a:ext cx="13855" cy="720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9240289" y="2576452"/>
            <a:ext cx="13855" cy="720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8492490" y="1641191"/>
            <a:ext cx="23553" cy="16742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438852" y="3226871"/>
                <a:ext cx="49876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200" i="1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−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8852" y="3226871"/>
                <a:ext cx="498764" cy="43088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990907" y="3226871"/>
                <a:ext cx="49876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200" i="1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+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0907" y="3226871"/>
                <a:ext cx="498764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236527" y="3226871"/>
                <a:ext cx="498764" cy="464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20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200" i="1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200" b="0" i="1" smtClean="0">
                              <a:latin typeface="Cambria Math" charset="0"/>
                            </a:rPr>
                            <m:t>𝜇</m:t>
                          </m:r>
                        </m:sub>
                        <m:sup>
                          <m:r>
                            <a:rPr lang="en-US" sz="22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6527" y="3226871"/>
                <a:ext cx="498764" cy="464935"/>
              </a:xfrm>
              <a:prstGeom prst="rect">
                <a:avLst/>
              </a:prstGeom>
              <a:blipFill rotWithShape="0">
                <a:blip r:embed="rId6"/>
                <a:stretch>
                  <a:fillRect b="-3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6557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37" y="29521"/>
            <a:ext cx="10515600" cy="1325563"/>
          </a:xfrm>
        </p:spPr>
        <p:txBody>
          <a:bodyPr/>
          <a:lstStyle/>
          <a:p>
            <a:r>
              <a:rPr lang="en-US" dirty="0" smtClean="0"/>
              <a:t>Combined effects, Liver-HCC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54737" y="1813654"/>
          <a:ext cx="5897718" cy="4180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2953"/>
                <a:gridCol w="982953"/>
                <a:gridCol w="982953"/>
                <a:gridCol w="982953"/>
                <a:gridCol w="982953"/>
                <a:gridCol w="982953"/>
              </a:tblGrid>
              <a:tr h="1128977"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fsq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 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Non-coding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8e-8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1e-12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3e-7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7e-8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0.4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1e-7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1e-10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6e-4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2e-8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0.4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1e-4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4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2e-9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0.08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4e-9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0.1</a:t>
                      </a:r>
                      <a:endParaRPr lang="en-US" sz="170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4e-10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2e-10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0.3</a:t>
                      </a:r>
                      <a:endParaRPr lang="en-US" sz="170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6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4737" y="1124252"/>
            <a:ext cx="209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</a:t>
            </a:r>
            <a:r>
              <a:rPr lang="en-US" sz="2400" dirty="0" smtClean="0"/>
              <a:t>-values</a:t>
            </a:r>
            <a:endParaRPr lang="en-US" sz="24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6178170" y="1813654"/>
          <a:ext cx="5897718" cy="4180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2953"/>
                <a:gridCol w="982953"/>
                <a:gridCol w="982953"/>
                <a:gridCol w="982953"/>
                <a:gridCol w="982953"/>
                <a:gridCol w="982953"/>
              </a:tblGrid>
              <a:tr h="1128977"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fsq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 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Non-coding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0.231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0.025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0.671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0.461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0.226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0.012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0.429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0.390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0.149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0.220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0.150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4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0.227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0.036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0.203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0.019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0.016</a:t>
                      </a:r>
                      <a:endParaRPr lang="en-US" sz="170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0.171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0.173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0.008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0.002</a:t>
                      </a:r>
                      <a:endParaRPr lang="en-US" sz="170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6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0.002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0.002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0.002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0.002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178170" y="1124252"/>
            <a:ext cx="2573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Additive variance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54736" y="6135049"/>
            <a:ext cx="8597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Coding drivers: 34/118; Non-coding drivers: 7/6740; Cases/controls: 328/328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07266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8865"/>
            <a:ext cx="10515600" cy="1325563"/>
          </a:xfrm>
        </p:spPr>
        <p:txBody>
          <a:bodyPr/>
          <a:lstStyle/>
          <a:p>
            <a:r>
              <a:rPr lang="en-US" dirty="0" smtClean="0"/>
              <a:t>Main paper and GCTA tools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10109200" cy="200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77" y="4002156"/>
            <a:ext cx="4474597" cy="1852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957" y="4594977"/>
            <a:ext cx="8478078" cy="1002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956" y="5845900"/>
            <a:ext cx="6274352" cy="336514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755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170" y="1695262"/>
            <a:ext cx="5490817" cy="4118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54" y="1687479"/>
            <a:ext cx="5487605" cy="41157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0693" y="1088341"/>
            <a:ext cx="209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Non-coding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115995" y="1088340"/>
            <a:ext cx="209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</a:t>
            </a:r>
            <a:r>
              <a:rPr lang="en-US" sz="2400" smtClean="0"/>
              <a:t>oding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885700" y="2989273"/>
            <a:ext cx="3056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Additive variance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614057" y="5443778"/>
            <a:ext cx="3588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Partitions added </a:t>
            </a:r>
            <a:r>
              <a:rPr lang="en-US" sz="2400" dirty="0" smtClean="0"/>
              <a:t>(by </a:t>
            </a:r>
            <a:r>
              <a:rPr lang="en-US" sz="2400" dirty="0" err="1" smtClean="0"/>
              <a:t>pval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11624" y="5905443"/>
            <a:ext cx="54952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Total weak drivers: 431 (lower:340, upper:-)</a:t>
            </a:r>
          </a:p>
          <a:p>
            <a:r>
              <a:rPr lang="en-US" sz="2200" dirty="0" smtClean="0"/>
              <a:t>Per tumor: 2.20 (lower:1.76, upper:-)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6286751" y="5917070"/>
            <a:ext cx="54952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Total </a:t>
            </a:r>
            <a:r>
              <a:rPr lang="en-US" sz="2200" dirty="0" smtClean="0"/>
              <a:t>(weak) </a:t>
            </a:r>
            <a:r>
              <a:rPr lang="en-US" sz="2200" dirty="0"/>
              <a:t>drivers: </a:t>
            </a:r>
            <a:r>
              <a:rPr lang="en-US" sz="2200" dirty="0" smtClean="0"/>
              <a:t>40(</a:t>
            </a:r>
            <a:r>
              <a:rPr lang="en-US" sz="2200" i="1" dirty="0" smtClean="0"/>
              <a:t>34</a:t>
            </a:r>
            <a:r>
              <a:rPr lang="en-US" sz="2200" dirty="0" smtClean="0"/>
              <a:t>)(lower:10, </a:t>
            </a:r>
            <a:r>
              <a:rPr lang="en-US" sz="2200" dirty="0"/>
              <a:t>upper</a:t>
            </a:r>
            <a:r>
              <a:rPr lang="en-US" sz="2200" dirty="0" smtClean="0"/>
              <a:t>:-);</a:t>
            </a:r>
            <a:endParaRPr lang="en-US" sz="2200" dirty="0"/>
          </a:p>
          <a:p>
            <a:r>
              <a:rPr lang="en-US" sz="2200" dirty="0"/>
              <a:t>Per tumor: </a:t>
            </a:r>
            <a:r>
              <a:rPr lang="en-US" sz="2200" dirty="0" smtClean="0"/>
              <a:t>0.43 </a:t>
            </a:r>
            <a:r>
              <a:rPr lang="en-US" sz="2200" dirty="0"/>
              <a:t>(</a:t>
            </a:r>
            <a:r>
              <a:rPr lang="en-US" sz="2200" dirty="0" smtClean="0"/>
              <a:t>lower:0.21, </a:t>
            </a:r>
            <a:r>
              <a:rPr lang="en-US" sz="2200" dirty="0"/>
              <a:t>upper</a:t>
            </a:r>
            <a:r>
              <a:rPr lang="en-US" sz="2200" dirty="0" smtClean="0"/>
              <a:t>:-)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11623" y="-68841"/>
            <a:ext cx="10515600" cy="1325563"/>
          </a:xfrm>
        </p:spPr>
        <p:txBody>
          <a:bodyPr/>
          <a:lstStyle/>
          <a:p>
            <a:r>
              <a:rPr lang="en-US" dirty="0" smtClean="0"/>
              <a:t>Test for # (weak) drivers, Liver-HCC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094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36" y="29521"/>
            <a:ext cx="11688921" cy="1325563"/>
          </a:xfrm>
        </p:spPr>
        <p:txBody>
          <a:bodyPr/>
          <a:lstStyle/>
          <a:p>
            <a:r>
              <a:rPr lang="en-US" dirty="0" smtClean="0"/>
              <a:t>Combined effects, Skin-Melanoma</a:t>
            </a:r>
            <a:r>
              <a:rPr lang="en-US" smtClean="0"/>
              <a:t>, Chromosome 1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54737" y="1813654"/>
          <a:ext cx="5897718" cy="4180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2953"/>
                <a:gridCol w="982953"/>
                <a:gridCol w="982953"/>
                <a:gridCol w="982953"/>
                <a:gridCol w="982953"/>
                <a:gridCol w="982953"/>
              </a:tblGrid>
              <a:tr h="1128977"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fsq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 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Non-coding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0.001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0.001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0.06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0.001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0.006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0.007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0.07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0.004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0.002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0.004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0.08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4e-4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4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0.002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0.01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0.06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4e-4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4e-5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0.01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1e-4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0.02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0.3</a:t>
                      </a:r>
                      <a:endParaRPr lang="en-US" sz="1700" b="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6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4737" y="1124252"/>
            <a:ext cx="209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</a:t>
            </a:r>
            <a:r>
              <a:rPr lang="en-US" sz="2400" dirty="0" smtClean="0"/>
              <a:t>-values</a:t>
            </a:r>
            <a:endParaRPr lang="en-US" sz="24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6178170" y="1813654"/>
          <a:ext cx="5897718" cy="4180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2953"/>
                <a:gridCol w="982953"/>
                <a:gridCol w="982953"/>
                <a:gridCol w="982953"/>
                <a:gridCol w="982953"/>
                <a:gridCol w="982953"/>
              </a:tblGrid>
              <a:tr h="1128977"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fsq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 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Non-coding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0.278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0.278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0.149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0.109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0.279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0.227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0.227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0.148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0.098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0.231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0.238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0.238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0.141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0.085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0.242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4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0.236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0.236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0.142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0.047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0.177</a:t>
                      </a:r>
                      <a:endParaRPr lang="en-US" sz="1700" b="1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0.247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0.247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0.230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0.097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0.008</a:t>
                      </a:r>
                      <a:endParaRPr lang="en-US" sz="1700" b="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6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178170" y="1124252"/>
            <a:ext cx="2573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Additive variance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54736" y="6135049"/>
            <a:ext cx="9960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Coding drivers: 2/301; Non-coding drivers: 0/22085; Cases/controls: 107/107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51900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6816" y="1839523"/>
            <a:ext cx="5498607" cy="41239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2000"/>
            <a:ext cx="10515600" cy="1325563"/>
          </a:xfrm>
        </p:spPr>
        <p:txBody>
          <a:bodyPr/>
          <a:lstStyle/>
          <a:p>
            <a:r>
              <a:rPr lang="en-US" dirty="0" smtClean="0"/>
              <a:t>Skin-Melanoma, Chromosome 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30" y="1836463"/>
            <a:ext cx="5502688" cy="41270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93818" y="1370966"/>
            <a:ext cx="209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Non-coding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199120" y="1370965"/>
            <a:ext cx="209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</a:t>
            </a:r>
            <a:r>
              <a:rPr lang="en-US" sz="2400" smtClean="0"/>
              <a:t>oding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619696" y="3271898"/>
            <a:ext cx="3056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Additive variance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880061" y="5593400"/>
            <a:ext cx="3588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Partitions added </a:t>
            </a:r>
            <a:r>
              <a:rPr lang="en-US" sz="2400" dirty="0" smtClean="0"/>
              <a:t>(by </a:t>
            </a:r>
            <a:r>
              <a:rPr lang="en-US" sz="2400" dirty="0" err="1" smtClean="0"/>
              <a:t>pval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77627" y="5963479"/>
            <a:ext cx="54952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Total weak drivers: 20 (lower:2, upper:-)</a:t>
            </a:r>
          </a:p>
          <a:p>
            <a:r>
              <a:rPr lang="en-US" sz="2200" dirty="0" smtClean="0"/>
              <a:t>Per tumor: 1.17 (lower:0.2, upper:-)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6552754" y="5975106"/>
            <a:ext cx="54952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Total (weak) drivers: 2(</a:t>
            </a:r>
            <a:r>
              <a:rPr lang="en-US" sz="2200" i="1" dirty="0" smtClean="0"/>
              <a:t>2</a:t>
            </a:r>
            <a:r>
              <a:rPr lang="en-US" sz="2200" dirty="0" smtClean="0"/>
              <a:t>) (lower:1, upper:50)</a:t>
            </a:r>
          </a:p>
          <a:p>
            <a:r>
              <a:rPr lang="en-US" sz="2200" dirty="0" smtClean="0"/>
              <a:t>Per tumor: 0.21 (lower:0.12, upper:1.23)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04709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Skin Melanoma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643062"/>
            <a:ext cx="652780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36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36" y="29521"/>
            <a:ext cx="11688921" cy="1325563"/>
          </a:xfrm>
        </p:spPr>
        <p:txBody>
          <a:bodyPr/>
          <a:lstStyle/>
          <a:p>
            <a:r>
              <a:rPr lang="en-US" dirty="0" smtClean="0"/>
              <a:t>Combined effects, Lung-</a:t>
            </a:r>
            <a:r>
              <a:rPr lang="en-US" dirty="0" err="1" smtClean="0"/>
              <a:t>AdenoCA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54737" y="1813654"/>
          <a:ext cx="5897718" cy="4180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2953"/>
                <a:gridCol w="982953"/>
                <a:gridCol w="982953"/>
                <a:gridCol w="982953"/>
                <a:gridCol w="982953"/>
                <a:gridCol w="982953"/>
              </a:tblGrid>
              <a:tr h="1128977"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fsq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 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Non-coding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0.05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0.06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0.06</a:t>
                      </a:r>
                      <a:endParaRPr lang="en-US" sz="1700" b="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0.2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0.09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0.2</a:t>
                      </a:r>
                      <a:endParaRPr lang="en-US" sz="1700" b="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0.07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0.2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0.2</a:t>
                      </a:r>
                      <a:endParaRPr lang="en-US" sz="1700" b="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4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0.06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0.3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0.08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0.2</a:t>
                      </a:r>
                      <a:endParaRPr lang="en-US" sz="1700" b="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0.09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0.05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6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4737" y="1124252"/>
            <a:ext cx="209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</a:t>
            </a:r>
            <a:r>
              <a:rPr lang="en-US" sz="2400" dirty="0" smtClean="0"/>
              <a:t>-values</a:t>
            </a:r>
            <a:endParaRPr lang="en-US" sz="24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6178170" y="1813654"/>
          <a:ext cx="5897718" cy="41807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2953"/>
                <a:gridCol w="982953"/>
                <a:gridCol w="982953"/>
                <a:gridCol w="982953"/>
                <a:gridCol w="982953"/>
                <a:gridCol w="982953"/>
              </a:tblGrid>
              <a:tr h="1128977">
                <a:tc>
                  <a:txBody>
                    <a:bodyPr/>
                    <a:lstStyle/>
                    <a:p>
                      <a:r>
                        <a:rPr lang="en-US" sz="1700" dirty="0" err="1" smtClean="0"/>
                        <a:t>fsq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all 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Non-coding</a:t>
                      </a:r>
                    </a:p>
                    <a:p>
                      <a:r>
                        <a:rPr lang="en-US" sz="1700" dirty="0" smtClean="0"/>
                        <a:t>(-drivers)</a:t>
                      </a:r>
                      <a:endParaRPr lang="en-US" sz="170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0.283</a:t>
                      </a:r>
                      <a:endParaRPr lang="en-US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0.273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0.126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0.002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0.277</a:t>
                      </a:r>
                      <a:endParaRPr lang="en-US" sz="1700" b="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0.166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0.098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0.130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0.001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0.112</a:t>
                      </a:r>
                      <a:endParaRPr lang="en-US" sz="1700" b="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3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0.218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0.080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0.093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1e-4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0.097</a:t>
                      </a:r>
                      <a:endParaRPr lang="en-US" sz="1700" b="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4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0.180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0.038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0.113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6e-4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0.052</a:t>
                      </a:r>
                      <a:endParaRPr lang="en-US" sz="1700" b="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5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0.094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0.112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</a:tr>
              <a:tr h="508628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6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 smtClean="0"/>
                        <a:t>-</a:t>
                      </a:r>
                      <a:endParaRPr lang="en-US" sz="17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-</a:t>
                      </a:r>
                      <a:endParaRPr lang="en-US" sz="17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178170" y="1124252"/>
            <a:ext cx="2573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Additive variance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54736" y="6135049"/>
            <a:ext cx="8317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Coding drivers: 3/11; Non-coding drivers: 0/797; Cases/controls: 38/38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1763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Lung-</a:t>
            </a:r>
            <a:r>
              <a:rPr lang="en-US" dirty="0" err="1" smtClean="0"/>
              <a:t>AdenoCA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26" y="1970963"/>
            <a:ext cx="5318539" cy="39889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304" y="1970963"/>
            <a:ext cx="5318539" cy="3988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7318" y="1420841"/>
            <a:ext cx="209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Non-coding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132620" y="1420840"/>
            <a:ext cx="209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</a:t>
            </a:r>
            <a:r>
              <a:rPr lang="en-US" sz="2400" smtClean="0"/>
              <a:t>oding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652946" y="3238648"/>
            <a:ext cx="3056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Additive variance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846811" y="5560150"/>
            <a:ext cx="3588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Partitions added </a:t>
            </a:r>
            <a:r>
              <a:rPr lang="en-US" sz="2400" dirty="0" smtClean="0"/>
              <a:t>(by </a:t>
            </a:r>
            <a:r>
              <a:rPr lang="en-US" sz="2400" dirty="0" err="1" smtClean="0"/>
              <a:t>pval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27752" y="5996729"/>
            <a:ext cx="54952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Total weak drivers: </a:t>
            </a:r>
            <a:r>
              <a:rPr lang="en-US" sz="2200" dirty="0"/>
              <a:t>5</a:t>
            </a:r>
            <a:r>
              <a:rPr lang="en-US" sz="2200" dirty="0" smtClean="0"/>
              <a:t> (lower:5, upper:-)</a:t>
            </a:r>
          </a:p>
          <a:p>
            <a:r>
              <a:rPr lang="en-US" sz="2200" dirty="0" smtClean="0"/>
              <a:t>Per tumor: 0.26 (lower:0.26, upper:-)</a:t>
            </a:r>
            <a:endParaRPr lang="en-US" sz="2200" dirty="0"/>
          </a:p>
        </p:txBody>
      </p:sp>
      <p:sp>
        <p:nvSpPr>
          <p:cNvPr id="13" name="TextBox 12"/>
          <p:cNvSpPr txBox="1"/>
          <p:nvPr/>
        </p:nvSpPr>
        <p:spPr>
          <a:xfrm>
            <a:off x="6502879" y="6008356"/>
            <a:ext cx="54952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Total (weak) drivers: 4(</a:t>
            </a:r>
            <a:r>
              <a:rPr lang="en-US" sz="2200" i="1" dirty="0" smtClean="0"/>
              <a:t>3</a:t>
            </a:r>
            <a:r>
              <a:rPr lang="en-US" sz="2200" dirty="0" smtClean="0"/>
              <a:t>) (lower:1, upper:-)</a:t>
            </a:r>
          </a:p>
          <a:p>
            <a:r>
              <a:rPr lang="en-US" sz="2200" dirty="0" smtClean="0"/>
              <a:t>Per tumor: 0.28 (lower:0.13, upper:-)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043865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6515"/>
            <a:ext cx="10515600" cy="1325563"/>
          </a:xfrm>
        </p:spPr>
        <p:txBody>
          <a:bodyPr/>
          <a:lstStyle/>
          <a:p>
            <a:r>
              <a:rPr lang="en-US" dirty="0" smtClean="0"/>
              <a:t>Increasing the power of the statistical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9207"/>
            <a:ext cx="10515600" cy="5442268"/>
          </a:xfrm>
        </p:spPr>
        <p:txBody>
          <a:bodyPr>
            <a:normAutofit/>
          </a:bodyPr>
          <a:lstStyle/>
          <a:p>
            <a:r>
              <a:rPr lang="en-US" dirty="0" smtClean="0"/>
              <a:t>Test is underpowered to detect deleterious passengers, since relies on individual SNPs occurring in multiple null samples, but not in the cancer samples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sz="1000" dirty="0"/>
          </a:p>
          <a:p>
            <a:r>
              <a:rPr lang="en-US" dirty="0" smtClean="0"/>
              <a:t>Also, limited power may lead to low estimates of # weak drivers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790" y="2483104"/>
            <a:ext cx="5130800" cy="31810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7890" y="5372100"/>
            <a:ext cx="326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# samples in which SNV appears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3031490" y="368935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Log10(# of SNVs)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57290" y="2844321"/>
            <a:ext cx="1873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Blue = Null model</a:t>
            </a:r>
          </a:p>
          <a:p>
            <a:r>
              <a:rPr lang="en-US" dirty="0" smtClean="0"/>
              <a:t>Red = Observed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46700" y="2397757"/>
            <a:ext cx="326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Liver-HCC SNPs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028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49225"/>
            <a:ext cx="10515600" cy="1325563"/>
          </a:xfrm>
        </p:spPr>
        <p:txBody>
          <a:bodyPr/>
          <a:lstStyle/>
          <a:p>
            <a:r>
              <a:rPr lang="en-US" dirty="0" smtClean="0"/>
              <a:t>Increasing the power of the statistical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879156"/>
            <a:ext cx="11003280" cy="6024564"/>
          </a:xfrm>
        </p:spPr>
        <p:txBody>
          <a:bodyPr>
            <a:normAutofit/>
          </a:bodyPr>
          <a:lstStyle/>
          <a:p>
            <a:r>
              <a:rPr lang="en-US" dirty="0" smtClean="0"/>
              <a:t>Power to detected additive variance effects may be increased by pooling (impactful) SNPs over gene/regulatory-element/gene-class (e.g. </a:t>
            </a:r>
            <a:r>
              <a:rPr lang="en-US" dirty="0" err="1" smtClean="0"/>
              <a:t>onco</a:t>
            </a:r>
            <a:r>
              <a:rPr lang="en-US" dirty="0" smtClean="0"/>
              <a:t>/TS/essential) regions</a:t>
            </a:r>
          </a:p>
          <a:p>
            <a:r>
              <a:rPr lang="en-US" dirty="0" smtClean="0"/>
              <a:t>For pooled SNPs, we let </a:t>
            </a:r>
            <a:r>
              <a:rPr lang="en-US" dirty="0" err="1" smtClean="0"/>
              <a:t>x_ij</a:t>
            </a:r>
            <a:r>
              <a:rPr lang="en-US" dirty="0" smtClean="0"/>
              <a:t> take integer values, representing the entire SNP dosage of the region (treating pooled SNPs as equivalent)</a:t>
            </a:r>
          </a:p>
          <a:p>
            <a:r>
              <a:rPr lang="en-US" dirty="0" smtClean="0"/>
              <a:t>An estimate of the # </a:t>
            </a:r>
            <a:r>
              <a:rPr lang="en-US" smtClean="0"/>
              <a:t>of DPs </a:t>
            </a:r>
            <a:r>
              <a:rPr lang="en-US" dirty="0" smtClean="0"/>
              <a:t>removed in an individual tumor can be made by:</a:t>
            </a:r>
          </a:p>
          <a:p>
            <a:pPr lvl="1"/>
            <a:r>
              <a:rPr lang="en-US" sz="2800" dirty="0" smtClean="0"/>
              <a:t>Estimate the regions which contribute to the additive variance as in the previous test, and which have negative individual coefficients</a:t>
            </a:r>
          </a:p>
          <a:p>
            <a:pPr lvl="1"/>
            <a:r>
              <a:rPr lang="en-US" sz="2800" dirty="0" smtClean="0"/>
              <a:t>Sum the differences at these regions between the given tumor, and the mean counts at each region across the null samples</a:t>
            </a:r>
          </a:p>
          <a:p>
            <a:r>
              <a:rPr lang="en-US" dirty="0" smtClean="0"/>
              <a:t>The same test using positive coefficients estimates the # weak drivers contributing to the differential fitness between nulls and cancer samples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70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2065"/>
            <a:ext cx="10515600" cy="1325563"/>
          </a:xfrm>
        </p:spPr>
        <p:txBody>
          <a:bodyPr/>
          <a:lstStyle/>
          <a:p>
            <a:r>
              <a:rPr lang="en-US" dirty="0"/>
              <a:t>Increasing </a:t>
            </a:r>
            <a:r>
              <a:rPr lang="en-US" dirty="0" smtClean="0"/>
              <a:t>the power </a:t>
            </a:r>
            <a:r>
              <a:rPr lang="en-US" dirty="0"/>
              <a:t>of the statistical 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94360" y="1314450"/>
                <a:ext cx="11003280" cy="5041900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An alternative/further method to increase statistical power is to increase the number of null samples</a:t>
                </a:r>
              </a:p>
              <a:p>
                <a:r>
                  <a:rPr lang="en-US" dirty="0" smtClean="0"/>
                  <a:t>In the limit, we can calculate the expected frequencies of each SNP in the null model rather than drawing samples explicitly, and use these directly to calculate the expected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𝐴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(at any prevalence)</a:t>
                </a:r>
              </a:p>
              <a:p>
                <a:r>
                  <a:rPr lang="en-US" dirty="0" smtClean="0"/>
                  <a:t>The power to detect deleterious passengers specifically may also be increased by sub-selecting SNPs with extreme VAF values (high VAF =&gt; positive contribution to cancer phenotype, low VAF =&gt; negative contribution)</a:t>
                </a:r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4360" y="1314450"/>
                <a:ext cx="11003280" cy="5041900"/>
              </a:xfrm>
              <a:blipFill rotWithShape="0">
                <a:blip r:embed="rId2"/>
                <a:stretch>
                  <a:fillRect l="-997" t="-2056" r="-1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83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181340"/>
            <a:ext cx="10515600" cy="1325563"/>
          </a:xfrm>
        </p:spPr>
        <p:txBody>
          <a:bodyPr/>
          <a:lstStyle/>
          <a:p>
            <a:r>
              <a:rPr lang="en-US" dirty="0"/>
              <a:t>Heritability and additive 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14882" y="1386945"/>
                <a:ext cx="10515600" cy="5334529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Phenotypic variance can be split into genetic and environmental variance; Genetic variance splits into additive and non-additive parts:</a:t>
                </a:r>
              </a:p>
              <a:p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Narrow-sense heritability (of a trait) is the ratio of the additive to phenotypic variance: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‘Parent-offspring’ heritability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(</m:t>
                        </m:r>
                        <m:r>
                          <a:rPr lang="en-US" i="1">
                            <a:latin typeface="Cambria Math" charset="0"/>
                          </a:rPr>
                          <m:t>𝑝𝑜</m:t>
                        </m:r>
                        <m:r>
                          <a:rPr lang="en-US" i="1">
                            <a:latin typeface="Cambria Math" charset="0"/>
                          </a:rPr>
                          <m:t>)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can be defined as the coefficient of regression of the (normalized) offspring phenotype on the parent phenotype (asexual reproduction) or the mid-parent phenotype (sexual reproduction)</a:t>
                </a:r>
                <a:r>
                  <a:rPr lang="en-US" sz="2800" dirty="0" smtClean="0"/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4882" y="1386945"/>
                <a:ext cx="10515600" cy="5334529"/>
              </a:xfrm>
              <a:blipFill rotWithShape="0">
                <a:blip r:embed="rId2"/>
                <a:stretch>
                  <a:fillRect l="-1043" t="-1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760786" y="2321418"/>
                <a:ext cx="4227444" cy="878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𝑃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𝐺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latin typeface="Cambria Math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𝐸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b="0" dirty="0" smtClean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𝐺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𝐴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sz="2400" b="0" i="1" smtClean="0">
                          <a:latin typeface="Cambria Math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𝑁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0786" y="2321418"/>
                <a:ext cx="4227444" cy="87838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622178" y="3770785"/>
                <a:ext cx="2478156" cy="929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h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𝑃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2178" y="3770785"/>
                <a:ext cx="2478156" cy="92910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48796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97720"/>
            <a:ext cx="10515600" cy="1325563"/>
          </a:xfrm>
        </p:spPr>
        <p:txBody>
          <a:bodyPr/>
          <a:lstStyle/>
          <a:p>
            <a:r>
              <a:rPr lang="en-US" dirty="0"/>
              <a:t>Heritability and additive 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30392"/>
                <a:ext cx="10896600" cy="5692140"/>
              </a:xfrm>
            </p:spPr>
            <p:txBody>
              <a:bodyPr>
                <a:noAutofit/>
              </a:bodyPr>
              <a:lstStyle/>
              <a:p>
                <a:r>
                  <a:rPr lang="en-US" dirty="0" smtClean="0"/>
                  <a:t>Heritability can be estimated directly using twin studies</a:t>
                </a:r>
              </a:p>
              <a:p>
                <a:r>
                  <a:rPr lang="en-US" dirty="0" smtClean="0"/>
                  <a:t>Comparing monozygotic and dizygotic twins, siblings and adoptees enables estimates of:</a:t>
                </a:r>
              </a:p>
              <a:p>
                <a:pPr lvl="1"/>
                <a:r>
                  <a:rPr lang="en-US" sz="2800" dirty="0" smtClean="0"/>
                  <a:t>Broad-sense heritability (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 smtClean="0">
                            <a:latin typeface="Cambria Math" charset="0"/>
                          </a:rPr>
                        </m:ctrlPr>
                      </m:sSubSupPr>
                      <m:e>
                        <m:sSup>
                          <m:sSupPr>
                            <m:ctrlPr>
                              <a:rPr lang="en-US" sz="2800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𝐻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800" b="0" i="1" smtClean="0">
                            <a:latin typeface="Cambria Math" charset="0"/>
                          </a:rPr>
                          <m:t>=</m:t>
                        </m:r>
                        <m:r>
                          <a:rPr lang="en-US" sz="2800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𝐺</m:t>
                        </m:r>
                      </m:sub>
                      <m:sup>
                        <m:r>
                          <a:rPr lang="en-US" sz="2800" i="1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sz="2800" b="0" i="1" smtClean="0">
                        <a:latin typeface="Cambria Math" charset="0"/>
                      </a:rPr>
                      <m:t>/</m:t>
                    </m:r>
                    <m:sSubSup>
                      <m:sSubSupPr>
                        <m:ctrlPr>
                          <a:rPr lang="en-US" sz="2800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sz="2800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sz="2800" b="0" i="1" smtClean="0">
                            <a:latin typeface="Cambria Math" charset="0"/>
                          </a:rPr>
                          <m:t>𝑃</m:t>
                        </m:r>
                      </m:sub>
                      <m:sup>
                        <m:r>
                          <a:rPr lang="en-US" sz="2800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800" dirty="0" smtClean="0"/>
                  <a:t>) which includes epistatic and dominance effects (and potentially also epigenetic effects)</a:t>
                </a:r>
              </a:p>
              <a:p>
                <a:pPr lvl="1"/>
                <a:r>
                  <a:rPr lang="en-US" sz="2800" dirty="0" smtClean="0"/>
                  <a:t>Narrow-sense heritability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sz="28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800" dirty="0" smtClean="0"/>
                  <a:t> which includes only additive effects</a:t>
                </a:r>
              </a:p>
              <a:p>
                <a:pPr lvl="1"/>
                <a:r>
                  <a:rPr lang="en-US" sz="2800" dirty="0" smtClean="0"/>
                  <a:t>Potentially also gene-environmental interaction effects</a:t>
                </a:r>
              </a:p>
              <a:p>
                <a:r>
                  <a:rPr lang="en-US" dirty="0" smtClean="0"/>
                  <a:t>Response to selection is determined by narrow-sense heritability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dirty="0" smtClean="0"/>
                  <a:t> for sexual populations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30392"/>
                <a:ext cx="10896600" cy="5692140"/>
              </a:xfrm>
              <a:blipFill rotWithShape="0">
                <a:blip r:embed="rId2"/>
                <a:stretch>
                  <a:fillRect l="-1007" t="-1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37654" y="5049131"/>
                <a:ext cx="3206968" cy="532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charset="0"/>
                        </a:rPr>
                        <m:t>Δ</m:t>
                      </m:r>
                      <m:acc>
                        <m:accPr>
                          <m:chr m:val="̅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𝑧</m:t>
                          </m:r>
                        </m:e>
                      </m:acc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𝑝𝑜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)</m:t>
                          </m:r>
                        </m:sub>
                        <m:sup>
                          <m:r>
                            <a:rPr lang="en-US" sz="2400" i="1"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sz="2400" b="0" i="0" smtClean="0">
                          <a:latin typeface="Cambria Math" charset="0"/>
                        </a:rPr>
                        <m:t>Cov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𝑧</m:t>
                      </m:r>
                      <m:r>
                        <a:rPr lang="en-US" sz="2400" b="0" i="1" smtClean="0">
                          <a:latin typeface="Cambria Math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1" smtClean="0">
                          <a:latin typeface="Cambria Math" charset="0"/>
                        </a:rPr>
                        <m:t>ω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654" y="5049131"/>
                <a:ext cx="3206968" cy="5327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954228" y="4891361"/>
            <a:ext cx="6608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[Price’s equation: holds for sexual and asexual populations (special case for no transmission bias)]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83920" y="5595143"/>
                <a:ext cx="4029765" cy="8402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charset="0"/>
                        </a:rPr>
                        <m:t>Δ</m:t>
                      </m:r>
                      <m:acc>
                        <m:accPr>
                          <m:chr m:val="̅"/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𝑤</m:t>
                          </m:r>
                        </m:e>
                      </m:acc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h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sz="2400" i="1" dirty="0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b="0" i="0" dirty="0" smtClean="0">
                              <a:latin typeface="Cambria Math" charset="0"/>
                            </a:rPr>
                            <m:t>Var</m:t>
                          </m:r>
                          <m:r>
                            <a:rPr lang="en-US" sz="2400" b="0" i="1" dirty="0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b="0" i="1" dirty="0" smtClean="0">
                              <a:latin typeface="Cambria Math" charset="0"/>
                            </a:rPr>
                            <m:t>𝑤</m:t>
                          </m:r>
                          <m:r>
                            <a:rPr lang="en-US" sz="2400" b="0" i="1" dirty="0" smtClean="0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acc>
                            <m:accPr>
                              <m:chr m:val="̅"/>
                              <m:ctrlPr>
                                <a:rPr lang="en-US" sz="2400" b="0" i="1" dirty="0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dirty="0" smtClean="0">
                                  <a:latin typeface="Cambria Math" charset="0"/>
                                </a:rPr>
                                <m:t>𝑤</m:t>
                              </m:r>
                            </m:e>
                          </m:acc>
                        </m:den>
                      </m:f>
                      <m:r>
                        <m:rPr>
                          <m:nor/>
                        </m:rPr>
                        <a:rPr lang="en-US" sz="2400" b="0" i="0" smtClean="0">
                          <a:latin typeface="Cambria Math" charset="0"/>
                        </a:rPr>
                        <m:t> =</m:t>
                      </m:r>
                      <m:f>
                        <m:fPr>
                          <m:ctrlPr>
                            <a:rPr lang="mr-IN" sz="2400" b="0" i="1" smtClean="0">
                              <a:latin typeface="Cambria Math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400" i="1">
                                  <a:latin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charset="0"/>
                                </a:rPr>
                                <m:t>𝐴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𝑤</m:t>
                              </m:r>
                            </m:e>
                          </m:acc>
                        </m:den>
                      </m:f>
                      <m:r>
                        <a:rPr lang="en-US" sz="2400" b="0" i="1" smtClean="0">
                          <a:latin typeface="Cambria Math" charset="0"/>
                        </a:rPr>
                        <m:t>≥</m:t>
                      </m:r>
                      <m:r>
                        <m:rPr>
                          <m:nor/>
                        </m:rPr>
                        <a:rPr lang="en-US" sz="2400" b="0" i="0" smtClean="0">
                          <a:latin typeface="Cambria Math" charset="0"/>
                        </a:rPr>
                        <m:t> 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920" y="5595143"/>
                <a:ext cx="4029765" cy="84023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915647" y="5796286"/>
            <a:ext cx="6720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[Fisher’s fundamental theorem of natural selection  (assuming sexual reproduction)]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9954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8755"/>
            <a:ext cx="10515600" cy="1325563"/>
          </a:xfrm>
        </p:spPr>
        <p:txBody>
          <a:bodyPr/>
          <a:lstStyle/>
          <a:p>
            <a:r>
              <a:rPr lang="en-US" dirty="0"/>
              <a:t>Heritability and additive 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57350"/>
                <a:ext cx="10515600" cy="3383280"/>
              </a:xfrm>
            </p:spPr>
            <p:txBody>
              <a:bodyPr>
                <a:noAutofit/>
              </a:bodyPr>
              <a:lstStyle/>
              <a:p>
                <a:r>
                  <a:rPr lang="en-US" dirty="0" smtClean="0"/>
                  <a:t>Comparison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 smtClean="0"/>
                  <a:t> estimates from direct observation of parent-offspring phenotypes and genetic studies can lead to the problem of missing heritability</a:t>
                </a:r>
              </a:p>
              <a:p>
                <a:r>
                  <a:rPr lang="en-US" dirty="0"/>
                  <a:t>A previous study from the </a:t>
                </a:r>
                <a:r>
                  <a:rPr lang="en-US" dirty="0" err="1"/>
                  <a:t>Visscher</a:t>
                </a:r>
                <a:r>
                  <a:rPr lang="en-US" dirty="0"/>
                  <a:t> group estimated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for height to be ~85% through twin studies (Macgregor </a:t>
                </a:r>
                <a:r>
                  <a:rPr lang="en-US" i="1" dirty="0"/>
                  <a:t>et al</a:t>
                </a:r>
                <a:r>
                  <a:rPr lang="en-US" dirty="0"/>
                  <a:t>., Human Genetics ’06)</a:t>
                </a:r>
              </a:p>
              <a:p>
                <a:r>
                  <a:rPr lang="en-US" dirty="0"/>
                  <a:t>Fitting a joint additive model to individual SNPs found significant in GWAS analyses explains only ~5% of the phenotypic </a:t>
                </a:r>
                <a:r>
                  <a:rPr lang="en-US" dirty="0" smtClean="0"/>
                  <a:t>variance                =&gt; 80% of the additive variance is missing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57350"/>
                <a:ext cx="10515600" cy="3383280"/>
              </a:xfrm>
              <a:blipFill rotWithShape="0">
                <a:blip r:embed="rId2"/>
                <a:stretch>
                  <a:fillRect l="-1043" t="-3063" r="-870" b="-6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6050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-41275"/>
            <a:ext cx="10515600" cy="1325563"/>
          </a:xfrm>
        </p:spPr>
        <p:txBody>
          <a:bodyPr/>
          <a:lstStyle/>
          <a:p>
            <a:r>
              <a:rPr lang="en-US" dirty="0" smtClean="0"/>
              <a:t>Linear model with random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850" y="1216025"/>
            <a:ext cx="10515600" cy="4351338"/>
          </a:xfrm>
        </p:spPr>
        <p:txBody>
          <a:bodyPr/>
          <a:lstStyle/>
          <a:p>
            <a:r>
              <a:rPr lang="en-US" dirty="0" smtClean="0"/>
              <a:t>Model for the effect of an individual SNP on a phenotype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Extension to model the combined effects of multiple SNPs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30950"/>
            <a:ext cx="2743200" cy="365125"/>
          </a:xfrm>
        </p:spPr>
        <p:txBody>
          <a:bodyPr/>
          <a:lstStyle/>
          <a:p>
            <a:fld id="{9DAE903E-2592-D347-A8EA-508927D532DE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0" y="1760367"/>
            <a:ext cx="3162300" cy="725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350" y="4330128"/>
            <a:ext cx="5194300" cy="10115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0400" y="2672014"/>
            <a:ext cx="9664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</a:t>
            </a:r>
            <a:r>
              <a:rPr lang="en-US" sz="2000" dirty="0" smtClean="0"/>
              <a:t>here: y=phenotype; </a:t>
            </a:r>
            <a:r>
              <a:rPr lang="en-US" sz="2000" dirty="0" err="1" smtClean="0"/>
              <a:t>x_ij</a:t>
            </a:r>
            <a:r>
              <a:rPr lang="en-US" sz="2000" dirty="0" smtClean="0"/>
              <a:t> is the ’genetic dosage’ of the </a:t>
            </a:r>
            <a:r>
              <a:rPr lang="en-US" sz="2000" dirty="0" err="1"/>
              <a:t>i</a:t>
            </a:r>
            <a:r>
              <a:rPr lang="en-US" sz="2000" dirty="0" err="1" smtClean="0"/>
              <a:t>’th</a:t>
            </a:r>
            <a:r>
              <a:rPr lang="en-US" sz="2000" dirty="0" smtClean="0"/>
              <a:t> SNP in individual </a:t>
            </a:r>
            <a:r>
              <a:rPr lang="en-US" sz="2000" dirty="0"/>
              <a:t>j</a:t>
            </a:r>
            <a:r>
              <a:rPr lang="en-US" sz="2000" dirty="0" smtClean="0"/>
              <a:t>, taking </a:t>
            </a:r>
          </a:p>
          <a:p>
            <a:r>
              <a:rPr lang="en-US" sz="2000" dirty="0" smtClean="0"/>
              <a:t>values {0,1,2}; </a:t>
            </a:r>
            <a:r>
              <a:rPr lang="en-US" sz="2000" dirty="0" err="1" smtClean="0"/>
              <a:t>a_i</a:t>
            </a:r>
            <a:r>
              <a:rPr lang="en-US" sz="2000" dirty="0" smtClean="0"/>
              <a:t> is the fixed effect size of SNP </a:t>
            </a:r>
            <a:r>
              <a:rPr lang="en-US" sz="2000" dirty="0" err="1" smtClean="0"/>
              <a:t>i</a:t>
            </a:r>
            <a:r>
              <a:rPr lang="en-US" sz="2000" dirty="0" smtClean="0"/>
              <a:t>, and </a:t>
            </a:r>
            <a:r>
              <a:rPr lang="en-US" sz="2000" dirty="0" err="1" smtClean="0"/>
              <a:t>e_j</a:t>
            </a:r>
            <a:r>
              <a:rPr lang="en-US" sz="2000" dirty="0" smtClean="0"/>
              <a:t> is the environmental effect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9200" y="2818967"/>
            <a:ext cx="1568450" cy="41058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0400" y="5374014"/>
            <a:ext cx="9201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</a:t>
            </a:r>
            <a:r>
              <a:rPr lang="en-US" sz="2000" dirty="0" smtClean="0"/>
              <a:t>here: </a:t>
            </a:r>
            <a:r>
              <a:rPr lang="en-US" sz="2000" dirty="0" err="1" smtClean="0"/>
              <a:t>z_ij</a:t>
            </a:r>
            <a:r>
              <a:rPr lang="en-US" sz="2000" dirty="0" smtClean="0"/>
              <a:t> is a ‘normalized genetic dosage’, i.e. the z-score of </a:t>
            </a:r>
            <a:r>
              <a:rPr lang="en-US" sz="2000" dirty="0" err="1" smtClean="0"/>
              <a:t>x_ij</a:t>
            </a:r>
            <a:r>
              <a:rPr lang="en-US" sz="2000" dirty="0" smtClean="0"/>
              <a:t>; </a:t>
            </a:r>
            <a:r>
              <a:rPr lang="en-US" sz="2000" dirty="0" err="1" smtClean="0"/>
              <a:t>u_i</a:t>
            </a:r>
            <a:r>
              <a:rPr lang="en-US" sz="2000" dirty="0" smtClean="0"/>
              <a:t> is the effect </a:t>
            </a:r>
          </a:p>
          <a:p>
            <a:r>
              <a:rPr lang="en-US" sz="2000" dirty="0" smtClean="0"/>
              <a:t>size of SNP </a:t>
            </a:r>
            <a:r>
              <a:rPr lang="en-US" sz="2000" dirty="0" err="1"/>
              <a:t>i</a:t>
            </a:r>
            <a:r>
              <a:rPr lang="en-US" sz="2000" dirty="0" smtClean="0"/>
              <a:t> treated as a random variable; </a:t>
            </a:r>
            <a:r>
              <a:rPr lang="en-US" sz="2000" dirty="0" err="1" smtClean="0"/>
              <a:t>g_j</a:t>
            </a:r>
            <a:r>
              <a:rPr lang="en-US" sz="2000" dirty="0" smtClean="0"/>
              <a:t> is the combined effect of all SNPs for individual j  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5850" y="5326294"/>
            <a:ext cx="1835150" cy="4267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7125" y="5876308"/>
            <a:ext cx="2350725" cy="411183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9580925" y="1216025"/>
            <a:ext cx="0" cy="548005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6508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165"/>
            <a:ext cx="10515600" cy="1325563"/>
          </a:xfrm>
        </p:spPr>
        <p:txBody>
          <a:bodyPr/>
          <a:lstStyle/>
          <a:p>
            <a:r>
              <a:rPr lang="en-US" dirty="0"/>
              <a:t>Linear model with random effects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1307465"/>
            <a:ext cx="10515600" cy="5226816"/>
          </a:xfrm>
        </p:spPr>
        <p:txBody>
          <a:bodyPr/>
          <a:lstStyle/>
          <a:p>
            <a:r>
              <a:rPr lang="en-US" dirty="0" smtClean="0"/>
              <a:t>The variance-covariance matrix of y can be expressed using matrix notation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8"/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30950"/>
            <a:ext cx="2743200" cy="365125"/>
          </a:xfrm>
        </p:spPr>
        <p:txBody>
          <a:bodyPr/>
          <a:lstStyle/>
          <a:p>
            <a:fld id="{9DAE903E-2592-D347-A8EA-508927D532DE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162" y="3221776"/>
            <a:ext cx="7142874" cy="971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652" y="2244873"/>
            <a:ext cx="5194300" cy="101152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187690" y="2491805"/>
            <a:ext cx="2842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[from previous slide]</a:t>
            </a:r>
            <a:endParaRPr lang="en-US" sz="2400" dirty="0"/>
          </a:p>
        </p:txBody>
      </p:sp>
      <p:sp>
        <p:nvSpPr>
          <p:cNvPr id="18" name="Right Brace 17"/>
          <p:cNvSpPr/>
          <p:nvPr/>
        </p:nvSpPr>
        <p:spPr>
          <a:xfrm rot="5400000">
            <a:off x="7841803" y="3960629"/>
            <a:ext cx="208297" cy="298765"/>
          </a:xfrm>
          <a:prstGeom prst="rightBrac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252269" y="4161950"/>
            <a:ext cx="1870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</a:t>
            </a:r>
            <a:r>
              <a:rPr lang="en-US" sz="1600" dirty="0" smtClean="0"/>
              <a:t>dditive variance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430986" y="4795525"/>
                <a:ext cx="935893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NB: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𝑍</m:t>
                    </m:r>
                    <m:r>
                      <a:rPr lang="en-US" sz="2400" b="0" i="1" smtClean="0">
                        <a:latin typeface="Cambria Math" charset="0"/>
                      </a:rPr>
                      <m:t>∈</m:t>
                    </m:r>
                  </m:oMath>
                </a14:m>
                <a:r>
                  <a:rPr lang="en-US" sz="2400" dirty="0" smtClean="0"/>
                  <a:t> {                                                                                                                   }</a:t>
                </a:r>
                <a:endParaRPr lang="en-US" sz="2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986" y="4795525"/>
                <a:ext cx="9358933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1042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952" y="4816545"/>
            <a:ext cx="7559303" cy="40093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653273" y="4660309"/>
            <a:ext cx="557410" cy="179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54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</p:spPr>
        <p:txBody>
          <a:bodyPr/>
          <a:lstStyle/>
          <a:p>
            <a:r>
              <a:rPr lang="en-US" dirty="0"/>
              <a:t>Linear model with random effects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65860"/>
                <a:ext cx="10515600" cy="5337809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G</a:t>
                </a:r>
                <a:r>
                  <a:rPr lang="en-US" b="1" dirty="0"/>
                  <a:t> </a:t>
                </a:r>
                <a:r>
                  <a:rPr lang="en-US" dirty="0"/>
                  <a:t>is the genetic relationship matrix of the </a:t>
                </a:r>
                <a:r>
                  <a:rPr lang="en-US" i="1" dirty="0"/>
                  <a:t>causal</a:t>
                </a:r>
                <a:r>
                  <a:rPr lang="en-US" dirty="0"/>
                  <a:t> SNPs (</a:t>
                </a:r>
                <a:r>
                  <a:rPr lang="en-US" dirty="0" err="1"/>
                  <a:t>z_ij</a:t>
                </a:r>
                <a:r>
                  <a:rPr lang="en-US" dirty="0"/>
                  <a:t>). However, </a:t>
                </a:r>
                <a:r>
                  <a:rPr lang="en-US" dirty="0" smtClean="0"/>
                  <a:t>it is estimated by calculating instead the genetic relationship matrix A based on </a:t>
                </a:r>
                <a:r>
                  <a:rPr lang="en-US" dirty="0"/>
                  <a:t>the observed </a:t>
                </a:r>
                <a:r>
                  <a:rPr lang="en-US" i="1" dirty="0"/>
                  <a:t>marker</a:t>
                </a:r>
                <a:r>
                  <a:rPr lang="en-US" dirty="0"/>
                  <a:t> SNPs (</a:t>
                </a:r>
                <a:r>
                  <a:rPr lang="en-US" dirty="0" err="1"/>
                  <a:t>x_ij</a:t>
                </a:r>
                <a:r>
                  <a:rPr lang="en-US" dirty="0" smtClean="0"/>
                  <a:t>)</a:t>
                </a:r>
              </a:p>
              <a:p>
                <a:endParaRPr lang="en-US" b="1" dirty="0"/>
              </a:p>
              <a:p>
                <a:endParaRPr lang="en-US" b="1" dirty="0" smtClean="0"/>
              </a:p>
              <a:p>
                <a:endParaRPr lang="en-US" b="1" dirty="0"/>
              </a:p>
              <a:p>
                <a:r>
                  <a:rPr lang="en-US" dirty="0" smtClean="0"/>
                  <a:t>Using an estimate for G,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𝑔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𝑒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dirty="0" smtClean="0"/>
                  <a:t> can be fit by Restricted Maximum Likelihood </a:t>
                </a:r>
                <a:r>
                  <a:rPr lang="en-US" dirty="0"/>
                  <a:t>(</a:t>
                </a:r>
                <a:r>
                  <a:rPr lang="en-US" dirty="0" smtClean="0"/>
                  <a:t>REML, Patterson </a:t>
                </a:r>
                <a:r>
                  <a:rPr lang="en-US" dirty="0"/>
                  <a:t>and Thompson, </a:t>
                </a:r>
                <a:r>
                  <a:rPr lang="en-US" dirty="0" smtClean="0"/>
                  <a:t>’96) in the model</a:t>
                </a:r>
              </a:p>
              <a:p>
                <a:endParaRPr lang="en-US" dirty="0"/>
              </a:p>
              <a:p>
                <a:r>
                  <a:rPr lang="en-US" dirty="0" smtClean="0"/>
                  <a:t>We test for significance using a log-likelihood-ratio test for the alternative hypothesis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𝑔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charset="0"/>
                      </a:rPr>
                      <m:t>≠0</m:t>
                    </m:r>
                  </m:oMath>
                </a14:m>
                <a:r>
                  <a:rPr lang="en-US" dirty="0" smtClean="0"/>
                  <a:t> against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𝑔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i="1">
                        <a:latin typeface="Cambria Math" charset="0"/>
                      </a:rPr>
                      <m:t>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65860"/>
                <a:ext cx="10515600" cy="5337809"/>
              </a:xfrm>
              <a:blipFill rotWithShape="0">
                <a:blip r:embed="rId2"/>
                <a:stretch>
                  <a:fillRect l="-1043" t="-1826" r="-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459" y="2553154"/>
            <a:ext cx="1985365" cy="5032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4626" y="3113462"/>
            <a:ext cx="3851603" cy="5118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90010" y="4891829"/>
                <a:ext cx="230886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i="0" smtClean="0">
                          <a:latin typeface="Cambria Math" charset="0"/>
                        </a:rPr>
                        <m:t>V</m:t>
                      </m:r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0010" y="4891829"/>
                <a:ext cx="2308860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76231" t="22509" b="18916"/>
          <a:stretch/>
        </p:blipFill>
        <p:spPr>
          <a:xfrm>
            <a:off x="5349962" y="4822031"/>
            <a:ext cx="1697816" cy="56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66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-34268"/>
                <a:ext cx="10515600" cy="1325563"/>
              </a:xfrm>
            </p:spPr>
            <p:txBody>
              <a:bodyPr/>
              <a:lstStyle/>
              <a:p>
                <a:r>
                  <a:rPr lang="en-US" dirty="0" smtClean="0"/>
                  <a:t>Adjusting </a:t>
                </a:r>
                <a:r>
                  <a:rPr lang="en-US" b="1" dirty="0" smtClean="0"/>
                  <a:t>A </a:t>
                </a:r>
                <a:r>
                  <a:rPr lang="en-US" dirty="0" smtClean="0"/>
                  <a:t>to estimate </a:t>
                </a:r>
                <a:r>
                  <a:rPr lang="en-US" b="1" dirty="0" smtClean="0"/>
                  <a:t>G</a:t>
                </a:r>
                <a:r>
                  <a:rPr lang="en-US" dirty="0" smtClean="0"/>
                  <a:t>, and estimating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-34268"/>
                <a:ext cx="10515600" cy="1325563"/>
              </a:xfrm>
              <a:blipFill rotWithShape="0"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9100" y="1154664"/>
                <a:ext cx="11047686" cy="5577215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Using </a:t>
                </a:r>
                <a:r>
                  <a:rPr lang="en-US" dirty="0" err="1" smtClean="0"/>
                  <a:t>A_ij</a:t>
                </a:r>
                <a:r>
                  <a:rPr lang="en-US" dirty="0" smtClean="0"/>
                  <a:t> can give a biased prediction of </a:t>
                </a:r>
                <a:r>
                  <a:rPr lang="en-US" dirty="0" err="1" smtClean="0"/>
                  <a:t>G_ij</a:t>
                </a:r>
                <a:r>
                  <a:rPr lang="en-US" dirty="0" smtClean="0"/>
                  <a:t> due to:</a:t>
                </a:r>
              </a:p>
              <a:p>
                <a:pPr lvl="1"/>
                <a:r>
                  <a:rPr lang="en-US" sz="2800" dirty="0" smtClean="0"/>
                  <a:t>Incomplete linkage disequilibrium between markers and causal SNPs</a:t>
                </a:r>
              </a:p>
              <a:p>
                <a:pPr lvl="1"/>
                <a:r>
                  <a:rPr lang="en-US" sz="2800" dirty="0" smtClean="0"/>
                  <a:t>Sampling error</a:t>
                </a:r>
              </a:p>
              <a:p>
                <a:r>
                  <a:rPr lang="en-US" dirty="0" smtClean="0"/>
                  <a:t>Particularly: If causal SNPs have lower MAF, </a:t>
                </a:r>
                <a:r>
                  <a:rPr lang="en-US" dirty="0" err="1" smtClean="0"/>
                  <a:t>A_ij</a:t>
                </a:r>
                <a:r>
                  <a:rPr lang="en-US" dirty="0" smtClean="0"/>
                  <a:t> may underestimate </a:t>
                </a:r>
                <a:r>
                  <a:rPr lang="en-US" dirty="0" err="1" smtClean="0"/>
                  <a:t>G_ij</a:t>
                </a:r>
                <a:endParaRPr lang="en-US" dirty="0" smtClean="0"/>
              </a:p>
              <a:p>
                <a:r>
                  <a:rPr lang="en-US" dirty="0" smtClean="0"/>
                  <a:t>Using a sampling-based approach, Yang </a:t>
                </a:r>
                <a:r>
                  <a:rPr lang="en-US" i="1" dirty="0" smtClean="0"/>
                  <a:t>et al</a:t>
                </a:r>
                <a:r>
                  <a:rPr lang="en-US" dirty="0" smtClean="0"/>
                  <a:t>. observe empirically a linear dependency of </a:t>
                </a:r>
                <a:r>
                  <a:rPr lang="en-US" dirty="0" err="1" smtClean="0"/>
                  <a:t>G_ij</a:t>
                </a:r>
                <a:r>
                  <a:rPr lang="en-US" dirty="0" smtClean="0"/>
                  <a:t> on </a:t>
                </a:r>
                <a:r>
                  <a:rPr lang="en-US" dirty="0" err="1" smtClean="0"/>
                  <a:t>A_ij</a:t>
                </a:r>
                <a:r>
                  <a:rPr lang="en-US" dirty="0" smtClean="0"/>
                  <a:t>, which depends 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𝜃</m:t>
                    </m:r>
                  </m:oMath>
                </a14:m>
                <a:r>
                  <a:rPr lang="en-US" dirty="0" smtClean="0"/>
                  <a:t>, the MAF of the causal alleles</a:t>
                </a:r>
              </a:p>
              <a:p>
                <a:r>
                  <a:rPr lang="en-US" dirty="0" smtClean="0"/>
                  <a:t>They use this to adjust the genetic relationship estimates and show:</a:t>
                </a:r>
              </a:p>
              <a:p>
                <a:pPr lvl="1"/>
                <a:r>
                  <a:rPr lang="en-US" sz="2800" dirty="0" smtClean="0"/>
                  <a:t>Using raw values </a:t>
                </a:r>
                <a:r>
                  <a:rPr lang="en-US" sz="2800" dirty="0" err="1" smtClean="0"/>
                  <a:t>A_ij</a:t>
                </a:r>
                <a:r>
                  <a:rPr lang="en-US" sz="2800" dirty="0" smtClean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sz="2800" b="0" i="1" smtClean="0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charset="0"/>
                      </a:rPr>
                      <m:t>∼45%</m:t>
                    </m:r>
                  </m:oMath>
                </a14:m>
                <a:endParaRPr lang="en-US" sz="2800" b="0" dirty="0" smtClean="0"/>
              </a:p>
              <a:p>
                <a:pPr lvl="1"/>
                <a:r>
                  <a:rPr lang="en-US" sz="2800" dirty="0" smtClean="0"/>
                  <a:t>Using adjusted values, assuming </a:t>
                </a:r>
                <a:r>
                  <a:rPr lang="en-US" sz="2800" dirty="0" err="1" smtClean="0"/>
                  <a:t>G_ij</a:t>
                </a:r>
                <a:r>
                  <a:rPr lang="en-US" sz="2800" dirty="0" smtClean="0"/>
                  <a:t> and </a:t>
                </a:r>
                <a:r>
                  <a:rPr lang="en-US" sz="2800" dirty="0" err="1" smtClean="0"/>
                  <a:t>A_ij</a:t>
                </a:r>
                <a:r>
                  <a:rPr lang="en-US" sz="2800" dirty="0" smtClean="0"/>
                  <a:t> have similar MAFs,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sz="2800" i="1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charset="0"/>
                      </a:rPr>
                      <m:t>∼</m:t>
                    </m:r>
                    <m:r>
                      <a:rPr lang="en-US" sz="2800" b="0" i="1" smtClean="0">
                        <a:latin typeface="Cambria Math" charset="0"/>
                      </a:rPr>
                      <m:t>54</m:t>
                    </m:r>
                    <m:r>
                      <a:rPr lang="en-US" sz="2800" i="1">
                        <a:latin typeface="Cambria Math" charset="0"/>
                      </a:rPr>
                      <m:t>%</m:t>
                    </m:r>
                  </m:oMath>
                </a14:m>
                <a:endParaRPr lang="en-US" sz="2800" dirty="0"/>
              </a:p>
              <a:p>
                <a:pPr lvl="1"/>
                <a:r>
                  <a:rPr lang="en-US" sz="2800" dirty="0" smtClean="0"/>
                  <a:t>If assume MAFs for </a:t>
                </a:r>
                <a:r>
                  <a:rPr lang="en-US" sz="2800" dirty="0" err="1" smtClean="0"/>
                  <a:t>G_ij</a:t>
                </a:r>
                <a:r>
                  <a:rPr lang="en-US" sz="2800" dirty="0" smtClean="0"/>
                  <a:t> &lt; 0.1,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charset="0"/>
                          </a:rPr>
                          <m:t>h</m:t>
                        </m:r>
                      </m:e>
                      <m:sup>
                        <m:r>
                          <a:rPr lang="en-US" sz="2800" i="1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latin typeface="Cambria Math" charset="0"/>
                      </a:rPr>
                      <m:t>∼</m:t>
                    </m:r>
                    <m:r>
                      <a:rPr lang="en-US" sz="2800" b="0" i="1" smtClean="0">
                        <a:latin typeface="Cambria Math" charset="0"/>
                      </a:rPr>
                      <m:t>8</m:t>
                    </m:r>
                    <m:r>
                      <a:rPr lang="en-US" sz="2800" i="1">
                        <a:latin typeface="Cambria Math" charset="0"/>
                      </a:rPr>
                      <m:t>4%</m:t>
                    </m:r>
                  </m:oMath>
                </a14:m>
                <a:endParaRPr lang="en-US" sz="2800" dirty="0" smtClean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9100" y="1154664"/>
                <a:ext cx="11047686" cy="5577215"/>
              </a:xfrm>
              <a:blipFill rotWithShape="0">
                <a:blip r:embed="rId3"/>
                <a:stretch>
                  <a:fillRect l="-993" t="-1749" r="-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AE903E-2592-D347-A8EA-508927D532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19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625</TotalTime>
  <Words>1543</Words>
  <Application>Microsoft Macintosh PowerPoint</Application>
  <PresentationFormat>Widescreen</PresentationFormat>
  <Paragraphs>487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Calibri</vt:lpstr>
      <vt:lpstr>Calibri Light</vt:lpstr>
      <vt:lpstr>Cambria Math</vt:lpstr>
      <vt:lpstr>Mangal</vt:lpstr>
      <vt:lpstr>Arial</vt:lpstr>
      <vt:lpstr>Office Theme</vt:lpstr>
      <vt:lpstr>Additive variance based methods Journal Club</vt:lpstr>
      <vt:lpstr>Main paper and GCTA tools</vt:lpstr>
      <vt:lpstr>Heritability and additive variance</vt:lpstr>
      <vt:lpstr>Heritability and additive variance</vt:lpstr>
      <vt:lpstr>Heritability and additive variance</vt:lpstr>
      <vt:lpstr>Linear model with random effects</vt:lpstr>
      <vt:lpstr>Linear model with random effects</vt:lpstr>
      <vt:lpstr>Linear model with random effects</vt:lpstr>
      <vt:lpstr>Adjusting A to estimate G, and estimating h^2</vt:lpstr>
      <vt:lpstr>Study details</vt:lpstr>
      <vt:lpstr>Sampling-based method to adjust A</vt:lpstr>
      <vt:lpstr>Adjusted h^2 estimates, assuming equal MAFs</vt:lpstr>
      <vt:lpstr>Simulations to explore case in which causal MAFS &lt; 0.1 (θ=0.1)</vt:lpstr>
      <vt:lpstr>Comparing REML estimates with a direct regression of Δy_ij on A_ij</vt:lpstr>
      <vt:lpstr>Extension for 0/1 phenotypes</vt:lpstr>
      <vt:lpstr>Using additive variance analysis to detect SNPs with weak effects on cancer phenotypes</vt:lpstr>
      <vt:lpstr>Potential relevance to cancer evolutionary models</vt:lpstr>
      <vt:lpstr>Statistical test for the number of weak drivers / deleterious passengers</vt:lpstr>
      <vt:lpstr>Combined effects, Liver-HCC</vt:lpstr>
      <vt:lpstr>Test for # (weak) drivers, Liver-HCC</vt:lpstr>
      <vt:lpstr>Combined effects, Skin-Melanoma, Chromosome 1</vt:lpstr>
      <vt:lpstr>Skin-Melanoma, Chromosome 1</vt:lpstr>
      <vt:lpstr>Skin Melanoma</vt:lpstr>
      <vt:lpstr>Combined effects, Lung-AdenoCA</vt:lpstr>
      <vt:lpstr>Lung-AdenoCA</vt:lpstr>
      <vt:lpstr>Increasing the power of the statistical test</vt:lpstr>
      <vt:lpstr>Increasing the power of the statistical test</vt:lpstr>
      <vt:lpstr>Increasing the power of the statistical test</vt:lpstr>
    </vt:vector>
  </TitlesOfParts>
  <Company/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Journal club / Additive variance based methods</dc:title>
  <dc:creator>Microsoft Office User</dc:creator>
  <cp:lastModifiedBy>Microsoft Office User</cp:lastModifiedBy>
  <cp:revision>67</cp:revision>
  <dcterms:created xsi:type="dcterms:W3CDTF">2017-05-24T20:44:51Z</dcterms:created>
  <dcterms:modified xsi:type="dcterms:W3CDTF">2017-05-30T22:41:15Z</dcterms:modified>
</cp:coreProperties>
</file>