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8" r:id="rId10"/>
    <p:sldId id="269" r:id="rId11"/>
    <p:sldId id="270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C7594-6288-224C-ABD2-C15281AE5B1B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1A09-B27B-5D43-8A06-3B8C7FD39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4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4AEE9-2954-2541-9383-1CB6AD71B907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12706-DB74-4F4B-822C-2F5DFB902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12706-DB74-4F4B-822C-2F5DFB9029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12706-DB74-4F4B-822C-2F5DFB9029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2879-C1AA-7A4D-A55E-C26358C13B7D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89F-583D-7D4B-8C92-53A42BDC235A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3D76-F911-2543-B7A4-BE95136F9B2D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7202-03C8-5446-9D95-9335AC9E241B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D008-B0DF-9440-9EFA-9CB392AF37DD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0838-8301-664A-B67B-15C6351D8FD3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C7F7E-216D-D240-8B4C-F741934B2D53}" type="datetime1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5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5E97-AF02-2F4F-8381-EB067D12A965}" type="datetime1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EB4C-AD46-CD4D-8739-912E24DC2451}" type="datetime1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F68B-CCF7-C64B-9D07-4E79F44B2264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FC46-65A5-4A4D-994B-1E3217F50DCC}" type="datetime1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7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1EF6-E461-CF49-8DF6-B05E4D5D2E29}" type="datetime1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package" Target="../embeddings/Microsoft_Word_Document1.docx"/><Relationship Id="rId7" Type="http://schemas.openxmlformats.org/officeDocument/2006/relationships/image" Target="../media/image3.emf"/><Relationship Id="rId8" Type="http://schemas.openxmlformats.org/officeDocument/2006/relationships/package" Target="../embeddings/Microsoft_Word_Document2.docx"/><Relationship Id="rId9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information leakage in functional genomics experiments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8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761" y="242656"/>
            <a:ext cx="86052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Can we do linking to 1kgenome panel? What is the quality of linking in different sequencing depths? How vulnerable is NA12878?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43754" y="1022517"/>
            <a:ext cx="59580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[1]/d[2] = H(NA12878)/H(2</a:t>
            </a:r>
            <a:r>
              <a:rPr lang="en-US" baseline="30000" dirty="0" smtClean="0"/>
              <a:t>nd</a:t>
            </a:r>
            <a:r>
              <a:rPr lang="en-US" dirty="0" smtClean="0"/>
              <a:t> best ranked individual)</a:t>
            </a:r>
          </a:p>
          <a:p>
            <a:endParaRPr lang="en-US" dirty="0"/>
          </a:p>
          <a:p>
            <a:r>
              <a:rPr lang="en-US" dirty="0" smtClean="0"/>
              <a:t>As d[1]/d[2] gets larger than 1, the quality of linking increases</a:t>
            </a:r>
          </a:p>
          <a:p>
            <a:r>
              <a:rPr lang="en-US" dirty="0" smtClean="0"/>
              <a:t>If d[1]/d[2]&lt;1, then NA12878 is not identifiable in the panel</a:t>
            </a:r>
          </a:p>
          <a:p>
            <a:endParaRPr lang="en-US" dirty="0"/>
          </a:p>
        </p:txBody>
      </p:sp>
      <p:pic>
        <p:nvPicPr>
          <p:cNvPr id="7" name="Picture 6" descr="entropy_AKA_allInd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626" y="2776844"/>
            <a:ext cx="5004934" cy="375370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5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_d12_HiC-WGS-R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0" y="1372562"/>
            <a:ext cx="71120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6371" y="410486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Hi-C yields WGS quality linking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rison_d12_a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58" y="243908"/>
            <a:ext cx="8656491" cy="42080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Linking is possible (d[1]/d[2] &gt; 1) with all functional genomic assays even with only 1 million reads</a:t>
            </a:r>
            <a:endParaRPr lang="en-US" dirty="0"/>
          </a:p>
        </p:txBody>
      </p:sp>
      <p:pic>
        <p:nvPicPr>
          <p:cNvPr id="6" name="Picture 5" descr="comparison_d12_all_upto20mi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307" y="4115540"/>
            <a:ext cx="5641632" cy="2742460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 rot="5400000">
            <a:off x="1571294" y="3803787"/>
            <a:ext cx="155448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>
            <a:off x="1877618" y="3954663"/>
            <a:ext cx="4588290" cy="355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1420418" y="3954663"/>
            <a:ext cx="914493" cy="2625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761" y="242656"/>
            <a:ext cx="86052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More information doesn’t necessarily mean better quality linking</a:t>
            </a:r>
            <a:endParaRPr lang="en-US" sz="2200" dirty="0"/>
          </a:p>
        </p:txBody>
      </p:sp>
      <p:pic>
        <p:nvPicPr>
          <p:cNvPr id="5" name="Picture 4" descr="sameEdiff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96" y="847785"/>
            <a:ext cx="7112000" cy="5334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193114" y="4977141"/>
            <a:ext cx="5529378" cy="2565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63613" y="4679630"/>
            <a:ext cx="2383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information level</a:t>
            </a:r>
          </a:p>
          <a:p>
            <a:r>
              <a:rPr lang="en-US" dirty="0" smtClean="0"/>
              <a:t>Different linking quality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4"/>
            <a:ext cx="7843281" cy="495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84830"/>
            <a:ext cx="860525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Imputation is noisy</a:t>
            </a:r>
          </a:p>
          <a:p>
            <a:r>
              <a:rPr lang="en-US" sz="2200" dirty="0" smtClean="0"/>
              <a:t>Will find the common SNPs</a:t>
            </a:r>
          </a:p>
          <a:p>
            <a:r>
              <a:rPr lang="en-US" sz="2200" dirty="0" smtClean="0"/>
              <a:t>Imputation against 1k individuals, linking against 1k individuals</a:t>
            </a:r>
            <a:endParaRPr lang="en-US" sz="2200" dirty="0"/>
          </a:p>
        </p:txBody>
      </p:sp>
      <p:pic>
        <p:nvPicPr>
          <p:cNvPr id="5" name="Picture 4" descr="WGSDecompo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30" y="1621103"/>
            <a:ext cx="3048000" cy="2286000"/>
          </a:xfrm>
          <a:prstGeom prst="rect">
            <a:avLst/>
          </a:prstGeom>
        </p:spPr>
      </p:pic>
      <p:pic>
        <p:nvPicPr>
          <p:cNvPr id="6" name="Picture 5" descr="HiCDecompos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254" y="1621103"/>
            <a:ext cx="3048000" cy="2286000"/>
          </a:xfrm>
          <a:prstGeom prst="rect">
            <a:avLst/>
          </a:prstGeom>
        </p:spPr>
      </p:pic>
      <p:pic>
        <p:nvPicPr>
          <p:cNvPr id="7" name="Picture 6" descr="RNASeqDecompos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5122"/>
            <a:ext cx="3048000" cy="2286000"/>
          </a:xfrm>
          <a:prstGeom prst="rect">
            <a:avLst/>
          </a:prstGeom>
        </p:spPr>
      </p:pic>
      <p:pic>
        <p:nvPicPr>
          <p:cNvPr id="8" name="Picture 7" descr="RELBDecompose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225122"/>
            <a:ext cx="3048000" cy="2286000"/>
          </a:xfrm>
          <a:prstGeom prst="rect">
            <a:avLst/>
          </a:prstGeom>
        </p:spPr>
      </p:pic>
      <p:pic>
        <p:nvPicPr>
          <p:cNvPr id="9" name="Picture 8" descr="H3K4me1Decompose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25122"/>
            <a:ext cx="3048000" cy="22860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 </a:t>
            </a:r>
            <a:r>
              <a:rPr lang="en-US" dirty="0" err="1" smtClean="0"/>
              <a:t>ChIP-Seq</a:t>
            </a:r>
            <a:r>
              <a:rPr lang="en-US" dirty="0" smtClean="0"/>
              <a:t>, RNA-</a:t>
            </a:r>
            <a:r>
              <a:rPr lang="en-US" dirty="0" err="1" smtClean="0"/>
              <a:t>Seq</a:t>
            </a:r>
            <a:r>
              <a:rPr lang="en-US" dirty="0" smtClean="0"/>
              <a:t> and Hi-C together and compare against WGS</a:t>
            </a:r>
          </a:p>
          <a:p>
            <a:endParaRPr lang="en-US" dirty="0" smtClean="0"/>
          </a:p>
          <a:p>
            <a:r>
              <a:rPr lang="en-US" dirty="0" smtClean="0"/>
              <a:t>Put histone modifications together in different read lengths, quantify the gain in entropy</a:t>
            </a:r>
          </a:p>
          <a:p>
            <a:endParaRPr lang="en-US" dirty="0" smtClean="0"/>
          </a:p>
          <a:p>
            <a:r>
              <a:rPr lang="en-US" dirty="0" smtClean="0"/>
              <a:t>Hi-C is likely information rich at CTCF sites, does adding CTCF Chip-</a:t>
            </a:r>
            <a:r>
              <a:rPr lang="en-US" dirty="0" err="1" smtClean="0"/>
              <a:t>seq</a:t>
            </a:r>
            <a:r>
              <a:rPr lang="en-US" dirty="0"/>
              <a:t> </a:t>
            </a:r>
            <a:r>
              <a:rPr lang="en-US" dirty="0" smtClean="0"/>
              <a:t>to Hi-C change anything?</a:t>
            </a:r>
          </a:p>
          <a:p>
            <a:endParaRPr lang="en-US" dirty="0" smtClean="0"/>
          </a:p>
          <a:p>
            <a:r>
              <a:rPr lang="en-US" dirty="0" smtClean="0"/>
              <a:t>Any other suggestion?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6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1677"/>
            <a:ext cx="8229600" cy="6389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1- How can we quantify the information leakage with respect to whole genome sequencing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2- Is the leaked information enough to identify an individual in a population of individuals?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3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4564" y="145529"/>
            <a:ext cx="8704162" cy="6403224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 smtClean="0"/>
              <a:t>Quantification of Information Leakage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7846" y="1138314"/>
            <a:ext cx="4687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Privacy preserving mapping</a:t>
            </a:r>
          </a:p>
          <a:p>
            <a:endParaRPr lang="en-US" dirty="0"/>
          </a:p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set of variables that should remain private</a:t>
            </a:r>
          </a:p>
          <a:p>
            <a:r>
              <a:rPr lang="en-US" dirty="0" smtClean="0">
                <a:sym typeface="Wingdings"/>
              </a:rPr>
              <a:t>Y  set of measurements that S can be inferred</a:t>
            </a:r>
          </a:p>
          <a:p>
            <a:r>
              <a:rPr lang="en-US" dirty="0" smtClean="0">
                <a:sym typeface="Wingdings"/>
              </a:rPr>
              <a:t>U  distorted version of 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1693" y="2790646"/>
            <a:ext cx="101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Y 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83659" y="2790646"/>
            <a:ext cx="4340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3103" y="2798620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 U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4383946" y="3159978"/>
            <a:ext cx="16735" cy="357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693" y="3491826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Privacy preserving mapping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96915"/>
              </p:ext>
            </p:extLst>
          </p:nvPr>
        </p:nvGraphicFramePr>
        <p:xfrm>
          <a:off x="4049946" y="3752574"/>
          <a:ext cx="701469" cy="37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406400" imgH="215900" progId="Equation.3">
                  <p:embed/>
                </p:oleObj>
              </mc:Choice>
              <mc:Fallback>
                <p:oleObj name="Equation" r:id="rId3" imgW="406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9946" y="3752574"/>
                        <a:ext cx="701469" cy="372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68557" y="3940563"/>
            <a:ext cx="1704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Calmon</a:t>
            </a:r>
            <a:r>
              <a:rPr lang="en-US" sz="1200" dirty="0" smtClean="0"/>
              <a:t> and Fawaz,2012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1410" y="4974407"/>
            <a:ext cx="2204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</a:t>
            </a:r>
          </a:p>
          <a:p>
            <a:r>
              <a:rPr lang="en-US" dirty="0" smtClean="0"/>
              <a:t>U: Summary statistics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83946" y="4981280"/>
            <a:ext cx="325976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Assume: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 </a:t>
            </a:r>
            <a:r>
              <a:rPr lang="en-US" dirty="0" smtClean="0">
                <a:sym typeface="Wingdings"/>
              </a:rPr>
              <a:t> private data</a:t>
            </a:r>
            <a:endParaRPr lang="en-US" dirty="0" smtClean="0"/>
          </a:p>
          <a:p>
            <a:r>
              <a:rPr lang="en-US" dirty="0" smtClean="0"/>
              <a:t>U: reads from FGE </a:t>
            </a:r>
            <a:r>
              <a:rPr lang="en-US" dirty="0" smtClean="0">
                <a:sym typeface="Wingdings"/>
              </a:rPr>
              <a:t> public data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Can we asses the leakage in U?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0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10" y="-241190"/>
            <a:ext cx="9058890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* Let</a:t>
            </a:r>
            <a:r>
              <a:rPr lang="en-US" i="1" dirty="0" smtClean="0"/>
              <a:t> S </a:t>
            </a:r>
            <a:r>
              <a:rPr lang="en-US" dirty="0" smtClean="0"/>
              <a:t>be a set of SNVs that can directly be inferred from </a:t>
            </a:r>
            <a:r>
              <a:rPr lang="en-US" i="1" dirty="0" smtClean="0"/>
              <a:t>Y 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			</a:t>
            </a:r>
            <a:r>
              <a:rPr lang="en-US" i="1" dirty="0" smtClean="0"/>
              <a:t>	S={S</a:t>
            </a:r>
            <a:r>
              <a:rPr lang="en-US" i="1" baseline="-25000" dirty="0" smtClean="0"/>
              <a:t>1</a:t>
            </a:r>
            <a:r>
              <a:rPr lang="en-US" i="1" dirty="0" smtClean="0"/>
              <a:t>,S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</a:t>
            </a:r>
            <a:r>
              <a:rPr lang="en-US" i="1" baseline="-25000" dirty="0" smtClean="0"/>
              <a:t>N</a:t>
            </a:r>
            <a:r>
              <a:rPr lang="en-US" i="1" dirty="0" smtClean="0"/>
              <a:t>}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Total information that Y contains can be defined as: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=total number of individuals with SNV S</a:t>
            </a:r>
            <a:r>
              <a:rPr lang="en-US" baseline="-25000" dirty="0" smtClean="0"/>
              <a:t>i</a:t>
            </a:r>
            <a:r>
              <a:rPr lang="en-US" dirty="0" smtClean="0"/>
              <a:t> in a database d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Let </a:t>
            </a:r>
            <a:r>
              <a:rPr lang="en-US" i="1" dirty="0" smtClean="0"/>
              <a:t>S’ </a:t>
            </a:r>
            <a:r>
              <a:rPr lang="en-US" dirty="0" smtClean="0"/>
              <a:t>is a subset of</a:t>
            </a:r>
            <a:r>
              <a:rPr lang="en-US" i="1" dirty="0" smtClean="0"/>
              <a:t> S</a:t>
            </a:r>
            <a:r>
              <a:rPr lang="en-US" dirty="0" smtClean="0"/>
              <a:t>, which are the SNVs that can be directly inferred from U; </a:t>
            </a:r>
            <a:r>
              <a:rPr lang="en-US" i="1" dirty="0" smtClean="0"/>
              <a:t>S’’ </a:t>
            </a:r>
            <a:r>
              <a:rPr lang="en-US" dirty="0" smtClean="0"/>
              <a:t>is a subset</a:t>
            </a:r>
          </a:p>
          <a:p>
            <a:r>
              <a:rPr lang="en-US" dirty="0" smtClean="0"/>
              <a:t>     of </a:t>
            </a:r>
            <a:r>
              <a:rPr lang="en-US" i="1" dirty="0" smtClean="0"/>
              <a:t>S</a:t>
            </a:r>
            <a:r>
              <a:rPr lang="en-US" dirty="0" smtClean="0"/>
              <a:t>, which are the SNVs that can be “</a:t>
            </a:r>
            <a:r>
              <a:rPr lang="en-US" dirty="0" err="1" smtClean="0"/>
              <a:t>imputated</a:t>
            </a:r>
            <a:r>
              <a:rPr lang="en-US" dirty="0" smtClean="0"/>
              <a:t>” from U with correlation </a:t>
            </a:r>
            <a:r>
              <a:rPr lang="en-US" dirty="0" err="1" smtClean="0"/>
              <a:t>Ρ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Relative information that U contains with respect to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74837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648509"/>
              </p:ext>
            </p:extLst>
          </p:nvPr>
        </p:nvGraphicFramePr>
        <p:xfrm>
          <a:off x="-119063" y="1587500"/>
          <a:ext cx="6345238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Document" r:id="rId6" imgW="5486400" imgH="177800" progId="Word.Document.12">
                  <p:embed/>
                </p:oleObj>
              </mc:Choice>
              <mc:Fallback>
                <p:oleObj name="Document" r:id="rId6" imgW="54864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19063" y="1587500"/>
                        <a:ext cx="6345238" cy="20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279425" y="3511550"/>
            <a:ext cx="2245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S’={S’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</a:t>
            </a:r>
            <a:r>
              <a:rPr lang="en-US" i="1" baseline="-25000" dirty="0" smtClean="0"/>
              <a:t>N’</a:t>
            </a:r>
            <a:r>
              <a:rPr lang="en-US" i="1" dirty="0" smtClean="0"/>
              <a:t>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5194" y="3511550"/>
            <a:ext cx="257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S’’={S’’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N’’</a:t>
            </a:r>
            <a:r>
              <a:rPr lang="en-US" i="1" dirty="0" smtClean="0"/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07145" y="3883871"/>
            <a:ext cx="221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i="1" dirty="0" smtClean="0"/>
              <a:t>={ρ</a:t>
            </a:r>
            <a:r>
              <a:rPr lang="en-US" i="1" baseline="-25000" dirty="0" smtClean="0"/>
              <a:t>1</a:t>
            </a:r>
            <a:r>
              <a:rPr lang="en-US" i="1" dirty="0" smtClean="0"/>
              <a:t>, ρ</a:t>
            </a:r>
            <a:r>
              <a:rPr lang="en-US" i="1" baseline="-25000" dirty="0" smtClean="0"/>
              <a:t>2</a:t>
            </a:r>
            <a:r>
              <a:rPr lang="en-US" i="1" dirty="0" smtClean="0"/>
              <a:t>,..,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’’</a:t>
            </a:r>
            <a:r>
              <a:rPr lang="en-US" i="1" dirty="0" smtClean="0"/>
              <a:t>}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35915"/>
              </p:ext>
            </p:extLst>
          </p:nvPr>
        </p:nvGraphicFramePr>
        <p:xfrm>
          <a:off x="858838" y="4908828"/>
          <a:ext cx="828516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Document" r:id="rId8" imgW="5486400" imgH="762000" progId="Word.Document.12">
                  <p:embed/>
                </p:oleObj>
              </mc:Choice>
              <mc:Fallback>
                <p:oleObj name="Document" r:id="rId8" imgW="5486400" imgH="76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8838" y="4908828"/>
                        <a:ext cx="8285162" cy="14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248628"/>
            <a:ext cx="814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Data</a:t>
            </a:r>
            <a:endParaRPr lang="en-US" sz="25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06362"/>
              </p:ext>
            </p:extLst>
          </p:nvPr>
        </p:nvGraphicFramePr>
        <p:xfrm>
          <a:off x="2514226" y="301957"/>
          <a:ext cx="4046895" cy="60944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6258"/>
                <a:gridCol w="2520637"/>
              </a:tblGrid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MAPPED READS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Hi</a:t>
                      </a:r>
                      <a:r>
                        <a:rPr lang="en-US" sz="1200" u="none" strike="noStrike" dirty="0">
                          <a:effectLst/>
                        </a:rPr>
                        <a:t>-C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390,049,590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RNA-Seq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398,529,687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H3K4me3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20,221,959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CTCF-Broad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11,026,086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H3K27ac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10,410,928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H3K27me3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8,454,639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H3K36me3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15,239,685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H3K4me1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42,763,056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H3K4me2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9,815,194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H3K9ac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7,981,456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H4K20me1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9,757,368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H2AFZ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14,724,790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H3K79me2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16,073,184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H3K9me3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14,049,420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PBX3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6,119,046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CTCF-Iyer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7,614,943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18,701,295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CTCF-Snyder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25,463,397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HDGF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41,626,373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RELB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25,652,682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739,799,351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rnap2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7,516,461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rnap2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10,428,778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rnap2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17,677,527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09026"/>
            <a:ext cx="8229600" cy="1143000"/>
          </a:xfrm>
        </p:spPr>
        <p:txBody>
          <a:bodyPr/>
          <a:lstStyle/>
          <a:p>
            <a:r>
              <a:rPr lang="en-US" sz="3000" dirty="0" smtClean="0"/>
              <a:t>Strategy</a:t>
            </a:r>
            <a:endParaRPr lang="en-US" sz="3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33974"/>
            <a:ext cx="8229600" cy="509218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Sample reads from the bam files with the increments of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[1 , 1.5, 2, 2.5, 3, 3.5, 4, 4.5, 5, 6, 7.5, 10, 15, 40, </a:t>
            </a:r>
            <a:r>
              <a:rPr lang="mr-IN" sz="2800" dirty="0" smtClean="0"/>
              <a:t>…</a:t>
            </a:r>
            <a:r>
              <a:rPr lang="en-US" sz="2800" dirty="0" smtClean="0"/>
              <a:t>] x10</a:t>
            </a:r>
            <a:r>
              <a:rPr lang="en-US" sz="2800" baseline="30000" dirty="0" smtClean="0"/>
              <a:t>6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 each sample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Find SNVs in the sampled reads of FGEs </a:t>
            </a:r>
            <a:r>
              <a:rPr lang="en-US" sz="2400" dirty="0" smtClean="0">
                <a:sym typeface="Wingdings"/>
              </a:rPr>
              <a:t> Hi-C, </a:t>
            </a:r>
            <a:r>
              <a:rPr lang="en-US" sz="2400" dirty="0" smtClean="0">
                <a:sym typeface="Wingdings"/>
              </a:rPr>
              <a:t>RNA</a:t>
            </a:r>
            <a:r>
              <a:rPr lang="en-US" sz="2400" dirty="0" smtClean="0">
                <a:sym typeface="Wingdings"/>
              </a:rPr>
              <a:t>-</a:t>
            </a:r>
            <a:r>
              <a:rPr lang="en-US" sz="2400" dirty="0" err="1" smtClean="0">
                <a:sym typeface="Wingdings"/>
              </a:rPr>
              <a:t>Seq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ChIP-Seq</a:t>
            </a:r>
            <a:endParaRPr lang="en-US" sz="24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Quality control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Imputation through LD blocks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the Shannon Entropy for the set of SNPs obtained from </a:t>
            </a:r>
            <a:r>
              <a:rPr lang="en-US" sz="2400" dirty="0" smtClean="0">
                <a:sym typeface="Wingdings"/>
              </a:rPr>
              <a:t>FGEs with respect to NA12878 genotype data</a:t>
            </a:r>
          </a:p>
          <a:p>
            <a:pPr lvl="1"/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>
                <a:sym typeface="Wingdings"/>
              </a:rPr>
              <a:t>Calculate the Shannon Entropy for the set of SNPs obtained from FGEs with respect to </a:t>
            </a:r>
            <a:r>
              <a:rPr lang="en-US" sz="2400" dirty="0" smtClean="0">
                <a:sym typeface="Wingdings"/>
              </a:rPr>
              <a:t>other individuals in 1kgenome</a:t>
            </a:r>
            <a:endParaRPr lang="en-US" sz="2400" dirty="0">
              <a:sym typeface="Wingdings"/>
            </a:endParaRPr>
          </a:p>
          <a:p>
            <a:pPr lvl="1"/>
            <a:endParaRPr lang="en-US" sz="2400" dirty="0" smtClean="0">
              <a:sym typeface="Wingdings"/>
            </a:endParaRPr>
          </a:p>
          <a:p>
            <a:pPr lvl="1"/>
            <a:endParaRPr lang="en-US" sz="24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pPr lvl="1"/>
            <a:endParaRPr lang="en-US" sz="2400" dirty="0">
              <a:sym typeface="Wingdings"/>
            </a:endParaRPr>
          </a:p>
          <a:p>
            <a:pPr marL="457200" lvl="1" indent="0">
              <a:buNone/>
            </a:pPr>
            <a:endParaRPr lang="en-US" sz="2400" dirty="0" smtClean="0">
              <a:sym typeface="Wingdings"/>
            </a:endParaRP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1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47" y="403412"/>
            <a:ext cx="435047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Let’s start with usual suspects</a:t>
            </a:r>
          </a:p>
          <a:p>
            <a:r>
              <a:rPr lang="en-US" dirty="0"/>
              <a:t>	</a:t>
            </a:r>
            <a:r>
              <a:rPr lang="en-US" dirty="0" smtClean="0"/>
              <a:t>Hi-C  </a:t>
            </a:r>
            <a:r>
              <a:rPr lang="en-US" dirty="0" smtClean="0">
                <a:sym typeface="Wingdings"/>
              </a:rPr>
              <a:t> mapped reads: ~390 million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mapped reads ~390 million</a:t>
            </a:r>
            <a:endParaRPr lang="en-US" dirty="0"/>
          </a:p>
        </p:txBody>
      </p:sp>
      <p:pic>
        <p:nvPicPr>
          <p:cNvPr id="7" name="Picture 6" descr="comparison_all_HiC-WGS-RN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24" y="1326742"/>
            <a:ext cx="7112000" cy="5334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rison_SNP_HiC-WGS-RN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13" y="119068"/>
            <a:ext cx="3657600" cy="2743200"/>
          </a:xfrm>
          <a:prstGeom prst="rect">
            <a:avLst/>
          </a:prstGeom>
        </p:spPr>
      </p:pic>
      <p:pic>
        <p:nvPicPr>
          <p:cNvPr id="6" name="Picture 5" descr="comparison_indel_HiC-WGS-R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44" y="119068"/>
            <a:ext cx="3657600" cy="2743200"/>
          </a:xfrm>
          <a:prstGeom prst="rect">
            <a:avLst/>
          </a:prstGeom>
        </p:spPr>
      </p:pic>
      <p:pic>
        <p:nvPicPr>
          <p:cNvPr id="7" name="Picture 6" descr="comparison_imputation_HiC-WGS-R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44" y="3587809"/>
            <a:ext cx="3657600" cy="27432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8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rison_hismod_others_entropy_a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8" y="264744"/>
            <a:ext cx="7799294" cy="37913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401" y="0"/>
            <a:ext cx="1919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ChIP-Seq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6" name="Picture 5" descr="comparison_hismod_others_entropy_upto20mi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6" y="4056067"/>
            <a:ext cx="5763975" cy="2801933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 rot="5400000">
            <a:off x="1673928" y="3512487"/>
            <a:ext cx="155448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>
            <a:off x="1980252" y="3663363"/>
            <a:ext cx="5293895" cy="58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1523052" y="3663363"/>
            <a:ext cx="1235222" cy="2891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7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9714</TotalTime>
  <Words>536</Words>
  <Application>Microsoft Macintosh PowerPoint</Application>
  <PresentationFormat>On-screen Show (4:3)</PresentationFormat>
  <Paragraphs>161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Word Document</vt:lpstr>
      <vt:lpstr>Private information leakage in functional genomics experiments </vt:lpstr>
      <vt:lpstr>PowerPoint Presentation</vt:lpstr>
      <vt:lpstr>PowerPoint Presentation</vt:lpstr>
      <vt:lpstr>PowerPoint Presentation</vt:lpstr>
      <vt:lpstr>PowerPoint Presentation</vt:lpstr>
      <vt:lpstr>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Why?</vt:lpstr>
      <vt:lpstr>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information leakage in functional genomics experiments </dc:title>
  <dc:creator>Gamze Gursoy</dc:creator>
  <cp:lastModifiedBy>Gamze Gursoy</cp:lastModifiedBy>
  <cp:revision>41</cp:revision>
  <dcterms:created xsi:type="dcterms:W3CDTF">2017-04-18T18:41:29Z</dcterms:created>
  <dcterms:modified xsi:type="dcterms:W3CDTF">2017-05-25T03:08:18Z</dcterms:modified>
</cp:coreProperties>
</file>