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7"/>
    <p:restoredTop sz="94669"/>
  </p:normalViewPr>
  <p:slideViewPr>
    <p:cSldViewPr snapToGrid="0" snapToObjects="1">
      <p:cViewPr varScale="1">
        <p:scale>
          <a:sx n="96" d="100"/>
          <a:sy n="96" d="100"/>
        </p:scale>
        <p:origin x="176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6202-677B-A344-8482-3FCD853F207E}" type="datetimeFigureOut">
              <a:rPr lang="en-US" smtClean="0"/>
              <a:t>5/23/17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AB059-A463-8742-86DC-125BEB4E1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309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6202-677B-A344-8482-3FCD853F207E}" type="datetimeFigureOut">
              <a:rPr lang="en-US" smtClean="0"/>
              <a:t>5/23/17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AB059-A463-8742-86DC-125BEB4E1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48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6202-677B-A344-8482-3FCD853F207E}" type="datetimeFigureOut">
              <a:rPr lang="en-US" smtClean="0"/>
              <a:t>5/23/17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AB059-A463-8742-86DC-125BEB4E1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428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6202-677B-A344-8482-3FCD853F207E}" type="datetimeFigureOut">
              <a:rPr lang="en-US" smtClean="0"/>
              <a:t>5/23/17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AB059-A463-8742-86DC-125BEB4E1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04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6202-677B-A344-8482-3FCD853F207E}" type="datetimeFigureOut">
              <a:rPr lang="en-US" smtClean="0"/>
              <a:t>5/23/17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AB059-A463-8742-86DC-125BEB4E1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328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6202-677B-A344-8482-3FCD853F207E}" type="datetimeFigureOut">
              <a:rPr lang="en-US" smtClean="0"/>
              <a:t>5/23/17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AB059-A463-8742-86DC-125BEB4E1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6202-677B-A344-8482-3FCD853F207E}" type="datetimeFigureOut">
              <a:rPr lang="en-US" smtClean="0"/>
              <a:t>5/23/17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AB059-A463-8742-86DC-125BEB4E1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054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6202-677B-A344-8482-3FCD853F207E}" type="datetimeFigureOut">
              <a:rPr lang="en-US" smtClean="0"/>
              <a:t>5/23/17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AB059-A463-8742-86DC-125BEB4E1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157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6202-677B-A344-8482-3FCD853F207E}" type="datetimeFigureOut">
              <a:rPr lang="en-US" smtClean="0"/>
              <a:t>5/23/17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AB059-A463-8742-86DC-125BEB4E1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795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6202-677B-A344-8482-3FCD853F207E}" type="datetimeFigureOut">
              <a:rPr lang="en-US" smtClean="0"/>
              <a:t>5/23/17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AB059-A463-8742-86DC-125BEB4E1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83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6202-677B-A344-8482-3FCD853F207E}" type="datetimeFigureOut">
              <a:rPr lang="en-US" smtClean="0"/>
              <a:t>5/23/17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AB059-A463-8742-86DC-125BEB4E1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76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96202-677B-A344-8482-3FCD853F207E}" type="datetimeFigureOut">
              <a:rPr lang="en-US" smtClean="0"/>
              <a:t>5/23/17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AB059-A463-8742-86DC-125BEB4E1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83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ubmed/?term=25993607" TargetMode="External"/><Relationship Id="rId4" Type="http://schemas.openxmlformats.org/officeDocument/2006/relationships/hyperlink" Target="http://www.ncbi.nlm.nih.gov/pubmed/?term=26176920" TargetMode="External"/><Relationship Id="rId5" Type="http://schemas.openxmlformats.org/officeDocument/2006/relationships/hyperlink" Target="http://www.ncbi.nlm.nih.gov/pubmed/?term=25087078" TargetMode="External"/><Relationship Id="rId6" Type="http://schemas.openxmlformats.org/officeDocument/2006/relationships/hyperlink" Target="http://www.ncbi.nlm.nih.gov/pubmed/?term=25056061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ncbi.nlm.nih.gov/pubmed/?term=2708918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5935"/>
            <a:ext cx="10515600" cy="1325563"/>
          </a:xfrm>
        </p:spPr>
        <p:txBody>
          <a:bodyPr/>
          <a:lstStyle/>
          <a:p>
            <a:r>
              <a:rPr lang="en-US" dirty="0" smtClean="0"/>
              <a:t>Brain-related GWAS datasets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155" y="1242529"/>
            <a:ext cx="10515600" cy="4351338"/>
          </a:xfrm>
        </p:spPr>
        <p:txBody>
          <a:bodyPr/>
          <a:lstStyle/>
          <a:p>
            <a:r>
              <a:rPr lang="en-US" dirty="0" smtClean="0"/>
              <a:t>GRASP 2.0 (2007-2014): 493 brain-related datasets, e.g.: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6104" y="1837998"/>
            <a:ext cx="1106556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1: </a:t>
            </a:r>
            <a:r>
              <a:rPr lang="en-US" sz="1500" dirty="0" err="1" smtClean="0"/>
              <a:t>Gamazon</a:t>
            </a:r>
            <a:r>
              <a:rPr lang="en-US" sz="1500" dirty="0" smtClean="0"/>
              <a:t>, 22212596, Gene expression and DNA methylation in brain cerebellum</a:t>
            </a:r>
          </a:p>
          <a:p>
            <a:r>
              <a:rPr lang="en-US" sz="1500" dirty="0" smtClean="0"/>
              <a:t>2: Low, 22286173, Intracranial aneurysm</a:t>
            </a:r>
          </a:p>
          <a:p>
            <a:r>
              <a:rPr lang="en-US" sz="1500" dirty="0" smtClean="0"/>
              <a:t>3: Huang, 22293688, Multiple traits (bipolar disorder, coronary artery disease, Crohn's disease, rheumatoid arthritis, T1D, T2D, hypertension)</a:t>
            </a:r>
          </a:p>
          <a:p>
            <a:r>
              <a:rPr lang="en-US" sz="1500" dirty="0" smtClean="0"/>
              <a:t>4: </a:t>
            </a:r>
            <a:r>
              <a:rPr lang="en-US" sz="1500" dirty="0" err="1" smtClean="0"/>
              <a:t>Bellenquez</a:t>
            </a:r>
            <a:r>
              <a:rPr lang="en-US" sz="1500" dirty="0" smtClean="0"/>
              <a:t>, 22306652, Stroke, large vessel ischemic</a:t>
            </a:r>
          </a:p>
          <a:p>
            <a:r>
              <a:rPr lang="en-US" sz="1500" dirty="0" smtClean="0"/>
              <a:t>5: Kim, 22322875, Hypertension with short sleep duration</a:t>
            </a:r>
          </a:p>
          <a:p>
            <a:r>
              <a:rPr lang="en-US" sz="1500" dirty="0" smtClean="0"/>
              <a:t>6: Bakken, 22343285, Visual cortical surface area</a:t>
            </a:r>
          </a:p>
          <a:p>
            <a:r>
              <a:rPr lang="en-US" sz="1500" dirty="0" smtClean="0"/>
              <a:t>7: Greenwood, 22365631, Temperament in bipolar disorder</a:t>
            </a:r>
          </a:p>
          <a:p>
            <a:r>
              <a:rPr lang="en-US" sz="1500" dirty="0" smtClean="0"/>
              <a:t>8: Liu, 22371699, Schizophrenia</a:t>
            </a:r>
          </a:p>
          <a:p>
            <a:r>
              <a:rPr lang="en-US" sz="1500" dirty="0" smtClean="0"/>
              <a:t>9: Wang, 22377092, Nicotine dependence</a:t>
            </a:r>
          </a:p>
          <a:p>
            <a:r>
              <a:rPr lang="en-US" sz="1500" dirty="0" smtClean="0"/>
              <a:t>10: Lee, 22387017, Huntington's disease</a:t>
            </a:r>
          </a:p>
          <a:p>
            <a:r>
              <a:rPr lang="en-US" sz="1500" dirty="0" smtClean="0"/>
              <a:t>11: Ben-David, 22412387, Autism spectrum disorders</a:t>
            </a:r>
          </a:p>
          <a:p>
            <a:r>
              <a:rPr lang="en-US" sz="1500" dirty="0" smtClean="0"/>
              <a:t>12: </a:t>
            </a:r>
            <a:r>
              <a:rPr lang="en-US" sz="1500" dirty="0" err="1" smtClean="0"/>
              <a:t>Athanasiu</a:t>
            </a:r>
            <a:r>
              <a:rPr lang="en-US" sz="1500" dirty="0" smtClean="0"/>
              <a:t>, 22417934, Neuropsychological treatments and metabolic and cardiovascular risk factors (HDL cholesterol, BMI)</a:t>
            </a:r>
          </a:p>
          <a:p>
            <a:r>
              <a:rPr lang="en-US" sz="1500" dirty="0" smtClean="0"/>
              <a:t>13: Lopez, 22425255, Brain white matter integrity</a:t>
            </a:r>
          </a:p>
          <a:p>
            <a:r>
              <a:rPr lang="en-US" sz="1500" dirty="0" smtClean="0"/>
              <a:t>14: Lambert, 22430674, Alzheimer's disease</a:t>
            </a:r>
          </a:p>
          <a:p>
            <a:r>
              <a:rPr lang="en-US" sz="1500" dirty="0" smtClean="0"/>
              <a:t>15: </a:t>
            </a:r>
            <a:r>
              <a:rPr lang="en-US" sz="1500" dirty="0" err="1" smtClean="0"/>
              <a:t>Lill</a:t>
            </a:r>
            <a:r>
              <a:rPr lang="en-US" sz="1500" dirty="0" smtClean="0"/>
              <a:t>, 22438815, Parkinson's disease</a:t>
            </a:r>
          </a:p>
          <a:p>
            <a:r>
              <a:rPr lang="en-US" sz="1500" dirty="0" smtClean="0"/>
              <a:t>16: Chen, 22440650, Schizophrenia and brain fMRI during sensorimotor tasks</a:t>
            </a:r>
          </a:p>
          <a:p>
            <a:r>
              <a:rPr lang="en-US" sz="1500" dirty="0" smtClean="0"/>
              <a:t>17: Kurose, 22445761, SSRI/SNRI-induced sexual dysfunction in depression</a:t>
            </a:r>
          </a:p>
          <a:p>
            <a:r>
              <a:rPr lang="en-US" sz="1500" dirty="0" smtClean="0"/>
              <a:t>18: Loo, 22449649, Human intelligence or general cognitive ability in ADHD families</a:t>
            </a:r>
          </a:p>
          <a:p>
            <a:r>
              <a:rPr lang="en-US" sz="1500" dirty="0" smtClean="0"/>
              <a:t>19: </a:t>
            </a:r>
            <a:r>
              <a:rPr lang="en-US" sz="1500" dirty="0" err="1" smtClean="0"/>
              <a:t>Pankratz</a:t>
            </a:r>
            <a:r>
              <a:rPr lang="en-US" sz="1500" dirty="0" smtClean="0"/>
              <a:t>, 22451204, Parkinson's disease</a:t>
            </a:r>
          </a:p>
          <a:p>
            <a:r>
              <a:rPr lang="en-US" sz="1500" dirty="0" smtClean="0"/>
              <a:t>20: </a:t>
            </a:r>
            <a:r>
              <a:rPr lang="en-US" sz="1500" dirty="0" err="1" smtClean="0"/>
              <a:t>Martinelli-Boneschi</a:t>
            </a:r>
            <a:r>
              <a:rPr lang="en-US" sz="1500" dirty="0" smtClean="0"/>
              <a:t>, 22457343, Multiple sclerosis, progressive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578816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566"/>
            <a:ext cx="10515600" cy="1325563"/>
          </a:xfrm>
        </p:spPr>
        <p:txBody>
          <a:bodyPr/>
          <a:lstStyle/>
          <a:p>
            <a:r>
              <a:rPr lang="en-US" dirty="0" smtClean="0"/>
              <a:t>Brain-related GWAS datasets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670" y="1216023"/>
            <a:ext cx="11141765" cy="4351338"/>
          </a:xfrm>
        </p:spPr>
        <p:txBody>
          <a:bodyPr/>
          <a:lstStyle/>
          <a:p>
            <a:r>
              <a:rPr lang="en-US" dirty="0" smtClean="0"/>
              <a:t>5 further brain-related datasets on GRASP since 2014: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1400" dirty="0"/>
          </a:p>
          <a:p>
            <a:r>
              <a:rPr lang="en-US" dirty="0" smtClean="0"/>
              <a:t>3 datasets on PGC since 2014 (those prior to 2014 included in GRASP 2.0):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37861" y="1696278"/>
            <a:ext cx="931627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5) </a:t>
            </a:r>
            <a:r>
              <a:rPr lang="en-US" b="1" dirty="0" smtClean="0">
                <a:hlinkClick r:id="rId2"/>
              </a:rPr>
              <a:t>Okbay et al. (b)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Trait(s): Depressive symptoms, neuroticism, subjective well-being (SWB)</a:t>
            </a:r>
            <a:br>
              <a:rPr lang="en-US" dirty="0" smtClean="0"/>
            </a:br>
            <a:r>
              <a:rPr lang="en-US" b="1" dirty="0" smtClean="0"/>
              <a:t>15) </a:t>
            </a:r>
            <a:r>
              <a:rPr lang="en-US" b="1" dirty="0" smtClean="0">
                <a:hlinkClick r:id="rId3"/>
              </a:rPr>
              <a:t>De Moor et al.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Trait(s): Neuroticism</a:t>
            </a:r>
          </a:p>
          <a:p>
            <a:r>
              <a:rPr lang="en-US" b="1" dirty="0" smtClean="0"/>
              <a:t>21) </a:t>
            </a:r>
            <a:r>
              <a:rPr lang="en-US" b="1" dirty="0" smtClean="0">
                <a:hlinkClick r:id="rId4"/>
              </a:rPr>
              <a:t>CONVERGE Consortium et al.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Trait(s): Major depressive disorder</a:t>
            </a:r>
          </a:p>
          <a:p>
            <a:r>
              <a:rPr lang="en-US" b="1" dirty="0" smtClean="0"/>
              <a:t>36) </a:t>
            </a:r>
            <a:r>
              <a:rPr lang="en-US" b="1" dirty="0" smtClean="0">
                <a:hlinkClick r:id="rId5"/>
              </a:rPr>
              <a:t>International League Against Epilepsy Consortium on Complex Epilepsies et al.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Trait(s): Epilepsy, Focal epilepsy, Genetic generalized epilepsy</a:t>
            </a:r>
          </a:p>
          <a:p>
            <a:r>
              <a:rPr lang="en-US" b="1" dirty="0" smtClean="0"/>
              <a:t>37) </a:t>
            </a:r>
            <a:r>
              <a:rPr lang="en-US" b="1" dirty="0" smtClean="0">
                <a:hlinkClick r:id="rId6"/>
              </a:rPr>
              <a:t>Schizophrenia Working Group of the Psychiatric Genomics Consortium et al.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Trait(s): Schizophrenia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37861" y="5271179"/>
            <a:ext cx="643393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PTSD (2017; Post traumatic stress syndrome)</a:t>
            </a:r>
          </a:p>
          <a:p>
            <a:r>
              <a:rPr lang="en-US" sz="2000" dirty="0" smtClean="0"/>
              <a:t>SCZ2 (2014; Schizophrenia)</a:t>
            </a:r>
          </a:p>
          <a:p>
            <a:r>
              <a:rPr lang="en-US" sz="2000" dirty="0" smtClean="0"/>
              <a:t>BIP1 vs SCZ1 (2014; Bipolar disorder and Schizophrenia)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554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and non-brain related </a:t>
            </a:r>
            <a:r>
              <a:rPr lang="en-US" dirty="0" smtClean="0"/>
              <a:t>phenotypes (</a:t>
            </a:r>
            <a:r>
              <a:rPr lang="en-US" smtClean="0"/>
              <a:t>283 datasets)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2130"/>
            <a:ext cx="10757452" cy="4351338"/>
          </a:xfrm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mr-IN" sz="1500" dirty="0" smtClean="0"/>
              <a:t>[</a:t>
            </a:r>
            <a:r>
              <a:rPr lang="mr-IN" sz="1500" dirty="0"/>
              <a:t>1] "</a:t>
            </a:r>
            <a:r>
              <a:rPr lang="mr-IN" sz="1500" dirty="0" err="1"/>
              <a:t>Chronic</a:t>
            </a:r>
            <a:r>
              <a:rPr lang="mr-IN" sz="1500" dirty="0"/>
              <a:t> </a:t>
            </a:r>
            <a:r>
              <a:rPr lang="mr-IN" sz="1500" dirty="0" err="1"/>
              <a:t>kidney</a:t>
            </a:r>
            <a:r>
              <a:rPr lang="mr-IN" sz="1500" dirty="0"/>
              <a:t> </a:t>
            </a:r>
            <a:r>
              <a:rPr lang="mr-IN" sz="1500" dirty="0" err="1"/>
              <a:t>disease</a:t>
            </a:r>
            <a:r>
              <a:rPr lang="mr-IN" sz="1500" dirty="0"/>
              <a:t>"                              "</a:t>
            </a:r>
            <a:r>
              <a:rPr lang="mr-IN" sz="1500" dirty="0" err="1"/>
              <a:t>Asthma</a:t>
            </a:r>
            <a:r>
              <a:rPr lang="mr-IN" sz="1500" dirty="0"/>
              <a:t>"                                             </a:t>
            </a:r>
            <a:endParaRPr lang="en-US" sz="1500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mr-IN" sz="1500" dirty="0" smtClean="0"/>
              <a:t>[</a:t>
            </a:r>
            <a:r>
              <a:rPr lang="mr-IN" sz="1500" dirty="0"/>
              <a:t>3] "</a:t>
            </a:r>
            <a:r>
              <a:rPr lang="mr-IN" sz="1500" dirty="0" err="1"/>
              <a:t>Systolic</a:t>
            </a:r>
            <a:r>
              <a:rPr lang="mr-IN" sz="1500" dirty="0"/>
              <a:t> </a:t>
            </a:r>
            <a:r>
              <a:rPr lang="mr-IN" sz="1500" dirty="0" err="1"/>
              <a:t>blood</a:t>
            </a:r>
            <a:r>
              <a:rPr lang="mr-IN" sz="1500" dirty="0"/>
              <a:t> </a:t>
            </a:r>
            <a:r>
              <a:rPr lang="mr-IN" sz="1500" dirty="0" err="1"/>
              <a:t>pressure</a:t>
            </a:r>
            <a:r>
              <a:rPr lang="mr-IN" sz="1500" dirty="0"/>
              <a:t> (SBP)"                       </a:t>
            </a:r>
            <a:r>
              <a:rPr lang="mr-IN" sz="1500" dirty="0" smtClean="0"/>
              <a:t>"</a:t>
            </a:r>
            <a:r>
              <a:rPr lang="mr-IN" sz="1500" dirty="0" err="1"/>
              <a:t>Diastolic</a:t>
            </a:r>
            <a:r>
              <a:rPr lang="mr-IN" sz="1500" dirty="0"/>
              <a:t> </a:t>
            </a:r>
            <a:r>
              <a:rPr lang="mr-IN" sz="1500" dirty="0" err="1"/>
              <a:t>blood</a:t>
            </a:r>
            <a:r>
              <a:rPr lang="mr-IN" sz="1500" dirty="0"/>
              <a:t> </a:t>
            </a:r>
            <a:r>
              <a:rPr lang="mr-IN" sz="1500" dirty="0" err="1"/>
              <a:t>pressure</a:t>
            </a:r>
            <a:r>
              <a:rPr lang="mr-IN" sz="1500" dirty="0"/>
              <a:t> (DBP)"                     </a:t>
            </a:r>
            <a:endParaRPr lang="en-US" sz="1500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mr-IN" sz="1500" dirty="0" smtClean="0"/>
              <a:t>[</a:t>
            </a:r>
            <a:r>
              <a:rPr lang="mr-IN" sz="1500" dirty="0"/>
              <a:t>5] "</a:t>
            </a:r>
            <a:r>
              <a:rPr lang="mr-IN" sz="1500" dirty="0" err="1"/>
              <a:t>Alzheimers</a:t>
            </a:r>
            <a:r>
              <a:rPr lang="mr-IN" sz="1500" dirty="0"/>
              <a:t> </a:t>
            </a:r>
            <a:r>
              <a:rPr lang="mr-IN" sz="1500" dirty="0" err="1"/>
              <a:t>disease</a:t>
            </a:r>
            <a:r>
              <a:rPr lang="mr-IN" sz="1500" dirty="0"/>
              <a:t>\</a:t>
            </a:r>
            <a:r>
              <a:rPr lang="mr-IN" sz="1500" dirty="0" err="1"/>
              <a:t>tAlzheimers</a:t>
            </a:r>
            <a:r>
              <a:rPr lang="mr-IN" sz="1500" dirty="0"/>
              <a:t> </a:t>
            </a:r>
            <a:r>
              <a:rPr lang="mr-IN" sz="1500" dirty="0" err="1"/>
              <a:t>disease</a:t>
            </a:r>
            <a:r>
              <a:rPr lang="mr-IN" sz="1500" dirty="0"/>
              <a:t>"              "</a:t>
            </a:r>
            <a:r>
              <a:rPr lang="mr-IN" sz="1500" dirty="0" err="1"/>
              <a:t>Major</a:t>
            </a:r>
            <a:r>
              <a:rPr lang="mr-IN" sz="1500" dirty="0"/>
              <a:t> </a:t>
            </a:r>
            <a:r>
              <a:rPr lang="mr-IN" sz="1500" dirty="0" err="1"/>
              <a:t>depressive</a:t>
            </a:r>
            <a:r>
              <a:rPr lang="mr-IN" sz="1500" dirty="0"/>
              <a:t> </a:t>
            </a:r>
            <a:r>
              <a:rPr lang="mr-IN" sz="1500" dirty="0" err="1"/>
              <a:t>disorder</a:t>
            </a:r>
            <a:r>
              <a:rPr lang="mr-IN" sz="1500" dirty="0"/>
              <a:t>"                          </a:t>
            </a:r>
            <a:endParaRPr lang="en-US" sz="1500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mr-IN" sz="1500" dirty="0" smtClean="0"/>
              <a:t>[</a:t>
            </a:r>
            <a:r>
              <a:rPr lang="mr-IN" sz="1500" dirty="0"/>
              <a:t>7] "</a:t>
            </a:r>
            <a:r>
              <a:rPr lang="mr-IN" sz="1500" dirty="0" err="1"/>
              <a:t>Autism</a:t>
            </a:r>
            <a:r>
              <a:rPr lang="mr-IN" sz="1500" dirty="0"/>
              <a:t>"                                              "</a:t>
            </a:r>
            <a:r>
              <a:rPr lang="mr-IN" sz="1500" dirty="0" err="1"/>
              <a:t>Comorbid</a:t>
            </a:r>
            <a:r>
              <a:rPr lang="mr-IN" sz="1500" dirty="0"/>
              <a:t> </a:t>
            </a:r>
            <a:r>
              <a:rPr lang="mr-IN" sz="1500" dirty="0" err="1"/>
              <a:t>depressive</a:t>
            </a:r>
            <a:r>
              <a:rPr lang="mr-IN" sz="1500" dirty="0"/>
              <a:t> </a:t>
            </a:r>
            <a:r>
              <a:rPr lang="mr-IN" sz="1500" dirty="0" err="1"/>
              <a:t>syndrome</a:t>
            </a:r>
            <a:r>
              <a:rPr lang="mr-IN" sz="1500" dirty="0"/>
              <a:t> </a:t>
            </a:r>
            <a:r>
              <a:rPr lang="mr-IN" sz="1500" dirty="0" err="1"/>
              <a:t>and</a:t>
            </a:r>
            <a:r>
              <a:rPr lang="mr-IN" sz="1500" dirty="0"/>
              <a:t> </a:t>
            </a:r>
            <a:r>
              <a:rPr lang="mr-IN" sz="1500" dirty="0" err="1"/>
              <a:t>alcohol</a:t>
            </a:r>
            <a:r>
              <a:rPr lang="mr-IN" sz="1500" dirty="0"/>
              <a:t> </a:t>
            </a:r>
            <a:r>
              <a:rPr lang="mr-IN" sz="1500" dirty="0" err="1"/>
              <a:t>dependence</a:t>
            </a:r>
            <a:r>
              <a:rPr lang="mr-IN" sz="1500" dirty="0"/>
              <a:t>" </a:t>
            </a:r>
            <a:endParaRPr lang="en-US" sz="1500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mr-IN" sz="1500" dirty="0" smtClean="0"/>
              <a:t>[</a:t>
            </a:r>
            <a:r>
              <a:rPr lang="mr-IN" sz="1500" dirty="0"/>
              <a:t>9] "</a:t>
            </a:r>
            <a:r>
              <a:rPr lang="mr-IN" sz="1500" dirty="0" err="1"/>
              <a:t>Bipolar</a:t>
            </a:r>
            <a:r>
              <a:rPr lang="mr-IN" sz="1500" dirty="0"/>
              <a:t> </a:t>
            </a:r>
            <a:r>
              <a:rPr lang="mr-IN" sz="1500" dirty="0" err="1"/>
              <a:t>disorder</a:t>
            </a:r>
            <a:r>
              <a:rPr lang="mr-IN" sz="1500" dirty="0"/>
              <a:t>"                                    "</a:t>
            </a:r>
            <a:r>
              <a:rPr lang="mr-IN" sz="1500" dirty="0" err="1"/>
              <a:t>Late</a:t>
            </a:r>
            <a:r>
              <a:rPr lang="mr-IN" sz="1500" dirty="0"/>
              <a:t> </a:t>
            </a:r>
            <a:r>
              <a:rPr lang="mr-IN" sz="1500" dirty="0" err="1"/>
              <a:t>onset</a:t>
            </a:r>
            <a:r>
              <a:rPr lang="mr-IN" sz="1500" dirty="0"/>
              <a:t> </a:t>
            </a:r>
            <a:r>
              <a:rPr lang="mr-IN" sz="1500" dirty="0" err="1"/>
              <a:t>Alzheimers</a:t>
            </a:r>
            <a:r>
              <a:rPr lang="mr-IN" sz="1500" dirty="0"/>
              <a:t> </a:t>
            </a:r>
            <a:r>
              <a:rPr lang="mr-IN" sz="1500" dirty="0" err="1"/>
              <a:t>disease</a:t>
            </a:r>
            <a:r>
              <a:rPr lang="mr-IN" sz="1500" dirty="0"/>
              <a:t>\</a:t>
            </a:r>
            <a:r>
              <a:rPr lang="mr-IN" sz="1500" dirty="0" err="1"/>
              <a:t>tAlzheimers</a:t>
            </a:r>
            <a:r>
              <a:rPr lang="mr-IN" sz="1500" dirty="0"/>
              <a:t> </a:t>
            </a:r>
            <a:r>
              <a:rPr lang="mr-IN" sz="1500" dirty="0" err="1"/>
              <a:t>disease</a:t>
            </a:r>
            <a:r>
              <a:rPr lang="mr-IN" sz="1500" dirty="0"/>
              <a:t>"  </a:t>
            </a:r>
            <a:endParaRPr lang="en-US" sz="1500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mr-IN" sz="1500" dirty="0" smtClean="0"/>
              <a:t>[</a:t>
            </a:r>
            <a:r>
              <a:rPr lang="mr-IN" sz="1500" dirty="0"/>
              <a:t>11] "</a:t>
            </a:r>
            <a:r>
              <a:rPr lang="mr-IN" sz="1500" dirty="0" err="1"/>
              <a:t>Simpson-Angus</a:t>
            </a:r>
            <a:r>
              <a:rPr lang="mr-IN" sz="1500" dirty="0"/>
              <a:t> </a:t>
            </a:r>
            <a:r>
              <a:rPr lang="mr-IN" sz="1500" dirty="0" err="1"/>
              <a:t>Scale</a:t>
            </a:r>
            <a:r>
              <a:rPr lang="mr-IN" sz="1500" dirty="0"/>
              <a:t>"                                 "</a:t>
            </a:r>
            <a:r>
              <a:rPr lang="mr-IN" sz="1500" dirty="0" err="1"/>
              <a:t>Partial</a:t>
            </a:r>
            <a:r>
              <a:rPr lang="mr-IN" sz="1500" dirty="0"/>
              <a:t> </a:t>
            </a:r>
            <a:r>
              <a:rPr lang="mr-IN" sz="1500" dirty="0" err="1"/>
              <a:t>epilepsy</a:t>
            </a:r>
            <a:r>
              <a:rPr lang="mr-IN" sz="1500" dirty="0"/>
              <a:t>"                                  </a:t>
            </a:r>
            <a:endParaRPr lang="en-US" sz="1500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mr-IN" sz="1500" dirty="0" smtClean="0"/>
              <a:t>[</a:t>
            </a:r>
            <a:r>
              <a:rPr lang="mr-IN" sz="1500" dirty="0"/>
              <a:t>13] "</a:t>
            </a:r>
            <a:r>
              <a:rPr lang="mr-IN" sz="1500" dirty="0" err="1"/>
              <a:t>Irritible</a:t>
            </a:r>
            <a:r>
              <a:rPr lang="mr-IN" sz="1500" dirty="0"/>
              <a:t> </a:t>
            </a:r>
            <a:r>
              <a:rPr lang="mr-IN" sz="1500" dirty="0" err="1"/>
              <a:t>bowel</a:t>
            </a:r>
            <a:r>
              <a:rPr lang="mr-IN" sz="1500" dirty="0"/>
              <a:t> </a:t>
            </a:r>
            <a:r>
              <a:rPr lang="mr-IN" sz="1500" dirty="0" err="1"/>
              <a:t>syndrome</a:t>
            </a:r>
            <a:r>
              <a:rPr lang="mr-IN" sz="1500" dirty="0"/>
              <a:t>"                            "</a:t>
            </a:r>
            <a:r>
              <a:rPr lang="mr-IN" sz="1500" dirty="0" err="1"/>
              <a:t>Tardive</a:t>
            </a:r>
            <a:r>
              <a:rPr lang="mr-IN" sz="1500" dirty="0"/>
              <a:t> </a:t>
            </a:r>
            <a:r>
              <a:rPr lang="mr-IN" sz="1500" dirty="0" err="1"/>
              <a:t>dyskinesia</a:t>
            </a:r>
            <a:r>
              <a:rPr lang="mr-IN" sz="1500" dirty="0"/>
              <a:t>"                                </a:t>
            </a:r>
            <a:endParaRPr lang="en-US" sz="1500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mr-IN" sz="1500" dirty="0" smtClean="0"/>
              <a:t>[</a:t>
            </a:r>
            <a:r>
              <a:rPr lang="mr-IN" sz="1500" dirty="0"/>
              <a:t>15] "</a:t>
            </a:r>
            <a:r>
              <a:rPr lang="mr-IN" sz="1500" dirty="0" err="1"/>
              <a:t>Coronary</a:t>
            </a:r>
            <a:r>
              <a:rPr lang="mr-IN" sz="1500" dirty="0"/>
              <a:t> </a:t>
            </a:r>
            <a:r>
              <a:rPr lang="mr-IN" sz="1500" dirty="0" err="1"/>
              <a:t>artery</a:t>
            </a:r>
            <a:r>
              <a:rPr lang="mr-IN" sz="1500" dirty="0"/>
              <a:t> </a:t>
            </a:r>
            <a:r>
              <a:rPr lang="mr-IN" sz="1500" dirty="0" err="1"/>
              <a:t>disease</a:t>
            </a:r>
            <a:r>
              <a:rPr lang="mr-IN" sz="1500" dirty="0"/>
              <a:t> (CAD)"                       </a:t>
            </a:r>
            <a:r>
              <a:rPr lang="en-US" sz="1500" dirty="0" smtClean="0"/>
              <a:t>		</a:t>
            </a:r>
            <a:r>
              <a:rPr lang="mr-IN" sz="1500" dirty="0" smtClean="0"/>
              <a:t>"</a:t>
            </a:r>
            <a:r>
              <a:rPr lang="mr-IN" sz="1500" dirty="0" err="1"/>
              <a:t>Fasting</a:t>
            </a:r>
            <a:r>
              <a:rPr lang="mr-IN" sz="1500" dirty="0"/>
              <a:t> </a:t>
            </a:r>
            <a:r>
              <a:rPr lang="mr-IN" sz="1500" dirty="0" err="1"/>
              <a:t>insulin</a:t>
            </a:r>
            <a:r>
              <a:rPr lang="mr-IN" sz="1500" dirty="0"/>
              <a:t>"                                    </a:t>
            </a:r>
            <a:endParaRPr lang="en-US" sz="1500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mr-IN" sz="1500" dirty="0" smtClean="0"/>
              <a:t>[</a:t>
            </a:r>
            <a:r>
              <a:rPr lang="mr-IN" sz="1500" dirty="0"/>
              <a:t>17] "</a:t>
            </a:r>
            <a:r>
              <a:rPr lang="mr-IN" sz="1500" dirty="0" err="1"/>
              <a:t>Schizophrenia</a:t>
            </a:r>
            <a:r>
              <a:rPr lang="mr-IN" sz="1500" dirty="0"/>
              <a:t>"                                       "</a:t>
            </a:r>
            <a:r>
              <a:rPr lang="mr-IN" sz="1500" dirty="0" err="1"/>
              <a:t>Nicotine</a:t>
            </a:r>
            <a:r>
              <a:rPr lang="mr-IN" sz="1500" dirty="0"/>
              <a:t> </a:t>
            </a:r>
            <a:r>
              <a:rPr lang="mr-IN" sz="1500" dirty="0" err="1"/>
              <a:t>dependence</a:t>
            </a:r>
            <a:r>
              <a:rPr lang="mr-IN" sz="1500" dirty="0"/>
              <a:t> (</a:t>
            </a:r>
            <a:r>
              <a:rPr lang="mr-IN" sz="1500" dirty="0" err="1"/>
              <a:t>smoking</a:t>
            </a:r>
            <a:r>
              <a:rPr lang="mr-IN" sz="1500" dirty="0"/>
              <a:t>)"                      </a:t>
            </a:r>
            <a:endParaRPr lang="en-US" sz="1500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mr-IN" sz="1500" dirty="0" smtClean="0"/>
              <a:t>[</a:t>
            </a:r>
            <a:r>
              <a:rPr lang="mr-IN" sz="1500" dirty="0"/>
              <a:t>19] "</a:t>
            </a:r>
            <a:r>
              <a:rPr lang="mr-IN" sz="1500" dirty="0" err="1"/>
              <a:t>Fasting</a:t>
            </a:r>
            <a:r>
              <a:rPr lang="mr-IN" sz="1500" dirty="0"/>
              <a:t> </a:t>
            </a:r>
            <a:r>
              <a:rPr lang="mr-IN" sz="1500" dirty="0" err="1"/>
              <a:t>blood</a:t>
            </a:r>
            <a:r>
              <a:rPr lang="mr-IN" sz="1500" dirty="0"/>
              <a:t> </a:t>
            </a:r>
            <a:r>
              <a:rPr lang="mr-IN" sz="1500" dirty="0" err="1"/>
              <a:t>glucose</a:t>
            </a:r>
            <a:r>
              <a:rPr lang="mr-IN" sz="1500" dirty="0"/>
              <a:t>"                               "</a:t>
            </a:r>
            <a:r>
              <a:rPr lang="mr-IN" sz="1500" dirty="0" err="1"/>
              <a:t>Neuroblastoma</a:t>
            </a:r>
            <a:r>
              <a:rPr lang="mr-IN" sz="1500" dirty="0"/>
              <a:t> (</a:t>
            </a:r>
            <a:r>
              <a:rPr lang="mr-IN" sz="1500" dirty="0" err="1"/>
              <a:t>brain</a:t>
            </a:r>
            <a:r>
              <a:rPr lang="mr-IN" sz="1500" dirty="0"/>
              <a:t> </a:t>
            </a:r>
            <a:r>
              <a:rPr lang="mr-IN" sz="1500" dirty="0" err="1"/>
              <a:t>cancer</a:t>
            </a:r>
            <a:r>
              <a:rPr lang="mr-IN" sz="1500" dirty="0"/>
              <a:t>)"                       </a:t>
            </a:r>
            <a:endParaRPr lang="en-US" sz="1500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mr-IN" sz="1500" dirty="0" smtClean="0"/>
              <a:t>[</a:t>
            </a:r>
            <a:r>
              <a:rPr lang="mr-IN" sz="1500" dirty="0"/>
              <a:t>21] "</a:t>
            </a:r>
            <a:r>
              <a:rPr lang="mr-IN" sz="1500" dirty="0" err="1"/>
              <a:t>Longstanding</a:t>
            </a:r>
            <a:r>
              <a:rPr lang="mr-IN" sz="1500" dirty="0"/>
              <a:t> </a:t>
            </a:r>
            <a:r>
              <a:rPr lang="mr-IN" sz="1500" dirty="0" err="1"/>
              <a:t>arthritis</a:t>
            </a:r>
            <a:r>
              <a:rPr lang="mr-IN" sz="1500" dirty="0"/>
              <a:t>"                              "</a:t>
            </a:r>
            <a:r>
              <a:rPr lang="mr-IN" sz="1500" dirty="0" err="1"/>
              <a:t>Neuroticism</a:t>
            </a:r>
            <a:r>
              <a:rPr lang="mr-IN" sz="1500" dirty="0"/>
              <a:t>"                                        </a:t>
            </a:r>
            <a:endParaRPr lang="en-US" sz="1500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mr-IN" sz="1500" dirty="0" smtClean="0"/>
              <a:t>[</a:t>
            </a:r>
            <a:r>
              <a:rPr lang="mr-IN" sz="1500" dirty="0"/>
              <a:t>23] "</a:t>
            </a:r>
            <a:r>
              <a:rPr lang="mr-IN" sz="1500" dirty="0" err="1"/>
              <a:t>Type</a:t>
            </a:r>
            <a:r>
              <a:rPr lang="mr-IN" sz="1500" dirty="0"/>
              <a:t> 2 </a:t>
            </a:r>
            <a:r>
              <a:rPr lang="mr-IN" sz="1500" dirty="0" err="1"/>
              <a:t>diabetes</a:t>
            </a:r>
            <a:r>
              <a:rPr lang="mr-IN" sz="1500" dirty="0"/>
              <a:t>"                                     "</a:t>
            </a:r>
            <a:r>
              <a:rPr lang="mr-IN" sz="1500" dirty="0" err="1"/>
              <a:t>Recurrent</a:t>
            </a:r>
            <a:r>
              <a:rPr lang="mr-IN" sz="1500" dirty="0"/>
              <a:t> </a:t>
            </a:r>
            <a:r>
              <a:rPr lang="mr-IN" sz="1500" dirty="0" err="1"/>
              <a:t>early</a:t>
            </a:r>
            <a:r>
              <a:rPr lang="mr-IN" sz="1500" dirty="0"/>
              <a:t> </a:t>
            </a:r>
            <a:r>
              <a:rPr lang="mr-IN" sz="1500" dirty="0" err="1"/>
              <a:t>onset</a:t>
            </a:r>
            <a:r>
              <a:rPr lang="mr-IN" sz="1500" dirty="0"/>
              <a:t> </a:t>
            </a:r>
            <a:r>
              <a:rPr lang="mr-IN" sz="1500" dirty="0" err="1"/>
              <a:t>major</a:t>
            </a:r>
            <a:r>
              <a:rPr lang="mr-IN" sz="1500" dirty="0"/>
              <a:t> </a:t>
            </a:r>
            <a:r>
              <a:rPr lang="mr-IN" sz="1500" dirty="0" err="1"/>
              <a:t>depressive</a:t>
            </a:r>
            <a:r>
              <a:rPr lang="mr-IN" sz="1500" dirty="0"/>
              <a:t> </a:t>
            </a:r>
            <a:r>
              <a:rPr lang="mr-IN" sz="1500" dirty="0" err="1"/>
              <a:t>disorder</a:t>
            </a:r>
            <a:r>
              <a:rPr lang="mr-IN" sz="1500" dirty="0"/>
              <a:t>"    </a:t>
            </a:r>
            <a:endParaRPr lang="en-US" sz="1500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mr-IN" sz="1500" dirty="0" smtClean="0"/>
              <a:t>[</a:t>
            </a:r>
            <a:r>
              <a:rPr lang="mr-IN" sz="1500" dirty="0"/>
              <a:t>25] "</a:t>
            </a:r>
            <a:r>
              <a:rPr lang="mr-IN" sz="1500" dirty="0" err="1"/>
              <a:t>Advanced</a:t>
            </a:r>
            <a:r>
              <a:rPr lang="mr-IN" sz="1500" dirty="0"/>
              <a:t> </a:t>
            </a:r>
            <a:r>
              <a:rPr lang="mr-IN" sz="1500" dirty="0" err="1"/>
              <a:t>age-related</a:t>
            </a:r>
            <a:r>
              <a:rPr lang="mr-IN" sz="1500" dirty="0"/>
              <a:t> </a:t>
            </a:r>
            <a:r>
              <a:rPr lang="mr-IN" sz="1500" dirty="0" err="1"/>
              <a:t>macular</a:t>
            </a:r>
            <a:r>
              <a:rPr lang="mr-IN" sz="1500" dirty="0"/>
              <a:t> </a:t>
            </a:r>
            <a:r>
              <a:rPr lang="mr-IN" sz="1500" dirty="0" err="1"/>
              <a:t>degeneration</a:t>
            </a:r>
            <a:r>
              <a:rPr lang="mr-IN" sz="1500" dirty="0"/>
              <a:t>"           "</a:t>
            </a:r>
            <a:r>
              <a:rPr lang="mr-IN" sz="1500" dirty="0" err="1"/>
              <a:t>Obesity</a:t>
            </a:r>
            <a:r>
              <a:rPr lang="mr-IN" sz="1500" dirty="0"/>
              <a:t> </a:t>
            </a:r>
            <a:r>
              <a:rPr lang="mr-IN" sz="1500" dirty="0" err="1"/>
              <a:t>with</a:t>
            </a:r>
            <a:r>
              <a:rPr lang="mr-IN" sz="1500" dirty="0"/>
              <a:t> </a:t>
            </a:r>
            <a:r>
              <a:rPr lang="mr-IN" sz="1500" dirty="0" err="1"/>
              <a:t>early</a:t>
            </a:r>
            <a:r>
              <a:rPr lang="mr-IN" sz="1500" dirty="0"/>
              <a:t> </a:t>
            </a:r>
            <a:r>
              <a:rPr lang="mr-IN" sz="1500" dirty="0" err="1"/>
              <a:t>age</a:t>
            </a:r>
            <a:r>
              <a:rPr lang="mr-IN" sz="1500" dirty="0"/>
              <a:t> of </a:t>
            </a:r>
            <a:r>
              <a:rPr lang="mr-IN" sz="1500" dirty="0" err="1"/>
              <a:t>onset</a:t>
            </a:r>
            <a:r>
              <a:rPr lang="mr-IN" sz="1500" dirty="0"/>
              <a:t> (</a:t>
            </a:r>
            <a:r>
              <a:rPr lang="mr-IN" sz="1500" dirty="0" err="1"/>
              <a:t>age</a:t>
            </a:r>
            <a:r>
              <a:rPr lang="mr-IN" sz="1500" dirty="0"/>
              <a:t> &gt;2)"          </a:t>
            </a:r>
            <a:endParaRPr lang="en-US" sz="1500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mr-IN" sz="1500" dirty="0" smtClean="0"/>
              <a:t>[</a:t>
            </a:r>
            <a:r>
              <a:rPr lang="mr-IN" sz="1500" dirty="0"/>
              <a:t>27] "</a:t>
            </a:r>
            <a:r>
              <a:rPr lang="mr-IN" sz="1500" dirty="0" err="1"/>
              <a:t>Parkinsons</a:t>
            </a:r>
            <a:r>
              <a:rPr lang="mr-IN" sz="1500" dirty="0"/>
              <a:t> </a:t>
            </a:r>
            <a:r>
              <a:rPr lang="mr-IN" sz="1500" dirty="0" err="1"/>
              <a:t>disease</a:t>
            </a:r>
            <a:r>
              <a:rPr lang="mr-IN" sz="1500" dirty="0"/>
              <a:t>\</a:t>
            </a:r>
            <a:r>
              <a:rPr lang="mr-IN" sz="1500" dirty="0" err="1"/>
              <a:t>tParkinsons</a:t>
            </a:r>
            <a:r>
              <a:rPr lang="mr-IN" sz="1500" dirty="0"/>
              <a:t> </a:t>
            </a:r>
            <a:r>
              <a:rPr lang="mr-IN" sz="1500" dirty="0" err="1"/>
              <a:t>disease</a:t>
            </a:r>
            <a:r>
              <a:rPr lang="mr-IN" sz="1500" dirty="0"/>
              <a:t>"              "</a:t>
            </a:r>
            <a:r>
              <a:rPr lang="mr-IN" sz="1500" dirty="0" err="1"/>
              <a:t>Tetrology</a:t>
            </a:r>
            <a:r>
              <a:rPr lang="mr-IN" sz="1500" dirty="0"/>
              <a:t> of </a:t>
            </a:r>
            <a:r>
              <a:rPr lang="mr-IN" sz="1500" dirty="0" err="1"/>
              <a:t>fallot</a:t>
            </a:r>
            <a:r>
              <a:rPr lang="mr-IN" sz="1500" dirty="0"/>
              <a:t>"                                </a:t>
            </a:r>
            <a:endParaRPr lang="en-US" sz="1500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mr-IN" sz="1500" dirty="0" smtClean="0"/>
              <a:t>[</a:t>
            </a:r>
            <a:r>
              <a:rPr lang="mr-IN" sz="1500" dirty="0"/>
              <a:t>29] "</a:t>
            </a:r>
            <a:r>
              <a:rPr lang="mr-IN" sz="1500" dirty="0" err="1"/>
              <a:t>Tourettes</a:t>
            </a:r>
            <a:r>
              <a:rPr lang="mr-IN" sz="1500" dirty="0"/>
              <a:t> </a:t>
            </a:r>
            <a:r>
              <a:rPr lang="mr-IN" sz="1500" dirty="0" err="1"/>
              <a:t>syndrome</a:t>
            </a:r>
            <a:r>
              <a:rPr lang="mr-IN" sz="1500" dirty="0"/>
              <a:t>\</a:t>
            </a:r>
            <a:r>
              <a:rPr lang="mr-IN" sz="1500" dirty="0" err="1"/>
              <a:t>tTourettes</a:t>
            </a:r>
            <a:r>
              <a:rPr lang="mr-IN" sz="1500" dirty="0"/>
              <a:t> </a:t>
            </a:r>
            <a:r>
              <a:rPr lang="mr-IN" sz="1500" dirty="0" err="1"/>
              <a:t>syndrome</a:t>
            </a:r>
            <a:r>
              <a:rPr lang="mr-IN" sz="1500" dirty="0"/>
              <a:t>" 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416191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415</Words>
  <Application>Microsoft Macintosh PowerPoint</Application>
  <PresentationFormat>Widescreen</PresentationFormat>
  <Paragraphs>54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Calibri Light</vt:lpstr>
      <vt:lpstr>Mangal</vt:lpstr>
      <vt:lpstr>Arial</vt:lpstr>
      <vt:lpstr>Office Theme</vt:lpstr>
      <vt:lpstr>Brain-related GWAS datasets</vt:lpstr>
      <vt:lpstr>Brain-related GWAS datasets</vt:lpstr>
      <vt:lpstr>Brain and non-brain related phenotypes (283 datasets)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7</cp:revision>
  <dcterms:created xsi:type="dcterms:W3CDTF">2017-05-23T18:06:36Z</dcterms:created>
  <dcterms:modified xsi:type="dcterms:W3CDTF">2017-05-23T19:25:48Z</dcterms:modified>
</cp:coreProperties>
</file>