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39"/>
    <p:restoredTop sz="94613"/>
  </p:normalViewPr>
  <p:slideViewPr>
    <p:cSldViewPr snapToGrid="0" snapToObjects="1">
      <p:cViewPr>
        <p:scale>
          <a:sx n="127" d="100"/>
          <a:sy n="127" d="100"/>
        </p:scale>
        <p:origin x="2120" y="10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70CE61-3EA7-4D4A-9F6D-DF19C37886A0}" type="datetimeFigureOut">
              <a:rPr lang="en-US" smtClean="0"/>
              <a:t>5/21/17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570445-5A2A-A042-B2D2-DA70094905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367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FC194-39AA-A542-B64E-C4C6C184475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131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FC194-39AA-A542-B64E-C4C6C184475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768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7363-F019-884E-B63F-896A1093E581}" type="datetimeFigureOut">
              <a:rPr lang="en-US" smtClean="0"/>
              <a:t>5/21/17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B7F2-AEAA-3E41-B113-D5668EC84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30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7363-F019-884E-B63F-896A1093E581}" type="datetimeFigureOut">
              <a:rPr lang="en-US" smtClean="0"/>
              <a:t>5/21/17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B7F2-AEAA-3E41-B113-D5668EC84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640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7363-F019-884E-B63F-896A1093E581}" type="datetimeFigureOut">
              <a:rPr lang="en-US" smtClean="0"/>
              <a:t>5/21/17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B7F2-AEAA-3E41-B113-D5668EC84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847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7363-F019-884E-B63F-896A1093E581}" type="datetimeFigureOut">
              <a:rPr lang="en-US" smtClean="0"/>
              <a:t>5/21/17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B7F2-AEAA-3E41-B113-D5668EC84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245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7363-F019-884E-B63F-896A1093E581}" type="datetimeFigureOut">
              <a:rPr lang="en-US" smtClean="0"/>
              <a:t>5/21/17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B7F2-AEAA-3E41-B113-D5668EC84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846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7363-F019-884E-B63F-896A1093E581}" type="datetimeFigureOut">
              <a:rPr lang="en-US" smtClean="0"/>
              <a:t>5/21/17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B7F2-AEAA-3E41-B113-D5668EC84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113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7363-F019-884E-B63F-896A1093E581}" type="datetimeFigureOut">
              <a:rPr lang="en-US" smtClean="0"/>
              <a:t>5/21/17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B7F2-AEAA-3E41-B113-D5668EC84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595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7363-F019-884E-B63F-896A1093E581}" type="datetimeFigureOut">
              <a:rPr lang="en-US" smtClean="0"/>
              <a:t>5/21/17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B7F2-AEAA-3E41-B113-D5668EC84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78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7363-F019-884E-B63F-896A1093E581}" type="datetimeFigureOut">
              <a:rPr lang="en-US" smtClean="0"/>
              <a:t>5/21/17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B7F2-AEAA-3E41-B113-D5668EC84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797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7363-F019-884E-B63F-896A1093E581}" type="datetimeFigureOut">
              <a:rPr lang="en-US" smtClean="0"/>
              <a:t>5/21/17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B7F2-AEAA-3E41-B113-D5668EC84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740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07363-F019-884E-B63F-896A1093E581}" type="datetimeFigureOut">
              <a:rPr lang="en-US" smtClean="0"/>
              <a:t>5/21/17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B7F2-AEAA-3E41-B113-D5668EC84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784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07363-F019-884E-B63F-896A1093E581}" type="datetimeFigureOut">
              <a:rPr lang="en-US" smtClean="0"/>
              <a:t>5/21/17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7B7F2-AEAA-3E41-B113-D5668EC84C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037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98" t="14478" r="2415" b="11011"/>
          <a:stretch/>
        </p:blipFill>
        <p:spPr>
          <a:xfrm>
            <a:off x="591160" y="0"/>
            <a:ext cx="10992726" cy="6389399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17" r="50892" b="80615"/>
          <a:stretch/>
        </p:blipFill>
        <p:spPr>
          <a:xfrm>
            <a:off x="4039088" y="5124535"/>
            <a:ext cx="1883826" cy="718244"/>
          </a:xfrm>
          <a:prstGeom prst="rect">
            <a:avLst/>
          </a:prstGeom>
        </p:spPr>
      </p:pic>
      <p:cxnSp>
        <p:nvCxnSpPr>
          <p:cNvPr id="42" name="Straight Connector 41"/>
          <p:cNvCxnSpPr/>
          <p:nvPr/>
        </p:nvCxnSpPr>
        <p:spPr>
          <a:xfrm>
            <a:off x="4558728" y="2815568"/>
            <a:ext cx="50204" cy="2871867"/>
          </a:xfrm>
          <a:prstGeom prst="line">
            <a:avLst/>
          </a:prstGeom>
          <a:ln w="127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324883" y="2641151"/>
            <a:ext cx="53213" cy="3056058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4567125" y="3622422"/>
            <a:ext cx="777338" cy="1744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9531" tIns="39766" rIns="79531" bIns="397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566"/>
          </a:p>
        </p:txBody>
      </p:sp>
      <p:sp>
        <p:nvSpPr>
          <p:cNvPr id="55" name="Rectangle 54"/>
          <p:cNvSpPr/>
          <p:nvPr/>
        </p:nvSpPr>
        <p:spPr>
          <a:xfrm>
            <a:off x="5629830" y="3622425"/>
            <a:ext cx="671052" cy="1744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9531" tIns="39766" rIns="79531" bIns="397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566"/>
          </a:p>
        </p:txBody>
      </p:sp>
      <p:sp>
        <p:nvSpPr>
          <p:cNvPr id="56" name="Rectangle 55"/>
          <p:cNvSpPr/>
          <p:nvPr/>
        </p:nvSpPr>
        <p:spPr>
          <a:xfrm>
            <a:off x="6440902" y="3622425"/>
            <a:ext cx="679680" cy="1744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9531" tIns="39766" rIns="79531" bIns="397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566"/>
          </a:p>
        </p:txBody>
      </p:sp>
      <p:cxnSp>
        <p:nvCxnSpPr>
          <p:cNvPr id="57" name="Straight Connector 56"/>
          <p:cNvCxnSpPr/>
          <p:nvPr/>
        </p:nvCxnSpPr>
        <p:spPr>
          <a:xfrm>
            <a:off x="7137614" y="3709630"/>
            <a:ext cx="1840008" cy="0"/>
          </a:xfrm>
          <a:prstGeom prst="line">
            <a:avLst/>
          </a:prstGeom>
          <a:ln w="158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8977622" y="3622422"/>
            <a:ext cx="679680" cy="1744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9531" tIns="39766" rIns="79531" bIns="397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566"/>
          </a:p>
        </p:txBody>
      </p:sp>
      <p:cxnSp>
        <p:nvCxnSpPr>
          <p:cNvPr id="7" name="Straight Connector 6"/>
          <p:cNvCxnSpPr/>
          <p:nvPr/>
        </p:nvCxnSpPr>
        <p:spPr>
          <a:xfrm flipH="1" flipV="1">
            <a:off x="4756304" y="4845023"/>
            <a:ext cx="6822" cy="46500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5155284" y="4845020"/>
            <a:ext cx="0" cy="4650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4547545" y="2641154"/>
            <a:ext cx="777338" cy="174417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9531" tIns="39766" rIns="79531" bIns="397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566"/>
          </a:p>
        </p:txBody>
      </p:sp>
      <p:sp>
        <p:nvSpPr>
          <p:cNvPr id="78" name="Rectangle 77"/>
          <p:cNvSpPr/>
          <p:nvPr/>
        </p:nvSpPr>
        <p:spPr>
          <a:xfrm>
            <a:off x="5585917" y="2641154"/>
            <a:ext cx="671052" cy="174417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9531" tIns="39766" rIns="79531" bIns="397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566"/>
          </a:p>
        </p:txBody>
      </p:sp>
      <p:sp>
        <p:nvSpPr>
          <p:cNvPr id="79" name="Rectangle 78"/>
          <p:cNvSpPr/>
          <p:nvPr/>
        </p:nvSpPr>
        <p:spPr>
          <a:xfrm>
            <a:off x="6396989" y="2641154"/>
            <a:ext cx="679680" cy="174417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9531" tIns="39766" rIns="79531" bIns="397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566"/>
          </a:p>
        </p:txBody>
      </p:sp>
      <p:cxnSp>
        <p:nvCxnSpPr>
          <p:cNvPr id="80" name="Straight Connector 79"/>
          <p:cNvCxnSpPr/>
          <p:nvPr/>
        </p:nvCxnSpPr>
        <p:spPr>
          <a:xfrm flipV="1">
            <a:off x="9613389" y="2701972"/>
            <a:ext cx="1003276" cy="26388"/>
          </a:xfrm>
          <a:prstGeom prst="line">
            <a:avLst/>
          </a:prstGeom>
          <a:ln w="158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80"/>
          <p:cNvSpPr/>
          <p:nvPr/>
        </p:nvSpPr>
        <p:spPr>
          <a:xfrm>
            <a:off x="7246983" y="2641153"/>
            <a:ext cx="679680" cy="174417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9531" tIns="39766" rIns="79531" bIns="397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566"/>
          </a:p>
        </p:txBody>
      </p:sp>
      <p:sp>
        <p:nvSpPr>
          <p:cNvPr id="82" name="Rectangle 81"/>
          <p:cNvSpPr/>
          <p:nvPr/>
        </p:nvSpPr>
        <p:spPr>
          <a:xfrm>
            <a:off x="8096977" y="2641152"/>
            <a:ext cx="679680" cy="174417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9531" tIns="39766" rIns="79531" bIns="397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566"/>
          </a:p>
        </p:txBody>
      </p:sp>
      <p:sp>
        <p:nvSpPr>
          <p:cNvPr id="83" name="Rectangle 82"/>
          <p:cNvSpPr/>
          <p:nvPr/>
        </p:nvSpPr>
        <p:spPr>
          <a:xfrm>
            <a:off x="10620434" y="2614763"/>
            <a:ext cx="679680" cy="174417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9531" tIns="39766" rIns="79531" bIns="397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566"/>
          </a:p>
        </p:txBody>
      </p:sp>
      <p:sp>
        <p:nvSpPr>
          <p:cNvPr id="84" name="Rectangle 83"/>
          <p:cNvSpPr/>
          <p:nvPr/>
        </p:nvSpPr>
        <p:spPr>
          <a:xfrm>
            <a:off x="8933709" y="2641151"/>
            <a:ext cx="679680" cy="174417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9531" tIns="39766" rIns="79531" bIns="397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566"/>
          </a:p>
        </p:txBody>
      </p:sp>
      <p:sp>
        <p:nvSpPr>
          <p:cNvPr id="85" name="Rectangle 84"/>
          <p:cNvSpPr/>
          <p:nvPr/>
        </p:nvSpPr>
        <p:spPr>
          <a:xfrm>
            <a:off x="4592332" y="4660828"/>
            <a:ext cx="777338" cy="174417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9531" tIns="39766" rIns="79531" bIns="397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566"/>
          </a:p>
        </p:txBody>
      </p:sp>
      <p:sp>
        <p:nvSpPr>
          <p:cNvPr id="86" name="Rectangle 85"/>
          <p:cNvSpPr/>
          <p:nvPr/>
        </p:nvSpPr>
        <p:spPr>
          <a:xfrm>
            <a:off x="5630704" y="4660828"/>
            <a:ext cx="671052" cy="174417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9531" tIns="39766" rIns="79531" bIns="397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566"/>
          </a:p>
        </p:txBody>
      </p:sp>
      <p:sp>
        <p:nvSpPr>
          <p:cNvPr id="87" name="Rectangle 86"/>
          <p:cNvSpPr/>
          <p:nvPr/>
        </p:nvSpPr>
        <p:spPr>
          <a:xfrm>
            <a:off x="6441776" y="4660828"/>
            <a:ext cx="679680" cy="174417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9531" tIns="39766" rIns="79531" bIns="397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566"/>
          </a:p>
        </p:txBody>
      </p:sp>
      <p:cxnSp>
        <p:nvCxnSpPr>
          <p:cNvPr id="103" name="Straight Connector 102"/>
          <p:cNvCxnSpPr/>
          <p:nvPr/>
        </p:nvCxnSpPr>
        <p:spPr>
          <a:xfrm>
            <a:off x="7138488" y="4748033"/>
            <a:ext cx="1840008" cy="0"/>
          </a:xfrm>
          <a:prstGeom prst="line">
            <a:avLst/>
          </a:prstGeom>
          <a:ln w="158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ctangle 103"/>
          <p:cNvSpPr/>
          <p:nvPr/>
        </p:nvSpPr>
        <p:spPr>
          <a:xfrm>
            <a:off x="8978496" y="4660825"/>
            <a:ext cx="679680" cy="174417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9531" tIns="39766" rIns="79531" bIns="397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566"/>
          </a:p>
        </p:txBody>
      </p:sp>
      <p:sp>
        <p:nvSpPr>
          <p:cNvPr id="105" name="Rectangle 104"/>
          <p:cNvSpPr/>
          <p:nvPr/>
        </p:nvSpPr>
        <p:spPr>
          <a:xfrm>
            <a:off x="4756304" y="4660824"/>
            <a:ext cx="398980" cy="174417"/>
          </a:xfrm>
          <a:prstGeom prst="rect">
            <a:avLst/>
          </a:prstGeom>
          <a:solidFill>
            <a:srgbClr val="345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9531" tIns="39766" rIns="79531" bIns="397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566"/>
          </a:p>
        </p:txBody>
      </p:sp>
      <p:sp>
        <p:nvSpPr>
          <p:cNvPr id="107" name="Rectangle 106"/>
          <p:cNvSpPr/>
          <p:nvPr/>
        </p:nvSpPr>
        <p:spPr>
          <a:xfrm>
            <a:off x="5772379" y="4660823"/>
            <a:ext cx="398980" cy="174417"/>
          </a:xfrm>
          <a:prstGeom prst="rect">
            <a:avLst/>
          </a:prstGeom>
          <a:solidFill>
            <a:srgbClr val="345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9531" tIns="39766" rIns="79531" bIns="397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566"/>
          </a:p>
        </p:txBody>
      </p:sp>
      <p:sp>
        <p:nvSpPr>
          <p:cNvPr id="109" name="Rectangle 108"/>
          <p:cNvSpPr/>
          <p:nvPr/>
        </p:nvSpPr>
        <p:spPr>
          <a:xfrm>
            <a:off x="6582126" y="4660822"/>
            <a:ext cx="398980" cy="174417"/>
          </a:xfrm>
          <a:prstGeom prst="rect">
            <a:avLst/>
          </a:prstGeom>
          <a:solidFill>
            <a:srgbClr val="345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9531" tIns="39766" rIns="79531" bIns="397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566"/>
          </a:p>
        </p:txBody>
      </p:sp>
      <p:sp>
        <p:nvSpPr>
          <p:cNvPr id="111" name="Rectangle 110"/>
          <p:cNvSpPr/>
          <p:nvPr/>
        </p:nvSpPr>
        <p:spPr>
          <a:xfrm>
            <a:off x="9118846" y="4660821"/>
            <a:ext cx="398980" cy="174417"/>
          </a:xfrm>
          <a:prstGeom prst="rect">
            <a:avLst/>
          </a:prstGeom>
          <a:solidFill>
            <a:srgbClr val="345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9531" tIns="39766" rIns="79531" bIns="397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566"/>
          </a:p>
        </p:txBody>
      </p:sp>
      <p:cxnSp>
        <p:nvCxnSpPr>
          <p:cNvPr id="14" name="Straight Connector 13"/>
          <p:cNvCxnSpPr/>
          <p:nvPr/>
        </p:nvCxnSpPr>
        <p:spPr>
          <a:xfrm>
            <a:off x="2842260" y="3709630"/>
            <a:ext cx="1720525" cy="0"/>
          </a:xfrm>
          <a:prstGeom prst="line">
            <a:avLst/>
          </a:prstGeom>
          <a:ln w="12700">
            <a:solidFill>
              <a:srgbClr val="92D050"/>
            </a:solidFill>
            <a:prstDash val="lgDash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1851660" y="4748029"/>
            <a:ext cx="2711124" cy="0"/>
          </a:xfrm>
          <a:prstGeom prst="line">
            <a:avLst/>
          </a:prstGeom>
          <a:ln w="12700">
            <a:solidFill>
              <a:srgbClr val="345FFF"/>
            </a:solidFill>
            <a:prstDash val="lgDash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flipV="1">
            <a:off x="3711018" y="2715168"/>
            <a:ext cx="836526" cy="13191"/>
          </a:xfrm>
          <a:prstGeom prst="line">
            <a:avLst/>
          </a:prstGeom>
          <a:ln w="12700">
            <a:solidFill>
              <a:srgbClr val="FF0000"/>
            </a:solidFill>
            <a:prstDash val="lgDash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9812582" y="2368542"/>
            <a:ext cx="14875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smtClean="0">
                <a:latin typeface="Times New Roman" charset="0"/>
                <a:ea typeface="Times New Roman" charset="0"/>
                <a:cs typeface="Times New Roman" charset="0"/>
              </a:rPr>
              <a:t>100K Elements</a:t>
            </a:r>
            <a:endParaRPr lang="en-US" sz="1000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8785047" y="3355942"/>
            <a:ext cx="11251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smtClean="0">
                <a:latin typeface="Times New Roman" charset="0"/>
                <a:ea typeface="Times New Roman" charset="0"/>
                <a:cs typeface="Times New Roman" charset="0"/>
              </a:rPr>
              <a:t>20K elements</a:t>
            </a:r>
            <a:endParaRPr lang="en-US" sz="1000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 rot="16200000">
            <a:off x="-400191" y="2945274"/>
            <a:ext cx="13030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latin typeface="Times New Roman" charset="0"/>
                <a:ea typeface="Times New Roman" charset="0"/>
                <a:cs typeface="Times New Roman" charset="0"/>
              </a:rPr>
              <a:t>Power </a:t>
            </a:r>
            <a:endParaRPr lang="en-US" sz="2000" dirty="0" smtClean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477980" y="2076849"/>
            <a:ext cx="0" cy="186269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8208010" y="6544390"/>
            <a:ext cx="2131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More Samples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642016" y="6735281"/>
            <a:ext cx="3317731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0032274" y="3542391"/>
            <a:ext cx="18033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latin typeface="Times New Roman" charset="0"/>
                <a:ea typeface="Times New Roman" charset="0"/>
                <a:cs typeface="Times New Roman" charset="0"/>
              </a:rPr>
              <a:t>Rhienbay</a:t>
            </a:r>
            <a:r>
              <a:rPr lang="en-US" sz="1200" dirty="0" smtClean="0">
                <a:latin typeface="Times New Roman" charset="0"/>
                <a:ea typeface="Times New Roman" charset="0"/>
                <a:cs typeface="Times New Roman" charset="0"/>
              </a:rPr>
              <a:t> et. al.</a:t>
            </a:r>
            <a:endParaRPr lang="en-US" sz="12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 flipV="1">
            <a:off x="4015666" y="5825265"/>
            <a:ext cx="3513426" cy="240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753589" y="4382796"/>
            <a:ext cx="8682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Times New Roman" charset="0"/>
                <a:ea typeface="Times New Roman" charset="0"/>
                <a:cs typeface="Times New Roman" charset="0"/>
              </a:rPr>
              <a:t>Size 450</a:t>
            </a:r>
            <a:endParaRPr lang="en-US" sz="1000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711018" y="3400577"/>
            <a:ext cx="8682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Times New Roman" charset="0"/>
                <a:ea typeface="Times New Roman" charset="0"/>
                <a:cs typeface="Times New Roman" charset="0"/>
              </a:rPr>
              <a:t>Size 650</a:t>
            </a:r>
            <a:endParaRPr lang="en-US" sz="1000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959780" y="1327764"/>
            <a:ext cx="180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00B050"/>
                </a:solidFill>
                <a:latin typeface="Times New Roman" charset="0"/>
                <a:ea typeface="Times New Roman" charset="0"/>
                <a:cs typeface="Times New Roman" charset="0"/>
              </a:rPr>
              <a:t>360 patients </a:t>
            </a:r>
          </a:p>
          <a:p>
            <a:r>
              <a:rPr lang="en-US" sz="1200" b="1" dirty="0" smtClean="0">
                <a:solidFill>
                  <a:srgbClr val="00B050"/>
                </a:solidFill>
                <a:latin typeface="Times New Roman" charset="0"/>
                <a:ea typeface="Times New Roman" charset="0"/>
                <a:cs typeface="Times New Roman" charset="0"/>
              </a:rPr>
              <a:t>Power = </a:t>
            </a:r>
            <a:r>
              <a:rPr lang="en-US" sz="1200" b="1" dirty="0">
                <a:solidFill>
                  <a:srgbClr val="00B050"/>
                </a:solidFill>
                <a:latin typeface="Times New Roman" charset="0"/>
                <a:ea typeface="Times New Roman" charset="0"/>
                <a:cs typeface="Times New Roman" charset="0"/>
              </a:rPr>
              <a:t>0</a:t>
            </a:r>
            <a:r>
              <a:rPr lang="en-US" sz="1200" b="1" dirty="0" smtClean="0">
                <a:solidFill>
                  <a:srgbClr val="00B050"/>
                </a:solidFill>
                <a:latin typeface="Times New Roman" charset="0"/>
                <a:ea typeface="Times New Roman" charset="0"/>
                <a:cs typeface="Times New Roman" charset="0"/>
              </a:rPr>
              <a:t>.7</a:t>
            </a:r>
            <a:endParaRPr lang="en-US" sz="1200" b="1" dirty="0">
              <a:solidFill>
                <a:srgbClr val="00B05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3526039" y="1799327"/>
            <a:ext cx="291693" cy="291693"/>
          </a:xfrm>
          <a:prstGeom prst="ellipse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8785047" y="4396692"/>
            <a:ext cx="11251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smtClean="0">
                <a:latin typeface="Times New Roman" charset="0"/>
                <a:ea typeface="Times New Roman" charset="0"/>
                <a:cs typeface="Times New Roman" charset="0"/>
              </a:rPr>
              <a:t>20K elements</a:t>
            </a:r>
            <a:endParaRPr lang="en-US" sz="1000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735118" y="2404919"/>
            <a:ext cx="8682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Times New Roman" charset="0"/>
                <a:ea typeface="Times New Roman" charset="0"/>
                <a:cs typeface="Times New Roman" charset="0"/>
              </a:rPr>
              <a:t>Size 650</a:t>
            </a:r>
            <a:endParaRPr lang="en-US" sz="1000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70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98" t="14478" r="2415" b="11011"/>
          <a:stretch/>
        </p:blipFill>
        <p:spPr>
          <a:xfrm>
            <a:off x="591160" y="0"/>
            <a:ext cx="10992726" cy="6389399"/>
          </a:xfrm>
          <a:prstGeom prst="rect">
            <a:avLst/>
          </a:prstGeom>
        </p:spPr>
      </p:pic>
      <p:sp>
        <p:nvSpPr>
          <p:cNvPr id="53" name="Rectangle 52"/>
          <p:cNvSpPr/>
          <p:nvPr/>
        </p:nvSpPr>
        <p:spPr>
          <a:xfrm>
            <a:off x="4567125" y="3622422"/>
            <a:ext cx="777338" cy="1744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9531" tIns="39766" rIns="79531" bIns="397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566"/>
          </a:p>
        </p:txBody>
      </p:sp>
      <p:sp>
        <p:nvSpPr>
          <p:cNvPr id="55" name="Rectangle 54"/>
          <p:cNvSpPr/>
          <p:nvPr/>
        </p:nvSpPr>
        <p:spPr>
          <a:xfrm>
            <a:off x="5629830" y="3622425"/>
            <a:ext cx="671052" cy="1744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9531" tIns="39766" rIns="79531" bIns="397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566"/>
          </a:p>
        </p:txBody>
      </p:sp>
      <p:sp>
        <p:nvSpPr>
          <p:cNvPr id="56" name="Rectangle 55"/>
          <p:cNvSpPr/>
          <p:nvPr/>
        </p:nvSpPr>
        <p:spPr>
          <a:xfrm>
            <a:off x="6440902" y="3622425"/>
            <a:ext cx="679680" cy="1744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9531" tIns="39766" rIns="79531" bIns="397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566"/>
          </a:p>
        </p:txBody>
      </p:sp>
      <p:cxnSp>
        <p:nvCxnSpPr>
          <p:cNvPr id="57" name="Straight Connector 56"/>
          <p:cNvCxnSpPr/>
          <p:nvPr/>
        </p:nvCxnSpPr>
        <p:spPr>
          <a:xfrm>
            <a:off x="7137614" y="3709630"/>
            <a:ext cx="1840008" cy="0"/>
          </a:xfrm>
          <a:prstGeom prst="line">
            <a:avLst/>
          </a:prstGeom>
          <a:ln w="158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8977622" y="3622422"/>
            <a:ext cx="679680" cy="17441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9531" tIns="39766" rIns="79531" bIns="397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566"/>
          </a:p>
        </p:txBody>
      </p:sp>
      <p:sp>
        <p:nvSpPr>
          <p:cNvPr id="77" name="Rectangle 76"/>
          <p:cNvSpPr/>
          <p:nvPr/>
        </p:nvSpPr>
        <p:spPr>
          <a:xfrm>
            <a:off x="4547545" y="2641154"/>
            <a:ext cx="777338" cy="174417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9531" tIns="39766" rIns="79531" bIns="397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566"/>
          </a:p>
        </p:txBody>
      </p:sp>
      <p:sp>
        <p:nvSpPr>
          <p:cNvPr id="78" name="Rectangle 77"/>
          <p:cNvSpPr/>
          <p:nvPr/>
        </p:nvSpPr>
        <p:spPr>
          <a:xfrm>
            <a:off x="5585917" y="2641154"/>
            <a:ext cx="671052" cy="174417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9531" tIns="39766" rIns="79531" bIns="397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566"/>
          </a:p>
        </p:txBody>
      </p:sp>
      <p:sp>
        <p:nvSpPr>
          <p:cNvPr id="79" name="Rectangle 78"/>
          <p:cNvSpPr/>
          <p:nvPr/>
        </p:nvSpPr>
        <p:spPr>
          <a:xfrm>
            <a:off x="6396989" y="2641154"/>
            <a:ext cx="679680" cy="174417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9531" tIns="39766" rIns="79531" bIns="397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566"/>
          </a:p>
        </p:txBody>
      </p:sp>
      <p:cxnSp>
        <p:nvCxnSpPr>
          <p:cNvPr id="80" name="Straight Connector 79"/>
          <p:cNvCxnSpPr/>
          <p:nvPr/>
        </p:nvCxnSpPr>
        <p:spPr>
          <a:xfrm flipV="1">
            <a:off x="9613389" y="2701972"/>
            <a:ext cx="1003276" cy="26388"/>
          </a:xfrm>
          <a:prstGeom prst="line">
            <a:avLst/>
          </a:prstGeom>
          <a:ln w="158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80"/>
          <p:cNvSpPr/>
          <p:nvPr/>
        </p:nvSpPr>
        <p:spPr>
          <a:xfrm>
            <a:off x="7246983" y="2641153"/>
            <a:ext cx="679680" cy="174417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9531" tIns="39766" rIns="79531" bIns="397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566"/>
          </a:p>
        </p:txBody>
      </p:sp>
      <p:sp>
        <p:nvSpPr>
          <p:cNvPr id="82" name="Rectangle 81"/>
          <p:cNvSpPr/>
          <p:nvPr/>
        </p:nvSpPr>
        <p:spPr>
          <a:xfrm>
            <a:off x="8096977" y="2641152"/>
            <a:ext cx="679680" cy="174417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9531" tIns="39766" rIns="79531" bIns="397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566"/>
          </a:p>
        </p:txBody>
      </p:sp>
      <p:sp>
        <p:nvSpPr>
          <p:cNvPr id="83" name="Rectangle 82"/>
          <p:cNvSpPr/>
          <p:nvPr/>
        </p:nvSpPr>
        <p:spPr>
          <a:xfrm>
            <a:off x="10620434" y="2614763"/>
            <a:ext cx="679680" cy="174417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9531" tIns="39766" rIns="79531" bIns="397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566"/>
          </a:p>
        </p:txBody>
      </p:sp>
      <p:sp>
        <p:nvSpPr>
          <p:cNvPr id="84" name="Rectangle 83"/>
          <p:cNvSpPr/>
          <p:nvPr/>
        </p:nvSpPr>
        <p:spPr>
          <a:xfrm>
            <a:off x="8933709" y="2641151"/>
            <a:ext cx="679680" cy="174417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9531" tIns="39766" rIns="79531" bIns="397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566"/>
          </a:p>
        </p:txBody>
      </p:sp>
      <p:sp>
        <p:nvSpPr>
          <p:cNvPr id="85" name="Rectangle 84"/>
          <p:cNvSpPr/>
          <p:nvPr/>
        </p:nvSpPr>
        <p:spPr>
          <a:xfrm>
            <a:off x="4592332" y="4660828"/>
            <a:ext cx="777338" cy="174417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9531" tIns="39766" rIns="79531" bIns="397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566"/>
          </a:p>
        </p:txBody>
      </p:sp>
      <p:sp>
        <p:nvSpPr>
          <p:cNvPr id="86" name="Rectangle 85"/>
          <p:cNvSpPr/>
          <p:nvPr/>
        </p:nvSpPr>
        <p:spPr>
          <a:xfrm>
            <a:off x="5630704" y="4660828"/>
            <a:ext cx="671052" cy="174417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9531" tIns="39766" rIns="79531" bIns="397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566"/>
          </a:p>
        </p:txBody>
      </p:sp>
      <p:sp>
        <p:nvSpPr>
          <p:cNvPr id="87" name="Rectangle 86"/>
          <p:cNvSpPr/>
          <p:nvPr/>
        </p:nvSpPr>
        <p:spPr>
          <a:xfrm>
            <a:off x="6441776" y="4660828"/>
            <a:ext cx="679680" cy="174417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9531" tIns="39766" rIns="79531" bIns="397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566"/>
          </a:p>
        </p:txBody>
      </p:sp>
      <p:cxnSp>
        <p:nvCxnSpPr>
          <p:cNvPr id="103" name="Straight Connector 102"/>
          <p:cNvCxnSpPr/>
          <p:nvPr/>
        </p:nvCxnSpPr>
        <p:spPr>
          <a:xfrm>
            <a:off x="7138488" y="4748033"/>
            <a:ext cx="1840008" cy="0"/>
          </a:xfrm>
          <a:prstGeom prst="line">
            <a:avLst/>
          </a:prstGeom>
          <a:ln w="158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ctangle 103"/>
          <p:cNvSpPr/>
          <p:nvPr/>
        </p:nvSpPr>
        <p:spPr>
          <a:xfrm>
            <a:off x="8978496" y="4660825"/>
            <a:ext cx="679680" cy="174417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9531" tIns="39766" rIns="79531" bIns="397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566"/>
          </a:p>
        </p:txBody>
      </p:sp>
      <p:sp>
        <p:nvSpPr>
          <p:cNvPr id="105" name="Rectangle 104"/>
          <p:cNvSpPr/>
          <p:nvPr/>
        </p:nvSpPr>
        <p:spPr>
          <a:xfrm>
            <a:off x="4756304" y="4660824"/>
            <a:ext cx="398980" cy="174417"/>
          </a:xfrm>
          <a:prstGeom prst="rect">
            <a:avLst/>
          </a:prstGeom>
          <a:solidFill>
            <a:srgbClr val="345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9531" tIns="39766" rIns="79531" bIns="397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566"/>
          </a:p>
        </p:txBody>
      </p:sp>
      <p:sp>
        <p:nvSpPr>
          <p:cNvPr id="107" name="Rectangle 106"/>
          <p:cNvSpPr/>
          <p:nvPr/>
        </p:nvSpPr>
        <p:spPr>
          <a:xfrm>
            <a:off x="5772379" y="4660823"/>
            <a:ext cx="398980" cy="174417"/>
          </a:xfrm>
          <a:prstGeom prst="rect">
            <a:avLst/>
          </a:prstGeom>
          <a:solidFill>
            <a:srgbClr val="345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9531" tIns="39766" rIns="79531" bIns="397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566"/>
          </a:p>
        </p:txBody>
      </p:sp>
      <p:sp>
        <p:nvSpPr>
          <p:cNvPr id="109" name="Rectangle 108"/>
          <p:cNvSpPr/>
          <p:nvPr/>
        </p:nvSpPr>
        <p:spPr>
          <a:xfrm>
            <a:off x="6582126" y="4660822"/>
            <a:ext cx="398980" cy="174417"/>
          </a:xfrm>
          <a:prstGeom prst="rect">
            <a:avLst/>
          </a:prstGeom>
          <a:solidFill>
            <a:srgbClr val="345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9531" tIns="39766" rIns="79531" bIns="397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566"/>
          </a:p>
        </p:txBody>
      </p:sp>
      <p:sp>
        <p:nvSpPr>
          <p:cNvPr id="111" name="Rectangle 110"/>
          <p:cNvSpPr/>
          <p:nvPr/>
        </p:nvSpPr>
        <p:spPr>
          <a:xfrm>
            <a:off x="9118846" y="4660821"/>
            <a:ext cx="398980" cy="174417"/>
          </a:xfrm>
          <a:prstGeom prst="rect">
            <a:avLst/>
          </a:prstGeom>
          <a:solidFill>
            <a:srgbClr val="345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9531" tIns="39766" rIns="79531" bIns="397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566"/>
          </a:p>
        </p:txBody>
      </p:sp>
      <p:cxnSp>
        <p:nvCxnSpPr>
          <p:cNvPr id="14" name="Straight Connector 13"/>
          <p:cNvCxnSpPr/>
          <p:nvPr/>
        </p:nvCxnSpPr>
        <p:spPr>
          <a:xfrm>
            <a:off x="2842260" y="3709630"/>
            <a:ext cx="1720525" cy="0"/>
          </a:xfrm>
          <a:prstGeom prst="line">
            <a:avLst/>
          </a:prstGeom>
          <a:ln w="12700">
            <a:solidFill>
              <a:srgbClr val="92D050"/>
            </a:solidFill>
            <a:prstDash val="lgDash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1851660" y="4748029"/>
            <a:ext cx="2711124" cy="0"/>
          </a:xfrm>
          <a:prstGeom prst="line">
            <a:avLst/>
          </a:prstGeom>
          <a:ln w="12700">
            <a:solidFill>
              <a:srgbClr val="345FFF"/>
            </a:solidFill>
            <a:prstDash val="lgDash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flipV="1">
            <a:off x="3711018" y="2715168"/>
            <a:ext cx="836526" cy="13191"/>
          </a:xfrm>
          <a:prstGeom prst="line">
            <a:avLst/>
          </a:prstGeom>
          <a:ln w="12700">
            <a:solidFill>
              <a:srgbClr val="FF0000"/>
            </a:solidFill>
            <a:prstDash val="lgDash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9812582" y="2368542"/>
            <a:ext cx="14875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smtClean="0">
                <a:latin typeface="Times New Roman" charset="0"/>
                <a:ea typeface="Times New Roman" charset="0"/>
                <a:cs typeface="Times New Roman" charset="0"/>
              </a:rPr>
              <a:t>100K Elements</a:t>
            </a:r>
            <a:endParaRPr lang="en-US" sz="1000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8785047" y="3355942"/>
            <a:ext cx="11251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smtClean="0">
                <a:latin typeface="Times New Roman" charset="0"/>
                <a:ea typeface="Times New Roman" charset="0"/>
                <a:cs typeface="Times New Roman" charset="0"/>
              </a:rPr>
              <a:t>20K elements</a:t>
            </a:r>
            <a:endParaRPr lang="en-US" sz="1000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 rot="16200000">
            <a:off x="-400191" y="2945274"/>
            <a:ext cx="13030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latin typeface="Times New Roman" charset="0"/>
                <a:ea typeface="Times New Roman" charset="0"/>
                <a:cs typeface="Times New Roman" charset="0"/>
              </a:rPr>
              <a:t>Power </a:t>
            </a:r>
            <a:endParaRPr lang="en-US" sz="2000" dirty="0" smtClean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477980" y="2076849"/>
            <a:ext cx="0" cy="186269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8208010" y="6544390"/>
            <a:ext cx="2131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More Samples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642016" y="6735281"/>
            <a:ext cx="3317731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0032274" y="3542391"/>
            <a:ext cx="18033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latin typeface="Times New Roman" charset="0"/>
                <a:ea typeface="Times New Roman" charset="0"/>
                <a:cs typeface="Times New Roman" charset="0"/>
              </a:rPr>
              <a:t>Rhienbay</a:t>
            </a:r>
            <a:r>
              <a:rPr lang="en-US" sz="1200" dirty="0" smtClean="0">
                <a:latin typeface="Times New Roman" charset="0"/>
                <a:ea typeface="Times New Roman" charset="0"/>
                <a:cs typeface="Times New Roman" charset="0"/>
              </a:rPr>
              <a:t> et. al.</a:t>
            </a:r>
            <a:endParaRPr lang="en-US" sz="12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753589" y="4382796"/>
            <a:ext cx="8682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Times New Roman" charset="0"/>
                <a:ea typeface="Times New Roman" charset="0"/>
                <a:cs typeface="Times New Roman" charset="0"/>
              </a:rPr>
              <a:t>Size 450</a:t>
            </a:r>
            <a:endParaRPr lang="en-US" sz="1000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711018" y="3400577"/>
            <a:ext cx="8682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Times New Roman" charset="0"/>
                <a:ea typeface="Times New Roman" charset="0"/>
                <a:cs typeface="Times New Roman" charset="0"/>
              </a:rPr>
              <a:t>Size 650</a:t>
            </a:r>
            <a:endParaRPr lang="en-US" sz="1000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959780" y="1327764"/>
            <a:ext cx="180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00B050"/>
                </a:solidFill>
                <a:latin typeface="Times New Roman" charset="0"/>
                <a:ea typeface="Times New Roman" charset="0"/>
                <a:cs typeface="Times New Roman" charset="0"/>
              </a:rPr>
              <a:t>360 patients </a:t>
            </a:r>
          </a:p>
          <a:p>
            <a:r>
              <a:rPr lang="en-US" sz="1200" b="1" dirty="0" smtClean="0">
                <a:solidFill>
                  <a:srgbClr val="00B050"/>
                </a:solidFill>
                <a:latin typeface="Times New Roman" charset="0"/>
                <a:ea typeface="Times New Roman" charset="0"/>
                <a:cs typeface="Times New Roman" charset="0"/>
              </a:rPr>
              <a:t>Power = </a:t>
            </a:r>
            <a:r>
              <a:rPr lang="en-US" sz="1200" b="1" dirty="0">
                <a:solidFill>
                  <a:srgbClr val="00B050"/>
                </a:solidFill>
                <a:latin typeface="Times New Roman" charset="0"/>
                <a:ea typeface="Times New Roman" charset="0"/>
                <a:cs typeface="Times New Roman" charset="0"/>
              </a:rPr>
              <a:t>0</a:t>
            </a:r>
            <a:r>
              <a:rPr lang="en-US" sz="1200" b="1" dirty="0" smtClean="0">
                <a:solidFill>
                  <a:srgbClr val="00B050"/>
                </a:solidFill>
                <a:latin typeface="Times New Roman" charset="0"/>
                <a:ea typeface="Times New Roman" charset="0"/>
                <a:cs typeface="Times New Roman" charset="0"/>
              </a:rPr>
              <a:t>.7</a:t>
            </a:r>
            <a:endParaRPr lang="en-US" sz="1200" b="1" dirty="0">
              <a:solidFill>
                <a:srgbClr val="00B05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3526039" y="1799327"/>
            <a:ext cx="291693" cy="291693"/>
          </a:xfrm>
          <a:prstGeom prst="ellipse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8785047" y="4396692"/>
            <a:ext cx="11251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smtClean="0">
                <a:latin typeface="Times New Roman" charset="0"/>
                <a:ea typeface="Times New Roman" charset="0"/>
                <a:cs typeface="Times New Roman" charset="0"/>
              </a:rPr>
              <a:t>20K elements</a:t>
            </a:r>
            <a:endParaRPr lang="en-US" sz="1000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735118" y="2404919"/>
            <a:ext cx="8682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Times New Roman" charset="0"/>
                <a:ea typeface="Times New Roman" charset="0"/>
                <a:cs typeface="Times New Roman" charset="0"/>
              </a:rPr>
              <a:t>Size 650</a:t>
            </a:r>
            <a:endParaRPr lang="en-US" sz="1000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70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4359</TotalTime>
  <Words>52</Words>
  <Application>Microsoft Macintosh PowerPoint</Application>
  <PresentationFormat>Widescreen</PresentationFormat>
  <Paragraphs>24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Calibri Light</vt:lpstr>
      <vt:lpstr>Times New Roman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11</cp:revision>
  <dcterms:created xsi:type="dcterms:W3CDTF">2017-05-21T16:30:33Z</dcterms:created>
  <dcterms:modified xsi:type="dcterms:W3CDTF">2017-05-24T21:16:05Z</dcterms:modified>
</cp:coreProperties>
</file>