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8" r:id="rId2"/>
  </p:sldMasterIdLst>
  <p:notesMasterIdLst>
    <p:notesMasterId r:id="rId18"/>
  </p:notesMasterIdLst>
  <p:sldIdLst>
    <p:sldId id="272" r:id="rId3"/>
    <p:sldId id="279" r:id="rId4"/>
    <p:sldId id="280" r:id="rId5"/>
    <p:sldId id="281" r:id="rId6"/>
    <p:sldId id="268" r:id="rId7"/>
    <p:sldId id="269" r:id="rId8"/>
    <p:sldId id="270" r:id="rId9"/>
    <p:sldId id="273" r:id="rId10"/>
    <p:sldId id="274" r:id="rId11"/>
    <p:sldId id="275" r:id="rId12"/>
    <p:sldId id="276" r:id="rId13"/>
    <p:sldId id="278" r:id="rId14"/>
    <p:sldId id="265" r:id="rId15"/>
    <p:sldId id="267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78571"/>
  </p:normalViewPr>
  <p:slideViewPr>
    <p:cSldViewPr snapToGrid="0" snapToObjects="1">
      <p:cViewPr varScale="1">
        <p:scale>
          <a:sx n="45" d="100"/>
          <a:sy n="45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43D4F-0079-FF4E-A69D-FC93F0F1CDAA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5956-B7AA-8A4E-9AE2-8227E29F6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6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5956-B7AA-8A4E-9AE2-8227E29F6A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7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5956-B7AA-8A4E-9AE2-8227E29F6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1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43918-167B-8E44-BF12-F9F8F84AB9C4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8CDA-B30B-5A4B-9032-3D5E4D1C2D3B}" type="datetime1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6902-E354-434E-B148-953BD356507F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0F4E-206C-DD4E-A100-444C96F0A9E5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26EB-D2D7-814F-AB3E-C422A9E28334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EDC-B65D-2D42-8B5E-901084803E62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4B4-434E-3F45-A173-ADC817743004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D9A31-6C04-0F4A-AFBB-F5FA41D33556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4510-8A36-D549-9FF2-371D5C960992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6482-DEFF-CD41-B6A2-BEC9DB58D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7582-0163-8540-9291-670CEE6CCB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006-C355-3743-9A52-AF64DC32A498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8175-7A2A-A64C-A9D7-F4F11DCBE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A06D-0B82-2246-83BE-78D096C008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0780-C1B6-9E4C-B594-EC234273DD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6E-8DA5-B441-A970-3325B7B78A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2247-FA40-094D-AE21-6643F5695D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B278-D18E-ED4E-AFF9-458EBBABBF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F4136-ADDB-3E42-B414-3E82151702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0337-9735-5B4F-AD15-E9074A176F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DACF-BEFB-CD4C-94AC-866C59871C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5180-7EA3-F04E-BC8D-8C8393BE3FD3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2F04-E3DB-744A-AA24-CD6942C52539}" type="datetime1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621-89DA-1343-BE2B-5B5FC71A0577}" type="datetime1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0204-3CFC-6D40-B947-48A189705B0C}" type="datetime1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29F9-2BEF-2741-960E-431090B1ECD8}" type="datetime1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C1393-02C4-6D46-AA9B-87ED7A495B81}" type="datetime1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5D0C-AF52-8E4B-9F1D-D0734F10DF59}" type="datetime1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44D906-1A1D-AE47-95A4-950376E6A8E3}" type="datetime1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7D5EDD-BB1A-0D4A-9B42-A1D77D411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8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F8FB8DA-4EEA-994F-9E2E-A91A252387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3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839" y="2084545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Structural Modeling of a Coding SNP in Subject Z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839" y="4040372"/>
            <a:ext cx="6926418" cy="140349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Yekaterina</a:t>
            </a:r>
            <a:r>
              <a:rPr lang="en-US" dirty="0" smtClean="0"/>
              <a:t> </a:t>
            </a:r>
            <a:r>
              <a:rPr lang="en-US" dirty="0" err="1" smtClean="0"/>
              <a:t>Kovalyova</a:t>
            </a:r>
            <a:r>
              <a:rPr lang="en-US" dirty="0" smtClean="0"/>
              <a:t>, </a:t>
            </a:r>
            <a:r>
              <a:rPr lang="en-US" dirty="0"/>
              <a:t>Acer Xu, </a:t>
            </a:r>
            <a:r>
              <a:rPr lang="en-US" dirty="0" smtClean="0"/>
              <a:t>and Hussein </a:t>
            </a:r>
            <a:r>
              <a:rPr lang="en-US" dirty="0"/>
              <a:t>Mohsen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May 18,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4737"/>
            <a:ext cx="10018713" cy="1752599"/>
          </a:xfrm>
        </p:spPr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785768"/>
            <a:ext cx="10707689" cy="4872939"/>
          </a:xfrm>
        </p:spPr>
        <p:txBody>
          <a:bodyPr>
            <a:normAutofit/>
          </a:bodyPr>
          <a:lstStyle/>
          <a:p>
            <a:r>
              <a:rPr lang="en-US" dirty="0" smtClean="0"/>
              <a:t>10 AA point mutations at position 19 of 4BMB</a:t>
            </a:r>
          </a:p>
          <a:p>
            <a:r>
              <a:rPr lang="en-US" dirty="0" smtClean="0"/>
              <a:t>All stabilizing </a:t>
            </a:r>
            <a:r>
              <a:rPr lang="en-US" dirty="0" err="1" smtClean="0"/>
              <a:t>ddG</a:t>
            </a:r>
            <a:r>
              <a:rPr lang="en-US" dirty="0" smtClean="0"/>
              <a:t> &lt; 0</a:t>
            </a:r>
          </a:p>
          <a:p>
            <a:r>
              <a:rPr lang="en-US" dirty="0" smtClean="0"/>
              <a:t>Most stabilizing: M</a:t>
            </a:r>
          </a:p>
          <a:p>
            <a:r>
              <a:rPr lang="en-US" dirty="0" smtClean="0"/>
              <a:t>Least stabilizing</a:t>
            </a:r>
            <a:r>
              <a:rPr lang="en-US" dirty="0"/>
              <a:t>:</a:t>
            </a:r>
            <a:r>
              <a:rPr lang="en-US" dirty="0" smtClean="0"/>
              <a:t> C, D, E, and 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53" y="2745405"/>
            <a:ext cx="4059847" cy="37086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4737"/>
            <a:ext cx="10018713" cy="1752599"/>
          </a:xfrm>
        </p:spPr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785768"/>
            <a:ext cx="3697289" cy="4872939"/>
          </a:xfrm>
        </p:spPr>
        <p:txBody>
          <a:bodyPr>
            <a:normAutofit/>
          </a:bodyPr>
          <a:lstStyle/>
          <a:p>
            <a:r>
              <a:rPr lang="en-US" dirty="0" smtClean="0"/>
              <a:t>Why M?</a:t>
            </a:r>
          </a:p>
          <a:p>
            <a:r>
              <a:rPr lang="en-US" dirty="0" smtClean="0"/>
              <a:t>M &amp; T are “very hydrophobic”</a:t>
            </a:r>
          </a:p>
          <a:p>
            <a:r>
              <a:rPr lang="en-US" dirty="0" smtClean="0"/>
              <a:t>Other AAs among chosen 10 are either hydrophilic or “hydrophobic”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00898"/>
            <a:ext cx="6161509" cy="34426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4737"/>
            <a:ext cx="10018713" cy="1752599"/>
          </a:xfrm>
        </p:spPr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193" y="1785770"/>
            <a:ext cx="10707689" cy="957432"/>
          </a:xfrm>
        </p:spPr>
        <p:txBody>
          <a:bodyPr>
            <a:normAutofit/>
          </a:bodyPr>
          <a:lstStyle/>
          <a:p>
            <a:r>
              <a:rPr lang="en-US" dirty="0" smtClean="0"/>
              <a:t>Changes </a:t>
            </a:r>
            <a:r>
              <a:rPr lang="en-US" smtClean="0"/>
              <a:t>in stability might lead to changes in protein function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93" y="2743201"/>
            <a:ext cx="8115607" cy="55522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BMB_Urlj_Heatmap_F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30" y="2240915"/>
            <a:ext cx="4023360" cy="3017520"/>
          </a:xfrm>
          <a:prstGeom prst="rect">
            <a:avLst/>
          </a:prstGeom>
        </p:spPr>
      </p:pic>
      <p:pic>
        <p:nvPicPr>
          <p:cNvPr id="5" name="Picture 4" descr="4BMB_Urlj_Heatmap_F19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0" y="2240915"/>
            <a:ext cx="4023360" cy="30175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r>
              <a:rPr lang="en-US" dirty="0" err="1" smtClean="0"/>
              <a:t>WT</a:t>
            </a:r>
            <a:r>
              <a:rPr lang="en-US" dirty="0" smtClean="0"/>
              <a:t> vs. Mutant: Repulsive Energy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946118"/>
            <a:ext cx="3317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Bef>
                <a:spcPts val="18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Very similar energy dips</a:t>
            </a:r>
          </a:p>
          <a:p>
            <a:pPr marL="285750" indent="-285750" defTabSz="457200">
              <a:spcBef>
                <a:spcPts val="18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Dihedral angles of Y should roughly match those of F</a:t>
            </a:r>
          </a:p>
          <a:p>
            <a:pPr marL="285750" indent="-285750" defTabSz="457200">
              <a:spcBef>
                <a:spcPts val="18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-OH of Y probably decreases allowable conformations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BMB_RM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0" y="1409700"/>
            <a:ext cx="6554523" cy="49158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prstClr val="black"/>
                </a:solidFill>
              </a:rPr>
              <a:t>WT</a:t>
            </a:r>
            <a:r>
              <a:rPr lang="en-US" dirty="0">
                <a:solidFill>
                  <a:prstClr val="black"/>
                </a:solidFill>
              </a:rPr>
              <a:t> vs. Mutant: </a:t>
            </a:r>
            <a:r>
              <a:rPr lang="en-US" dirty="0" err="1">
                <a:solidFill>
                  <a:prstClr val="black"/>
                </a:solidFill>
              </a:rPr>
              <a:t>RMSD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75393" y="1999734"/>
            <a:ext cx="496430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457200">
              <a:spcAft>
                <a:spcPts val="12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Take backbone heavy atoms C, N, O, </a:t>
            </a:r>
            <a:r>
              <a:rPr lang="en-US" dirty="0" smtClean="0">
                <a:solidFill>
                  <a:prstClr val="black"/>
                </a:solidFill>
              </a:rPr>
              <a:t>Cα</a:t>
            </a:r>
          </a:p>
          <a:p>
            <a:pPr marL="285750" indent="-285750" defTabSz="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Mean distance between atoms in WT vs Mutant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49538"/>
            <a:ext cx="10972800" cy="1143000"/>
          </a:xfrm>
        </p:spPr>
        <p:txBody>
          <a:bodyPr/>
          <a:lstStyle/>
          <a:p>
            <a:r>
              <a:rPr lang="en-US" dirty="0" smtClean="0"/>
              <a:t>END </a:t>
            </a:r>
            <a:r>
              <a:rPr lang="en-US" smtClean="0"/>
              <a:t>| Thank You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4635B-ED8C-B743-8F66-27A64AF59B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65125"/>
            <a:ext cx="10018713" cy="1752599"/>
          </a:xfrm>
        </p:spPr>
        <p:txBody>
          <a:bodyPr/>
          <a:lstStyle/>
          <a:p>
            <a:r>
              <a:rPr lang="en-US" dirty="0"/>
              <a:t>Amino Acid Mutations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604" y="2289846"/>
            <a:ext cx="4314062" cy="3124201"/>
          </a:xfrm>
        </p:spPr>
        <p:txBody>
          <a:bodyPr/>
          <a:lstStyle/>
          <a:p>
            <a:r>
              <a:rPr lang="en-US" dirty="0" smtClean="0"/>
              <a:t>Why Structural Modeling?</a:t>
            </a:r>
          </a:p>
          <a:p>
            <a:r>
              <a:rPr lang="en-US" dirty="0" smtClean="0"/>
              <a:t>SNPs might lead to changes in</a:t>
            </a:r>
          </a:p>
          <a:p>
            <a:pPr lvl="1"/>
            <a:r>
              <a:rPr lang="en-US" dirty="0" smtClean="0"/>
              <a:t>Size</a:t>
            </a:r>
            <a:endParaRPr lang="en-US" dirty="0"/>
          </a:p>
          <a:p>
            <a:pPr lvl="1"/>
            <a:r>
              <a:rPr lang="en-US" dirty="0"/>
              <a:t>Charge</a:t>
            </a:r>
          </a:p>
          <a:p>
            <a:pPr lvl="1"/>
            <a:r>
              <a:rPr lang="en-US" dirty="0"/>
              <a:t>Hydrophobic effect</a:t>
            </a:r>
          </a:p>
          <a:p>
            <a:pPr lvl="1"/>
            <a:r>
              <a:rPr lang="en-US" dirty="0" smtClean="0"/>
              <a:t>Potential energy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28527" r="35988" b="9931"/>
          <a:stretch/>
        </p:blipFill>
        <p:spPr>
          <a:xfrm>
            <a:off x="7079070" y="1866913"/>
            <a:ext cx="3483948" cy="4376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367229" y="4928372"/>
            <a:ext cx="6430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[McKee</a:t>
            </a:r>
            <a:r>
              <a:rPr lang="en-US" sz="700" dirty="0"/>
              <a:t>, T., &amp; McKee, J. R. (2012). </a:t>
            </a:r>
            <a:r>
              <a:rPr lang="en-US" sz="700" i="1" dirty="0"/>
              <a:t>Biochemistry: The molecular basis of life</a:t>
            </a:r>
            <a:r>
              <a:rPr lang="en-US" sz="700" dirty="0"/>
              <a:t>. Oxford: Oxford University </a:t>
            </a:r>
            <a:r>
              <a:rPr lang="en-US" sz="700" dirty="0" smtClean="0"/>
              <a:t>Press]</a:t>
            </a:r>
            <a:endParaRPr lang="en-US" sz="700" dirty="0"/>
          </a:p>
          <a:p>
            <a:endParaRPr 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7252517" y="6243323"/>
            <a:ext cx="39229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[Slide from Megan, Amber, and Krystle’s presentation]	2</a:t>
            </a:r>
            <a:endParaRPr lang="en-US" sz="1000" dirty="0"/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5738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Favorable Mutations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44828" r="60262" b="14963"/>
          <a:stretch/>
        </p:blipFill>
        <p:spPr>
          <a:xfrm>
            <a:off x="5302328" y="4443578"/>
            <a:ext cx="2439590" cy="1674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6417" y="6182423"/>
            <a:ext cx="2219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I35A</a:t>
            </a:r>
          </a:p>
          <a:p>
            <a:r>
              <a:rPr lang="en-US" sz="1100" dirty="0"/>
              <a:t>-1.097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53333" r="61001" b="15112"/>
          <a:stretch/>
        </p:blipFill>
        <p:spPr>
          <a:xfrm>
            <a:off x="7925887" y="2234883"/>
            <a:ext cx="2459611" cy="1637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8596" y="3909943"/>
            <a:ext cx="1141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I35E</a:t>
            </a:r>
          </a:p>
          <a:p>
            <a:r>
              <a:rPr lang="en-US" sz="1100" dirty="0"/>
              <a:t>-2.652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0445" r="63125" b="10000"/>
          <a:stretch/>
        </p:blipFill>
        <p:spPr>
          <a:xfrm>
            <a:off x="2491518" y="4454336"/>
            <a:ext cx="2505781" cy="1674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37" y="6185548"/>
            <a:ext cx="1045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I35L</a:t>
            </a:r>
          </a:p>
          <a:p>
            <a:r>
              <a:rPr lang="en-US" sz="1100" dirty="0"/>
              <a:t>-1.712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51940" r="60375" b="13556"/>
          <a:stretch/>
        </p:blipFill>
        <p:spPr>
          <a:xfrm>
            <a:off x="7929169" y="4454336"/>
            <a:ext cx="2372904" cy="16747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48596" y="6242560"/>
            <a:ext cx="1926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I35P</a:t>
            </a:r>
          </a:p>
          <a:p>
            <a:r>
              <a:rPr lang="en-US" sz="1100" dirty="0"/>
              <a:t>-0.115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57898" r="62762" b="11570"/>
          <a:stretch/>
        </p:blipFill>
        <p:spPr>
          <a:xfrm>
            <a:off x="2485017" y="2234885"/>
            <a:ext cx="2577166" cy="16371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029" y="3988448"/>
            <a:ext cx="1730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I35V</a:t>
            </a:r>
          </a:p>
          <a:p>
            <a:r>
              <a:rPr lang="en-US" sz="1100" dirty="0"/>
              <a:t>-2.775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48473" r="62234" b="20444"/>
          <a:stretch/>
        </p:blipFill>
        <p:spPr>
          <a:xfrm>
            <a:off x="5264419" y="2234691"/>
            <a:ext cx="2455983" cy="16874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08529" y="3977690"/>
            <a:ext cx="828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I35Y</a:t>
            </a:r>
          </a:p>
          <a:p>
            <a:r>
              <a:rPr lang="en-US" sz="1100" dirty="0"/>
              <a:t>-2.660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95185" y="6401713"/>
            <a:ext cx="39229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		3</a:t>
            </a:r>
          </a:p>
          <a:p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8552359" y="4719570"/>
            <a:ext cx="39229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/>
              <a:t> </a:t>
            </a:r>
            <a:r>
              <a:rPr lang="en-US" sz="800" smtClean="0"/>
              <a:t>[</a:t>
            </a:r>
            <a:r>
              <a:rPr lang="en-US" sz="800" dirty="0"/>
              <a:t>Slide from Megan, Amber, and Krystle’s presentation]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9096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762" y="409950"/>
            <a:ext cx="10018713" cy="1752599"/>
          </a:xfrm>
        </p:spPr>
        <p:txBody>
          <a:bodyPr/>
          <a:lstStyle/>
          <a:p>
            <a:r>
              <a:rPr lang="en-US" dirty="0"/>
              <a:t>Unfavorable Mutations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48406" r="60770" b="10734"/>
          <a:stretch/>
        </p:blipFill>
        <p:spPr>
          <a:xfrm>
            <a:off x="5516573" y="2006148"/>
            <a:ext cx="2294472" cy="2007663"/>
          </a:xfrm>
        </p:spPr>
      </p:pic>
      <p:sp>
        <p:nvSpPr>
          <p:cNvPr id="5" name="TextBox 4"/>
          <p:cNvSpPr txBox="1"/>
          <p:nvPr/>
        </p:nvSpPr>
        <p:spPr>
          <a:xfrm>
            <a:off x="6329285" y="3945112"/>
            <a:ext cx="200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 I35D</a:t>
            </a:r>
          </a:p>
          <a:p>
            <a:r>
              <a:rPr lang="en-US" sz="1100" dirty="0"/>
              <a:t>+1.887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56444" r="64375" b="5111"/>
          <a:stretch/>
        </p:blipFill>
        <p:spPr>
          <a:xfrm>
            <a:off x="2825570" y="2020826"/>
            <a:ext cx="2433611" cy="2004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1780" y="3980920"/>
            <a:ext cx="1775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 I35G</a:t>
            </a:r>
          </a:p>
          <a:p>
            <a:r>
              <a:rPr lang="en-US" sz="1100" dirty="0"/>
              <a:t>+1.013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52003" r="66231" b="15333"/>
          <a:stretch/>
        </p:blipFill>
        <p:spPr>
          <a:xfrm>
            <a:off x="8068437" y="2020826"/>
            <a:ext cx="2453863" cy="20360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10285" y="405687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I35M</a:t>
            </a:r>
          </a:p>
          <a:p>
            <a:r>
              <a:rPr lang="en-US" sz="1100" dirty="0"/>
              <a:t>+2.087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42668" r="56731" b="14264"/>
          <a:stretch/>
        </p:blipFill>
        <p:spPr>
          <a:xfrm>
            <a:off x="6658767" y="4509627"/>
            <a:ext cx="2578415" cy="18837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41145" y="6415249"/>
            <a:ext cx="1995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 I35R</a:t>
            </a:r>
          </a:p>
          <a:p>
            <a:r>
              <a:rPr lang="en-US" sz="1100" dirty="0"/>
              <a:t>+11.913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51674" r="58931" b="10733"/>
          <a:stretch/>
        </p:blipFill>
        <p:spPr>
          <a:xfrm>
            <a:off x="3934955" y="4489352"/>
            <a:ext cx="2345274" cy="1958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4542" y="6427113"/>
            <a:ext cx="1690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 I35F</a:t>
            </a:r>
          </a:p>
          <a:p>
            <a:r>
              <a:rPr lang="en-US" sz="1100" dirty="0"/>
              <a:t>+4.821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8737812" y="4504126"/>
            <a:ext cx="39229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/>
              <a:t> </a:t>
            </a:r>
            <a:r>
              <a:rPr lang="en-US" sz="800" smtClean="0"/>
              <a:t>[</a:t>
            </a:r>
            <a:r>
              <a:rPr lang="en-US" sz="800" dirty="0"/>
              <a:t>Slide from Megan, Amber, and Krystle’s presentation]</a:t>
            </a:r>
          </a:p>
          <a:p>
            <a:endParaRPr lang="en-US" sz="7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5185" y="6401713"/>
            <a:ext cx="39229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		4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761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588" y="1752599"/>
            <a:ext cx="4830428" cy="4650211"/>
          </a:xfrm>
        </p:spPr>
        <p:txBody>
          <a:bodyPr>
            <a:normAutofit/>
          </a:bodyPr>
          <a:lstStyle/>
          <a:p>
            <a:r>
              <a:rPr lang="en-US" sz="2200" dirty="0"/>
              <a:t>The gene 3VKO codes for the Galectin-8 </a:t>
            </a:r>
            <a:r>
              <a:rPr lang="en-US" sz="2200" dirty="0" smtClean="0"/>
              <a:t>protein</a:t>
            </a:r>
          </a:p>
          <a:p>
            <a:r>
              <a:rPr lang="en-US" sz="2200" dirty="0" smtClean="0"/>
              <a:t>During infections, Galectin-8 </a:t>
            </a:r>
            <a:r>
              <a:rPr lang="en-US" sz="2200" dirty="0"/>
              <a:t>is thought to </a:t>
            </a:r>
            <a:r>
              <a:rPr lang="en-US" sz="2200" dirty="0" smtClean="0"/>
              <a:t>restrict </a:t>
            </a:r>
            <a:r>
              <a:rPr lang="en-US" sz="2200" dirty="0"/>
              <a:t>the proliferation of pathogens by targeting them for </a:t>
            </a:r>
            <a:r>
              <a:rPr lang="en-US" sz="2200" dirty="0" smtClean="0"/>
              <a:t>autophagy</a:t>
            </a:r>
          </a:p>
          <a:p>
            <a:r>
              <a:rPr lang="en-US" sz="2200" dirty="0" smtClean="0"/>
              <a:t>We Analyze it in Carl’s genome </a:t>
            </a:r>
            <a:r>
              <a:rPr lang="en-US" sz="2200" dirty="0"/>
              <a:t>for 4BMB (galectin-8)</a:t>
            </a:r>
          </a:p>
          <a:p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07" y="1774115"/>
            <a:ext cx="3421210" cy="1112924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07" y="2897219"/>
            <a:ext cx="3421210" cy="3152474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41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F19 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666999"/>
            <a:ext cx="4658306" cy="3895165"/>
          </a:xfrm>
        </p:spPr>
        <p:txBody>
          <a:bodyPr>
            <a:normAutofit/>
          </a:bodyPr>
          <a:lstStyle/>
          <a:p>
            <a:r>
              <a:rPr lang="en-US" dirty="0"/>
              <a:t>From an initial side-chain chemistry standpoint, this mutation should be relatively minor, as it occurs away from the binding </a:t>
            </a:r>
            <a:r>
              <a:rPr lang="en-US" dirty="0" smtClean="0"/>
              <a:t>pocket</a:t>
            </a:r>
          </a:p>
          <a:p>
            <a:r>
              <a:rPr lang="en-US" dirty="0" smtClean="0"/>
              <a:t>The residue </a:t>
            </a:r>
            <a:r>
              <a:rPr lang="en-US" dirty="0"/>
              <a:t>does not appear to play a major role in the interaction of the two domains of the </a:t>
            </a:r>
            <a:r>
              <a:rPr lang="en-US" dirty="0" smtClean="0"/>
              <a:t>protein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79" y="2666999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 rot="5400000">
            <a:off x="7631654" y="5243085"/>
            <a:ext cx="532144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 smtClean="0"/>
              <a:t>[http</a:t>
            </a:r>
            <a:r>
              <a:rPr lang="en-US" sz="500" dirty="0"/>
              <a:t>://</a:t>
            </a:r>
            <a:r>
              <a:rPr lang="en-US" sz="500" dirty="0" err="1" smtClean="0"/>
              <a:t>images.medicaldaily.com</a:t>
            </a:r>
            <a:r>
              <a:rPr lang="en-US" sz="500" dirty="0" smtClean="0"/>
              <a:t>/sites/</a:t>
            </a:r>
            <a:r>
              <a:rPr lang="en-US" sz="500" dirty="0" err="1" smtClean="0"/>
              <a:t>medicaldaily.com</a:t>
            </a:r>
            <a:r>
              <a:rPr lang="en-US" sz="500" dirty="0" smtClean="0"/>
              <a:t>/files/styles/headline/public/2016/02/04/genetic-</a:t>
            </a:r>
            <a:r>
              <a:rPr lang="en-US" sz="500" dirty="0" err="1" smtClean="0"/>
              <a:t>mutation.jpg</a:t>
            </a:r>
            <a:r>
              <a:rPr lang="en-US" sz="500" dirty="0" smtClean="0"/>
              <a:t>]</a:t>
            </a:r>
            <a:endParaRPr lang="en-US" sz="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F19Y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556" y="2925182"/>
            <a:ext cx="5056338" cy="3124201"/>
          </a:xfrm>
        </p:spPr>
        <p:txBody>
          <a:bodyPr>
            <a:norm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a space-filling perspective, the tyrosine mutation is about as large as </a:t>
            </a:r>
            <a:r>
              <a:rPr lang="en-US" dirty="0" smtClean="0"/>
              <a:t>phenylalanine</a:t>
            </a:r>
          </a:p>
          <a:p>
            <a:r>
              <a:rPr lang="en-US" dirty="0"/>
              <a:t>M</a:t>
            </a:r>
            <a:r>
              <a:rPr lang="en-US" dirty="0" smtClean="0"/>
              <a:t>ay </a:t>
            </a:r>
            <a:r>
              <a:rPr lang="en-US" dirty="0"/>
              <a:t>disrupt the structural stability of the protein, but not </a:t>
            </a:r>
            <a:r>
              <a:rPr lang="en-US" dirty="0" smtClean="0"/>
              <a:t>majorly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7733161" y="4818096"/>
            <a:ext cx="6096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www.shutterstock.com</a:t>
            </a:r>
            <a:r>
              <a:rPr lang="en-US" sz="500" dirty="0"/>
              <a:t>/video/clip-7512706-stock-footage-insulin-molecule-rotating-space-filling-model-seamless-loop-insulin-is-a-pancreatic-hormone.html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88" y="2158702"/>
            <a:ext cx="3908075" cy="39843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4346335" cy="31242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4BMB </a:t>
            </a:r>
            <a:r>
              <a:rPr lang="en-US" dirty="0"/>
              <a:t>PDB </a:t>
            </a:r>
            <a:r>
              <a:rPr lang="en-US" dirty="0" smtClean="0"/>
              <a:t>file</a:t>
            </a:r>
          </a:p>
          <a:p>
            <a:r>
              <a:rPr lang="en-US" dirty="0" smtClean="0"/>
              <a:t>Six steps</a:t>
            </a:r>
          </a:p>
          <a:p>
            <a:pPr lvl="1"/>
            <a:r>
              <a:rPr lang="en-US" dirty="0" smtClean="0"/>
              <a:t>Relaxing </a:t>
            </a:r>
            <a:r>
              <a:rPr lang="en-US" dirty="0"/>
              <a:t>the protein PDB </a:t>
            </a:r>
            <a:r>
              <a:rPr lang="en-US" dirty="0" smtClean="0"/>
              <a:t>file</a:t>
            </a:r>
          </a:p>
          <a:p>
            <a:pPr lvl="1"/>
            <a:r>
              <a:rPr lang="en-US" dirty="0" smtClean="0"/>
              <a:t>Repacking </a:t>
            </a:r>
            <a:r>
              <a:rPr lang="en-US" dirty="0"/>
              <a:t>the </a:t>
            </a:r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Calculating </a:t>
            </a:r>
            <a:r>
              <a:rPr lang="en-US" dirty="0"/>
              <a:t>Delta G of the wild type </a:t>
            </a:r>
            <a:r>
              <a:rPr lang="en-US" dirty="0" smtClean="0"/>
              <a:t>protein</a:t>
            </a:r>
          </a:p>
          <a:p>
            <a:pPr lvl="1"/>
            <a:r>
              <a:rPr lang="en-US" dirty="0" smtClean="0"/>
              <a:t>Repacking </a:t>
            </a:r>
            <a:r>
              <a:rPr lang="en-US" dirty="0"/>
              <a:t>the structure with a point mutation at position </a:t>
            </a:r>
            <a:r>
              <a:rPr lang="en-US" dirty="0" smtClean="0"/>
              <a:t>19</a:t>
            </a:r>
          </a:p>
          <a:p>
            <a:pPr lvl="1"/>
            <a:r>
              <a:rPr lang="en-US" dirty="0" smtClean="0"/>
              <a:t>Calculating </a:t>
            </a:r>
            <a:r>
              <a:rPr lang="en-US" dirty="0"/>
              <a:t>Delta G' of the mutated </a:t>
            </a:r>
            <a:r>
              <a:rPr lang="en-US" dirty="0" smtClean="0"/>
              <a:t>protein</a:t>
            </a:r>
          </a:p>
          <a:p>
            <a:pPr lvl="1"/>
            <a:r>
              <a:rPr lang="en-US" dirty="0" smtClean="0"/>
              <a:t>Calculating </a:t>
            </a:r>
            <a:r>
              <a:rPr lang="en-US" dirty="0"/>
              <a:t>the change in binding energy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54" y="2666999"/>
            <a:ext cx="5928948" cy="29792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4737"/>
            <a:ext cx="10018713" cy="1752599"/>
          </a:xfrm>
        </p:spPr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901" y="1899367"/>
            <a:ext cx="10243344" cy="4679234"/>
          </a:xfrm>
        </p:spPr>
        <p:txBody>
          <a:bodyPr>
            <a:normAutofit/>
          </a:bodyPr>
          <a:lstStyle/>
          <a:p>
            <a:r>
              <a:rPr lang="is-IS" dirty="0"/>
              <a:t>Rosetta </a:t>
            </a:r>
            <a:r>
              <a:rPr lang="is-IS" dirty="0" smtClean="0"/>
              <a:t>2017.08</a:t>
            </a:r>
          </a:p>
          <a:p>
            <a:r>
              <a:rPr lang="en-US" dirty="0" smtClean="0"/>
              <a:t>Suite of algorithms </a:t>
            </a:r>
            <a:r>
              <a:rPr lang="en-US" dirty="0"/>
              <a:t>for computational modeling and analysis of protein </a:t>
            </a:r>
            <a:r>
              <a:rPr lang="en-US" dirty="0" smtClean="0"/>
              <a:t>structures</a:t>
            </a:r>
          </a:p>
          <a:p>
            <a:r>
              <a:rPr lang="en-US" dirty="0" smtClean="0"/>
              <a:t>Introducing mutations</a:t>
            </a:r>
            <a:endParaRPr lang="is-IS" dirty="0"/>
          </a:p>
          <a:p>
            <a:pPr lvl="1"/>
            <a:endParaRPr lang="en-US" b="1" i="1" dirty="0" smtClean="0"/>
          </a:p>
          <a:p>
            <a:pPr lvl="1"/>
            <a:endParaRPr lang="en-US" b="1" i="1" dirty="0"/>
          </a:p>
          <a:p>
            <a:pPr lvl="1"/>
            <a:endParaRPr lang="en-US" b="1" i="1" dirty="0" smtClean="0"/>
          </a:p>
          <a:p>
            <a:pPr lvl="1"/>
            <a:endParaRPr lang="en-US" b="1" i="1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73" y="4238984"/>
            <a:ext cx="4381500" cy="1295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5EDD-BB1A-0D4A-9B42-A1D77D4116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91</TotalTime>
  <Words>447</Words>
  <Application>Microsoft Macintosh PowerPoint</Application>
  <PresentationFormat>Widescreen</PresentationFormat>
  <Paragraphs>99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Parallax</vt:lpstr>
      <vt:lpstr>Office Theme</vt:lpstr>
      <vt:lpstr>Structural Modeling of a Coding SNP in Subject Z </vt:lpstr>
      <vt:lpstr>Amino Acid Mutations</vt:lpstr>
      <vt:lpstr>Favorable Mutations</vt:lpstr>
      <vt:lpstr>Unfavorable Mutations</vt:lpstr>
      <vt:lpstr>Introduction</vt:lpstr>
      <vt:lpstr>F19 Mutation</vt:lpstr>
      <vt:lpstr>F19Y</vt:lpstr>
      <vt:lpstr>Pipeline</vt:lpstr>
      <vt:lpstr>Pipeline</vt:lpstr>
      <vt:lpstr>Pipeline</vt:lpstr>
      <vt:lpstr>Pipeline</vt:lpstr>
      <vt:lpstr>Pipeline</vt:lpstr>
      <vt:lpstr>WT vs. Mutant: Repulsive Energy</vt:lpstr>
      <vt:lpstr>PowerPoint Presentation</vt:lpstr>
      <vt:lpstr>END | Thank You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Pipeline</dc:title>
  <dc:creator>Hussein Mohsen</dc:creator>
  <cp:lastModifiedBy>Hussein Mohsen</cp:lastModifiedBy>
  <cp:revision>22</cp:revision>
  <cp:lastPrinted>2017-05-17T20:17:46Z</cp:lastPrinted>
  <dcterms:created xsi:type="dcterms:W3CDTF">2017-05-09T08:41:10Z</dcterms:created>
  <dcterms:modified xsi:type="dcterms:W3CDTF">2017-05-18T16:26:35Z</dcterms:modified>
</cp:coreProperties>
</file>