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tmp" ContentType="image/png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9" r:id="rId4"/>
    <p:sldId id="263" r:id="rId5"/>
    <p:sldId id="264" r:id="rId6"/>
    <p:sldId id="265" r:id="rId7"/>
    <p:sldId id="286" r:id="rId8"/>
    <p:sldId id="283" r:id="rId9"/>
    <p:sldId id="284" r:id="rId10"/>
    <p:sldId id="285" r:id="rId11"/>
    <p:sldId id="261" r:id="rId12"/>
    <p:sldId id="266" r:id="rId13"/>
    <p:sldId id="267" r:id="rId14"/>
    <p:sldId id="273" r:id="rId15"/>
    <p:sldId id="274" r:id="rId16"/>
    <p:sldId id="282" r:id="rId17"/>
    <p:sldId id="275" r:id="rId18"/>
    <p:sldId id="276" r:id="rId19"/>
    <p:sldId id="278" r:id="rId20"/>
    <p:sldId id="279" r:id="rId21"/>
    <p:sldId id="280" r:id="rId22"/>
    <p:sldId id="277" r:id="rId23"/>
    <p:sldId id="281" r:id="rId24"/>
    <p:sldId id="287" r:id="rId25"/>
    <p:sldId id="288" r:id="rId26"/>
    <p:sldId id="289" r:id="rId27"/>
    <p:sldId id="262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89286" autoAdjust="0"/>
  </p:normalViewPr>
  <p:slideViewPr>
    <p:cSldViewPr snapToGrid="0" snapToObjects="1">
      <p:cViewPr varScale="1">
        <p:scale>
          <a:sx n="89" d="100"/>
          <a:sy n="89" d="100"/>
        </p:scale>
        <p:origin x="174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37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yuyangliu:Desktop:bioinfo:eqtl:Pipeline:supporting%20data:Chromosome%20distribut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yuyangliu:Desktop:bioinfo:eqtl:Pipeline:supporting%20data:Chromosome%20distributio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yuyangliu:Desktop:bioinfo:eqtl:Pipeline:supporting%20data:Chromosome%20distribution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yuyangliu:Desktop:bioinfo:eqtl:Pipeline:supporting%20data:Chromosome%20distribution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yuyangliu:Desktop:bioinfo:eqtl:Pipeline:supporting%20data:Chromosome%20distribution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yuyangliu:Desktop:bioinfo:eqtl:Pipeline:supporting%20data:Chromosome%20distribu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whole blood</c:v>
                </c:pt>
              </c:strCache>
            </c:strRef>
          </c:tx>
          <c:invertIfNegative val="0"/>
          <c:cat>
            <c:strRef>
              <c:f>Sheet1!$A$2:$A$25</c:f>
              <c:strCach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x</c:v>
                </c:pt>
                <c:pt idx="23">
                  <c:v>y</c:v>
                </c:pt>
              </c:strCache>
            </c:strRef>
          </c:cat>
          <c:val>
            <c:numRef>
              <c:f>Sheet1!$C$2:$C$25</c:f>
              <c:numCache>
                <c:formatCode>General</c:formatCode>
                <c:ptCount val="24"/>
                <c:pt idx="0">
                  <c:v>31301.0</c:v>
                </c:pt>
                <c:pt idx="1">
                  <c:v>28764.0</c:v>
                </c:pt>
                <c:pt idx="2">
                  <c:v>22113.0</c:v>
                </c:pt>
                <c:pt idx="3">
                  <c:v>16786.0</c:v>
                </c:pt>
                <c:pt idx="4">
                  <c:v>16380.0</c:v>
                </c:pt>
                <c:pt idx="5">
                  <c:v>100038.0</c:v>
                </c:pt>
                <c:pt idx="6">
                  <c:v>27456.0</c:v>
                </c:pt>
                <c:pt idx="7">
                  <c:v>13221.0</c:v>
                </c:pt>
                <c:pt idx="8">
                  <c:v>12617.0</c:v>
                </c:pt>
                <c:pt idx="9">
                  <c:v>15742.0</c:v>
                </c:pt>
                <c:pt idx="10">
                  <c:v>17750.0</c:v>
                </c:pt>
                <c:pt idx="11">
                  <c:v>17129.0</c:v>
                </c:pt>
                <c:pt idx="12">
                  <c:v>4429.0</c:v>
                </c:pt>
                <c:pt idx="13">
                  <c:v>12817.0</c:v>
                </c:pt>
                <c:pt idx="14">
                  <c:v>13099.0</c:v>
                </c:pt>
                <c:pt idx="15">
                  <c:v>20516.0</c:v>
                </c:pt>
                <c:pt idx="16">
                  <c:v>22265.0</c:v>
                </c:pt>
                <c:pt idx="17">
                  <c:v>4456.0</c:v>
                </c:pt>
                <c:pt idx="18">
                  <c:v>19009.0</c:v>
                </c:pt>
                <c:pt idx="19">
                  <c:v>7311.0</c:v>
                </c:pt>
                <c:pt idx="20">
                  <c:v>5563.0</c:v>
                </c:pt>
                <c:pt idx="21">
                  <c:v>12306.0</c:v>
                </c:pt>
                <c:pt idx="22">
                  <c:v>7344.0</c:v>
                </c:pt>
                <c:pt idx="23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B2E-42C7-AAC9-F815ADB2B3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30180080"/>
        <c:axId val="990116592"/>
      </c:barChart>
      <c:catAx>
        <c:axId val="930180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90116592"/>
        <c:crosses val="autoZero"/>
        <c:auto val="1"/>
        <c:lblAlgn val="ctr"/>
        <c:lblOffset val="100"/>
        <c:noMultiLvlLbl val="0"/>
      </c:catAx>
      <c:valAx>
        <c:axId val="990116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301800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whole blood normalized to SNP number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normalize blood</c:v>
                </c:pt>
              </c:strCache>
            </c:strRef>
          </c:tx>
          <c:invertIfNegative val="0"/>
          <c:cat>
            <c:strRef>
              <c:f>Sheet1!$A$2:$A$25</c:f>
              <c:strCach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x</c:v>
                </c:pt>
                <c:pt idx="23">
                  <c:v>y</c:v>
                </c:pt>
              </c:strCache>
            </c:strRef>
          </c:cat>
          <c:val>
            <c:numRef>
              <c:f>Sheet1!$D$2:$D$25</c:f>
              <c:numCache>
                <c:formatCode>General</c:formatCode>
                <c:ptCount val="24"/>
                <c:pt idx="0">
                  <c:v>0.117343840207538</c:v>
                </c:pt>
                <c:pt idx="1">
                  <c:v>0.10163526634913</c:v>
                </c:pt>
                <c:pt idx="2">
                  <c:v>0.0926105857421662</c:v>
                </c:pt>
                <c:pt idx="3">
                  <c:v>0.0657338768733137</c:v>
                </c:pt>
                <c:pt idx="4">
                  <c:v>0.0763647044014602</c:v>
                </c:pt>
                <c:pt idx="5">
                  <c:v>0.442454157046944</c:v>
                </c:pt>
                <c:pt idx="6">
                  <c:v>0.140748031496063</c:v>
                </c:pt>
                <c:pt idx="7">
                  <c:v>0.0713022187226974</c:v>
                </c:pt>
                <c:pt idx="8">
                  <c:v>0.0862488549827051</c:v>
                </c:pt>
                <c:pt idx="9">
                  <c:v>0.0888464968224763</c:v>
                </c:pt>
                <c:pt idx="10">
                  <c:v>0.100389681637455</c:v>
                </c:pt>
                <c:pt idx="11">
                  <c:v>0.105577505069619</c:v>
                </c:pt>
                <c:pt idx="12">
                  <c:v>0.0330455803681348</c:v>
                </c:pt>
                <c:pt idx="13">
                  <c:v>0.116168619880179</c:v>
                </c:pt>
                <c:pt idx="14">
                  <c:v>0.124354446722868</c:v>
                </c:pt>
                <c:pt idx="15">
                  <c:v>0.196847145063949</c:v>
                </c:pt>
                <c:pt idx="16">
                  <c:v>0.246621621621622</c:v>
                </c:pt>
                <c:pt idx="17">
                  <c:v>0.0435909726773818</c:v>
                </c:pt>
                <c:pt idx="18">
                  <c:v>0.258840670488433</c:v>
                </c:pt>
                <c:pt idx="19">
                  <c:v>0.104847268033845</c:v>
                </c:pt>
                <c:pt idx="20">
                  <c:v>0.111848322174639</c:v>
                </c:pt>
                <c:pt idx="21">
                  <c:v>0.269915774697315</c:v>
                </c:pt>
                <c:pt idx="22">
                  <c:v>0.0913205670231285</c:v>
                </c:pt>
                <c:pt idx="23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30-4C4D-A327-595C8ED845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7233792"/>
        <c:axId val="997227856"/>
      </c:barChart>
      <c:catAx>
        <c:axId val="997233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97227856"/>
        <c:crosses val="autoZero"/>
        <c:auto val="1"/>
        <c:lblAlgn val="ctr"/>
        <c:lblOffset val="100"/>
        <c:noMultiLvlLbl val="0"/>
      </c:catAx>
      <c:valAx>
        <c:axId val="997227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972337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Sheet1!$E$1</c:f>
              <c:strCache>
                <c:ptCount val="1"/>
                <c:pt idx="0">
                  <c:v>liver</c:v>
                </c:pt>
              </c:strCache>
            </c:strRef>
          </c:tx>
          <c:invertIfNegative val="0"/>
          <c:cat>
            <c:strRef>
              <c:f>Sheet1!$A$2:$A$25</c:f>
              <c:strCach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x</c:v>
                </c:pt>
                <c:pt idx="23">
                  <c:v>y</c:v>
                </c:pt>
              </c:strCache>
            </c:strRef>
          </c:cat>
          <c:val>
            <c:numRef>
              <c:f>Sheet1!$E$2:$E$25</c:f>
              <c:numCache>
                <c:formatCode>General</c:formatCode>
                <c:ptCount val="24"/>
                <c:pt idx="0">
                  <c:v>5001.0</c:v>
                </c:pt>
                <c:pt idx="1">
                  <c:v>4384.0</c:v>
                </c:pt>
                <c:pt idx="2">
                  <c:v>2431.0</c:v>
                </c:pt>
                <c:pt idx="3">
                  <c:v>3004.0</c:v>
                </c:pt>
                <c:pt idx="4">
                  <c:v>2550.0</c:v>
                </c:pt>
                <c:pt idx="5">
                  <c:v>17059.0</c:v>
                </c:pt>
                <c:pt idx="6">
                  <c:v>5043.0</c:v>
                </c:pt>
                <c:pt idx="7">
                  <c:v>1897.0</c:v>
                </c:pt>
                <c:pt idx="8">
                  <c:v>2768.0</c:v>
                </c:pt>
                <c:pt idx="9">
                  <c:v>3011.0</c:v>
                </c:pt>
                <c:pt idx="10">
                  <c:v>3597.0</c:v>
                </c:pt>
                <c:pt idx="11">
                  <c:v>2626.0</c:v>
                </c:pt>
                <c:pt idx="12">
                  <c:v>546.0</c:v>
                </c:pt>
                <c:pt idx="13">
                  <c:v>847.0</c:v>
                </c:pt>
                <c:pt idx="14">
                  <c:v>2791.0</c:v>
                </c:pt>
                <c:pt idx="15">
                  <c:v>3029.0</c:v>
                </c:pt>
                <c:pt idx="16">
                  <c:v>4235.0</c:v>
                </c:pt>
                <c:pt idx="17">
                  <c:v>981.0</c:v>
                </c:pt>
                <c:pt idx="18">
                  <c:v>3302.0</c:v>
                </c:pt>
                <c:pt idx="19">
                  <c:v>808.0</c:v>
                </c:pt>
                <c:pt idx="20">
                  <c:v>649.0</c:v>
                </c:pt>
                <c:pt idx="21">
                  <c:v>2534.0</c:v>
                </c:pt>
                <c:pt idx="22">
                  <c:v>1729.0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036-4915-8DC1-1439188AD7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5880736"/>
        <c:axId val="948977024"/>
      </c:barChart>
      <c:catAx>
        <c:axId val="1015880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48977024"/>
        <c:crosses val="autoZero"/>
        <c:auto val="1"/>
        <c:lblAlgn val="ctr"/>
        <c:lblOffset val="100"/>
        <c:noMultiLvlLbl val="0"/>
      </c:catAx>
      <c:valAx>
        <c:axId val="9489770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158807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Liver normalized to SNP number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Sheet1!$F$1</c:f>
              <c:strCache>
                <c:ptCount val="1"/>
                <c:pt idx="0">
                  <c:v>normalize liver</c:v>
                </c:pt>
              </c:strCache>
            </c:strRef>
          </c:tx>
          <c:invertIfNegative val="0"/>
          <c:cat>
            <c:strRef>
              <c:f>Sheet1!$A$2:$A$25</c:f>
              <c:strCach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x</c:v>
                </c:pt>
                <c:pt idx="23">
                  <c:v>y</c:v>
                </c:pt>
              </c:strCache>
            </c:strRef>
          </c:cat>
          <c:val>
            <c:numRef>
              <c:f>Sheet1!$F$2:$F$25</c:f>
              <c:numCache>
                <c:formatCode>General</c:formatCode>
                <c:ptCount val="24"/>
                <c:pt idx="0">
                  <c:v>0.0187481724187054</c:v>
                </c:pt>
                <c:pt idx="1">
                  <c:v>0.0154905092363575</c:v>
                </c:pt>
                <c:pt idx="2">
                  <c:v>0.0101811755048707</c:v>
                </c:pt>
                <c:pt idx="3">
                  <c:v>0.0117636462604214</c:v>
                </c:pt>
                <c:pt idx="4">
                  <c:v>0.0118882781577365</c:v>
                </c:pt>
                <c:pt idx="5">
                  <c:v>0.0754495838087909</c:v>
                </c:pt>
                <c:pt idx="6">
                  <c:v>0.0258519931102362</c:v>
                </c:pt>
                <c:pt idx="7">
                  <c:v>0.0102307169591526</c:v>
                </c:pt>
                <c:pt idx="8">
                  <c:v>0.0189218380432851</c:v>
                </c:pt>
                <c:pt idx="9">
                  <c:v>0.0169938255579009</c:v>
                </c:pt>
                <c:pt idx="10">
                  <c:v>0.0203437568929535</c:v>
                </c:pt>
                <c:pt idx="11">
                  <c:v>0.0161857976713654</c:v>
                </c:pt>
                <c:pt idx="12">
                  <c:v>0.00407380602415931</c:v>
                </c:pt>
                <c:pt idx="13">
                  <c:v>0.00767689951147003</c:v>
                </c:pt>
                <c:pt idx="14">
                  <c:v>0.0264961646540594</c:v>
                </c:pt>
                <c:pt idx="15">
                  <c:v>0.0290626829010871</c:v>
                </c:pt>
                <c:pt idx="16">
                  <c:v>0.0469096145325653</c:v>
                </c:pt>
                <c:pt idx="17">
                  <c:v>0.00959666611232306</c:v>
                </c:pt>
                <c:pt idx="18">
                  <c:v>0.044962485872629</c:v>
                </c:pt>
                <c:pt idx="19">
                  <c:v>0.0115875519862326</c:v>
                </c:pt>
                <c:pt idx="20">
                  <c:v>0.0130486358244365</c:v>
                </c:pt>
                <c:pt idx="21">
                  <c:v>0.0555799263028601</c:v>
                </c:pt>
                <c:pt idx="22">
                  <c:v>0.021499626958468</c:v>
                </c:pt>
                <c:pt idx="23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D-444B-969D-21A72571DB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4265904"/>
        <c:axId val="979547280"/>
      </c:barChart>
      <c:catAx>
        <c:axId val="964265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79547280"/>
        <c:crosses val="autoZero"/>
        <c:auto val="1"/>
        <c:lblAlgn val="ctr"/>
        <c:lblOffset val="100"/>
        <c:noMultiLvlLbl val="0"/>
      </c:catAx>
      <c:valAx>
        <c:axId val="979547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642659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Sheet1!$G$1</c:f>
              <c:strCache>
                <c:ptCount val="1"/>
                <c:pt idx="0">
                  <c:v>Brain Cortex</c:v>
                </c:pt>
              </c:strCache>
            </c:strRef>
          </c:tx>
          <c:invertIfNegative val="0"/>
          <c:cat>
            <c:strRef>
              <c:f>Sheet1!$A$2:$A$25</c:f>
              <c:strCach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x</c:v>
                </c:pt>
                <c:pt idx="23">
                  <c:v>y</c:v>
                </c:pt>
              </c:strCache>
            </c:strRef>
          </c:cat>
          <c:val>
            <c:numRef>
              <c:f>Sheet1!$G$2:$G$25</c:f>
              <c:numCache>
                <c:formatCode>General</c:formatCode>
                <c:ptCount val="24"/>
                <c:pt idx="0">
                  <c:v>7367.0</c:v>
                </c:pt>
                <c:pt idx="1">
                  <c:v>7660.0</c:v>
                </c:pt>
                <c:pt idx="2">
                  <c:v>5673.0</c:v>
                </c:pt>
                <c:pt idx="3">
                  <c:v>3805.0</c:v>
                </c:pt>
                <c:pt idx="4">
                  <c:v>4271.0</c:v>
                </c:pt>
                <c:pt idx="5">
                  <c:v>26798.0</c:v>
                </c:pt>
                <c:pt idx="6">
                  <c:v>9405.0</c:v>
                </c:pt>
                <c:pt idx="7">
                  <c:v>4383.0</c:v>
                </c:pt>
                <c:pt idx="8">
                  <c:v>3965.0</c:v>
                </c:pt>
                <c:pt idx="9">
                  <c:v>4707.0</c:v>
                </c:pt>
                <c:pt idx="10">
                  <c:v>7062.0</c:v>
                </c:pt>
                <c:pt idx="11">
                  <c:v>3557.0</c:v>
                </c:pt>
                <c:pt idx="12">
                  <c:v>2273.0</c:v>
                </c:pt>
                <c:pt idx="13">
                  <c:v>1859.0</c:v>
                </c:pt>
                <c:pt idx="14">
                  <c:v>3958.0</c:v>
                </c:pt>
                <c:pt idx="15">
                  <c:v>4989.0</c:v>
                </c:pt>
                <c:pt idx="16">
                  <c:v>6579.0</c:v>
                </c:pt>
                <c:pt idx="17">
                  <c:v>1354.0</c:v>
                </c:pt>
                <c:pt idx="18">
                  <c:v>5140.0</c:v>
                </c:pt>
                <c:pt idx="19">
                  <c:v>2978.0</c:v>
                </c:pt>
                <c:pt idx="20">
                  <c:v>1409.0</c:v>
                </c:pt>
                <c:pt idx="21">
                  <c:v>3647.0</c:v>
                </c:pt>
                <c:pt idx="22">
                  <c:v>2533.0</c:v>
                </c:pt>
                <c:pt idx="23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B50-4A82-8664-48E88DEFA1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7251936"/>
        <c:axId val="956902816"/>
      </c:barChart>
      <c:catAx>
        <c:axId val="957251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56902816"/>
        <c:crosses val="autoZero"/>
        <c:auto val="1"/>
        <c:lblAlgn val="ctr"/>
        <c:lblOffset val="100"/>
        <c:noMultiLvlLbl val="0"/>
      </c:catAx>
      <c:valAx>
        <c:axId val="956902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572519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Brain normalized to SNP number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Sheet1!$H$1</c:f>
              <c:strCache>
                <c:ptCount val="1"/>
                <c:pt idx="0">
                  <c:v>Normalized Brain</c:v>
                </c:pt>
              </c:strCache>
            </c:strRef>
          </c:tx>
          <c:invertIfNegative val="0"/>
          <c:cat>
            <c:strRef>
              <c:f>Sheet1!$A$2:$A$25</c:f>
              <c:strCach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x</c:v>
                </c:pt>
                <c:pt idx="23">
                  <c:v>y</c:v>
                </c:pt>
              </c:strCache>
            </c:strRef>
          </c:cat>
          <c:val>
            <c:numRef>
              <c:f>Sheet1!$H$2:$H$25</c:f>
              <c:numCache>
                <c:formatCode>General</c:formatCode>
                <c:ptCount val="24"/>
                <c:pt idx="0">
                  <c:v>0.0276180336349936</c:v>
                </c:pt>
                <c:pt idx="1">
                  <c:v>0.0270659901346939</c:v>
                </c:pt>
                <c:pt idx="2">
                  <c:v>0.0237588682184827</c:v>
                </c:pt>
                <c:pt idx="3">
                  <c:v>0.0149003575302608</c:v>
                </c:pt>
                <c:pt idx="4">
                  <c:v>0.0199117003967421</c:v>
                </c:pt>
                <c:pt idx="5">
                  <c:v>0.118523825951579</c:v>
                </c:pt>
                <c:pt idx="6">
                  <c:v>0.048212967519685</c:v>
                </c:pt>
                <c:pt idx="7">
                  <c:v>0.0236379717617111</c:v>
                </c:pt>
                <c:pt idx="8">
                  <c:v>0.0271044392491421</c:v>
                </c:pt>
                <c:pt idx="9">
                  <c:v>0.0265659039857322</c:v>
                </c:pt>
                <c:pt idx="10">
                  <c:v>0.039940953899927</c:v>
                </c:pt>
                <c:pt idx="11">
                  <c:v>0.0219241745304824</c:v>
                </c:pt>
                <c:pt idx="12">
                  <c:v>0.0169592694009416</c:v>
                </c:pt>
                <c:pt idx="13">
                  <c:v>0.0168492989277719</c:v>
                </c:pt>
                <c:pt idx="14">
                  <c:v>0.0375749981013139</c:v>
                </c:pt>
                <c:pt idx="15">
                  <c:v>0.0478685127083273</c:v>
                </c:pt>
                <c:pt idx="16">
                  <c:v>0.0728732831191847</c:v>
                </c:pt>
                <c:pt idx="17">
                  <c:v>0.0132455513925437</c:v>
                </c:pt>
                <c:pt idx="18">
                  <c:v>0.0699900597775024</c:v>
                </c:pt>
                <c:pt idx="19">
                  <c:v>0.0427075864047039</c:v>
                </c:pt>
                <c:pt idx="20">
                  <c:v>0.0283290105957336</c:v>
                </c:pt>
                <c:pt idx="21">
                  <c:v>0.0799921038778733</c:v>
                </c:pt>
                <c:pt idx="22">
                  <c:v>0.0314971400149217</c:v>
                </c:pt>
                <c:pt idx="23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2E-40C9-8F7C-3133417167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2989904"/>
        <c:axId val="979940720"/>
      </c:barChart>
      <c:catAx>
        <c:axId val="922989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79940720"/>
        <c:crosses val="autoZero"/>
        <c:auto val="1"/>
        <c:lblAlgn val="ctr"/>
        <c:lblOffset val="100"/>
        <c:noMultiLvlLbl val="0"/>
      </c:catAx>
      <c:valAx>
        <c:axId val="979940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229899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5646A-DB1C-4FFC-A25F-2647D0C47304}" type="datetimeFigureOut">
              <a:rPr lang="en-US" smtClean="0"/>
              <a:t>5/18/17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B21FC-089B-4507-A0C2-2B3A46B51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53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B21FC-089B-4507-A0C2-2B3A46B51C5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647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Most of the SNPs are not </a:t>
            </a:r>
            <a:r>
              <a:rPr lang="en-US" dirty="0" err="1"/>
              <a:t>eQTLs</a:t>
            </a:r>
            <a:r>
              <a:rPr lang="en-US" dirty="0"/>
              <a:t>, to current understanding</a:t>
            </a:r>
          </a:p>
          <a:p>
            <a:pPr marL="228600" indent="-228600">
              <a:buAutoNum type="arabicPeriod"/>
            </a:pPr>
            <a:r>
              <a:rPr lang="en-US" dirty="0"/>
              <a:t>Tissue specificity</a:t>
            </a:r>
          </a:p>
          <a:p>
            <a:pPr marL="685800" lvl="1" indent="-228600">
              <a:buAutoNum type="arabicPeriod"/>
            </a:pPr>
            <a:r>
              <a:rPr lang="en-US" dirty="0"/>
              <a:t>Brain tissues shares most common </a:t>
            </a:r>
            <a:r>
              <a:rPr lang="en-US" dirty="0" err="1"/>
              <a:t>eQTLs</a:t>
            </a:r>
            <a:r>
              <a:rPr lang="en-US" dirty="0"/>
              <a:t>: conserved and important</a:t>
            </a:r>
          </a:p>
          <a:p>
            <a:pPr marL="685800" lvl="1" indent="-228600">
              <a:buAutoNum type="arabicPeriod"/>
            </a:pPr>
            <a:r>
              <a:rPr lang="en-US" dirty="0"/>
              <a:t>Whole blood shares the highest percentage of common </a:t>
            </a:r>
            <a:r>
              <a:rPr lang="en-US" dirty="0" err="1"/>
              <a:t>eQTLs</a:t>
            </a:r>
            <a:r>
              <a:rPr lang="en-US" dirty="0"/>
              <a:t>: blood connects the whole body</a:t>
            </a:r>
          </a:p>
          <a:p>
            <a:pPr marL="228600" lvl="0" indent="-228600">
              <a:buAutoNum type="arabicPeriod"/>
            </a:pPr>
            <a:r>
              <a:rPr lang="en-US" dirty="0" err="1"/>
              <a:t>Zimmerome</a:t>
            </a:r>
            <a:r>
              <a:rPr lang="en-US" dirty="0"/>
              <a:t> or not: blood related </a:t>
            </a:r>
            <a:r>
              <a:rPr lang="en-US" dirty="0" err="1"/>
              <a:t>eQTLs</a:t>
            </a:r>
            <a:r>
              <a:rPr lang="en-US" dirty="0"/>
              <a:t> may have the biggest influence on biology, since highest coverage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B21FC-089B-4507-A0C2-2B3A46B51C5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904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Put these</a:t>
            </a:r>
            <a:r>
              <a:rPr lang="en-US" baseline="0" dirty="0" smtClean="0"/>
              <a:t> on one slide </a:t>
            </a:r>
            <a:r>
              <a:rPr lang="mr-IN" baseline="0" dirty="0" smtClean="0"/>
              <a:t>–</a:t>
            </a:r>
            <a:r>
              <a:rPr lang="en-US" baseline="0" dirty="0" smtClean="0"/>
              <a:t> quickly mention the </a:t>
            </a:r>
            <a:r>
              <a:rPr lang="en-US" baseline="0" dirty="0" err="1" smtClean="0"/>
              <a:t>eqtl</a:t>
            </a:r>
            <a:r>
              <a:rPr lang="en-US" baseline="0" dirty="0" smtClean="0"/>
              <a:t> distribution in a few tissues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B21FC-089B-4507-A0C2-2B3A46B51C5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02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Conclusion: moving forward, if carl does an </a:t>
            </a:r>
            <a:r>
              <a:rPr lang="en-US" dirty="0" err="1" smtClean="0"/>
              <a:t>rna</a:t>
            </a:r>
            <a:r>
              <a:rPr lang="en-US" dirty="0" smtClean="0"/>
              <a:t> </a:t>
            </a:r>
            <a:r>
              <a:rPr lang="en-US" dirty="0" err="1" smtClean="0"/>
              <a:t>seq</a:t>
            </a:r>
            <a:r>
              <a:rPr lang="en-US" dirty="0" smtClean="0"/>
              <a:t> experiment</a:t>
            </a:r>
            <a:r>
              <a:rPr lang="en-US" baseline="0" dirty="0" smtClean="0"/>
              <a:t> it might be neat to compare the predictions </a:t>
            </a:r>
            <a:r>
              <a:rPr lang="en-US" baseline="0" smtClean="0"/>
              <a:t>to reality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B21FC-089B-4507-A0C2-2B3A46B51C5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550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Move to supplement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B21FC-089B-4507-A0C2-2B3A46B51C5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637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4F22A-2C15-CB4B-A439-377E2FE6E35F}" type="datetimeFigureOut">
              <a:rPr lang="en-US" smtClean="0"/>
              <a:t>5/18/17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96EA-22DB-1742-9E4A-BE163C830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21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4F22A-2C15-CB4B-A439-377E2FE6E35F}" type="datetimeFigureOut">
              <a:rPr lang="en-US" smtClean="0"/>
              <a:t>5/18/17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96EA-22DB-1742-9E4A-BE163C830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50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4F22A-2C15-CB4B-A439-377E2FE6E35F}" type="datetimeFigureOut">
              <a:rPr lang="en-US" smtClean="0"/>
              <a:t>5/18/17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96EA-22DB-1742-9E4A-BE163C830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4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4F22A-2C15-CB4B-A439-377E2FE6E35F}" type="datetimeFigureOut">
              <a:rPr lang="en-US" smtClean="0"/>
              <a:t>5/18/17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96EA-22DB-1742-9E4A-BE163C830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777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4F22A-2C15-CB4B-A439-377E2FE6E35F}" type="datetimeFigureOut">
              <a:rPr lang="en-US" smtClean="0"/>
              <a:t>5/18/17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96EA-22DB-1742-9E4A-BE163C830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0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4F22A-2C15-CB4B-A439-377E2FE6E35F}" type="datetimeFigureOut">
              <a:rPr lang="en-US" smtClean="0"/>
              <a:t>5/18/17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96EA-22DB-1742-9E4A-BE163C830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32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4F22A-2C15-CB4B-A439-377E2FE6E35F}" type="datetimeFigureOut">
              <a:rPr lang="en-US" smtClean="0"/>
              <a:t>5/18/17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96EA-22DB-1742-9E4A-BE163C830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09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4F22A-2C15-CB4B-A439-377E2FE6E35F}" type="datetimeFigureOut">
              <a:rPr lang="en-US" smtClean="0"/>
              <a:t>5/18/17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96EA-22DB-1742-9E4A-BE163C830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037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4F22A-2C15-CB4B-A439-377E2FE6E35F}" type="datetimeFigureOut">
              <a:rPr lang="en-US" smtClean="0"/>
              <a:t>5/18/17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96EA-22DB-1742-9E4A-BE163C830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29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4F22A-2C15-CB4B-A439-377E2FE6E35F}" type="datetimeFigureOut">
              <a:rPr lang="en-US" smtClean="0"/>
              <a:t>5/18/17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96EA-22DB-1742-9E4A-BE163C830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73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4F22A-2C15-CB4B-A439-377E2FE6E35F}" type="datetimeFigureOut">
              <a:rPr lang="en-US" smtClean="0"/>
              <a:t>5/18/17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96EA-22DB-1742-9E4A-BE163C830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773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4F22A-2C15-CB4B-A439-377E2FE6E35F}" type="datetimeFigureOut">
              <a:rPr lang="en-US" smtClean="0"/>
              <a:t>5/18/17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296EA-22DB-1742-9E4A-BE163C830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234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5" Type="http://schemas.openxmlformats.org/officeDocument/2006/relationships/chart" Target="../charts/chart3.xml"/><Relationship Id="rId6" Type="http://schemas.openxmlformats.org/officeDocument/2006/relationships/chart" Target="../charts/chart4.xml"/><Relationship Id="rId7" Type="http://schemas.openxmlformats.org/officeDocument/2006/relationships/chart" Target="../charts/chart5.xml"/><Relationship Id="rId8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 1.2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Olivia Justynski, </a:t>
            </a:r>
            <a:r>
              <a:rPr lang="en-US" dirty="0" err="1"/>
              <a:t>Yuyang</a:t>
            </a:r>
            <a:r>
              <a:rPr lang="en-US" dirty="0"/>
              <a:t> Liu</a:t>
            </a:r>
            <a:r>
              <a:rPr lang="en-US" dirty="0" smtClean="0"/>
              <a:t>, and </a:t>
            </a:r>
            <a:r>
              <a:rPr lang="en-US" dirty="0" err="1"/>
              <a:t>Jiawei</a:t>
            </a:r>
            <a:r>
              <a:rPr lang="en-US" dirty="0"/>
              <a:t> Wang</a:t>
            </a:r>
          </a:p>
        </p:txBody>
      </p:sp>
    </p:spTree>
    <p:extLst>
      <p:ext uri="{BB962C8B-B14F-4D97-AF65-F5344CB8AC3E}">
        <p14:creationId xmlns:p14="http://schemas.microsoft.com/office/powerpoint/2010/main" val="3796755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statistics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9840553"/>
              </p:ext>
            </p:extLst>
          </p:nvPr>
        </p:nvGraphicFramePr>
        <p:xfrm>
          <a:off x="278968" y="1610139"/>
          <a:ext cx="8586063" cy="423511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628033">
                  <a:extLst>
                    <a:ext uri="{9D8B030D-6E8A-4147-A177-3AD203B41FA5}">
                      <a16:colId xmlns:a16="http://schemas.microsoft.com/office/drawing/2014/main" xmlns="" val="801252418"/>
                    </a:ext>
                  </a:extLst>
                </a:gridCol>
                <a:gridCol w="1194008">
                  <a:extLst>
                    <a:ext uri="{9D8B030D-6E8A-4147-A177-3AD203B41FA5}">
                      <a16:colId xmlns:a16="http://schemas.microsoft.com/office/drawing/2014/main" xmlns="" val="3428494103"/>
                    </a:ext>
                  </a:extLst>
                </a:gridCol>
                <a:gridCol w="1679713">
                  <a:extLst>
                    <a:ext uri="{9D8B030D-6E8A-4147-A177-3AD203B41FA5}">
                      <a16:colId xmlns:a16="http://schemas.microsoft.com/office/drawing/2014/main" xmlns="" val="2221989539"/>
                    </a:ext>
                  </a:extLst>
                </a:gridCol>
                <a:gridCol w="1083365">
                  <a:extLst>
                    <a:ext uri="{9D8B030D-6E8A-4147-A177-3AD203B41FA5}">
                      <a16:colId xmlns:a16="http://schemas.microsoft.com/office/drawing/2014/main" xmlns="" val="3610665571"/>
                    </a:ext>
                  </a:extLst>
                </a:gridCol>
                <a:gridCol w="1566259">
                  <a:extLst>
                    <a:ext uri="{9D8B030D-6E8A-4147-A177-3AD203B41FA5}">
                      <a16:colId xmlns:a16="http://schemas.microsoft.com/office/drawing/2014/main" xmlns="" val="1833185225"/>
                    </a:ext>
                  </a:extLst>
                </a:gridCol>
                <a:gridCol w="1434685">
                  <a:extLst>
                    <a:ext uri="{9D8B030D-6E8A-4147-A177-3AD203B41FA5}">
                      <a16:colId xmlns:a16="http://schemas.microsoft.com/office/drawing/2014/main" xmlns="" val="2330712798"/>
                    </a:ext>
                  </a:extLst>
                </a:gridCol>
              </a:tblGrid>
              <a:tr h="70585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Tissue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#Z </a:t>
                      </a:r>
                      <a:r>
                        <a:rPr lang="en-US" sz="2000" dirty="0" err="1"/>
                        <a:t>eQTLs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#total </a:t>
                      </a:r>
                      <a:r>
                        <a:rPr lang="en-US" sz="2000" dirty="0" err="1"/>
                        <a:t>eQTLs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%</a:t>
                      </a:r>
                      <a:r>
                        <a:rPr lang="en-US" sz="2000" dirty="0" err="1"/>
                        <a:t>GTEx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%Coverage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%Common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47892401"/>
                  </a:ext>
                </a:extLst>
              </a:tr>
              <a:tr h="705853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Adipose Subcutaneous</a:t>
                      </a:r>
                    </a:p>
                  </a:txBody>
                  <a:tcPr marL="82550" marR="8255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137526</a:t>
                      </a:r>
                    </a:p>
                  </a:txBody>
                  <a:tcPr marL="82550" marR="8255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1311216</a:t>
                      </a:r>
                    </a:p>
                  </a:txBody>
                  <a:tcPr marL="82550" marR="8255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10.5</a:t>
                      </a:r>
                    </a:p>
                  </a:txBody>
                  <a:tcPr marL="82550" marR="8255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3.93</a:t>
                      </a:r>
                    </a:p>
                  </a:txBody>
                  <a:tcPr marL="82550" marR="8255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effectLst/>
                        </a:rPr>
                        <a:t>15.2</a:t>
                      </a:r>
                      <a:endParaRPr lang="en-US" dirty="0">
                        <a:effectLst/>
                      </a:endParaRPr>
                    </a:p>
                  </a:txBody>
                  <a:tcPr marL="82550" marR="82550" marT="38100" marB="38100" anchor="ctr"/>
                </a:tc>
                <a:extLst>
                  <a:ext uri="{0D108BD9-81ED-4DB2-BD59-A6C34878D82A}">
                    <a16:rowId xmlns:a16="http://schemas.microsoft.com/office/drawing/2014/main" xmlns="" val="3023125475"/>
                  </a:ext>
                </a:extLst>
              </a:tr>
              <a:tr h="705853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Brain Cortex</a:t>
                      </a:r>
                    </a:p>
                  </a:txBody>
                  <a:tcPr marL="82550" marR="8255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125373</a:t>
                      </a:r>
                    </a:p>
                  </a:txBody>
                  <a:tcPr marL="82550" marR="8255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154580</a:t>
                      </a:r>
                    </a:p>
                  </a:txBody>
                  <a:tcPr marL="82550" marR="8255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81.1</a:t>
                      </a:r>
                    </a:p>
                  </a:txBody>
                  <a:tcPr marL="82550" marR="8255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3.59</a:t>
                      </a:r>
                    </a:p>
                  </a:txBody>
                  <a:tcPr marL="82550" marR="8255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effectLst/>
                        </a:rPr>
                        <a:t>7.4</a:t>
                      </a:r>
                      <a:endParaRPr lang="en-US" dirty="0">
                        <a:effectLst/>
                      </a:endParaRPr>
                    </a:p>
                  </a:txBody>
                  <a:tcPr marL="82550" marR="82550" marT="38100" marB="38100" anchor="ctr"/>
                </a:tc>
                <a:extLst>
                  <a:ext uri="{0D108BD9-81ED-4DB2-BD59-A6C34878D82A}">
                    <a16:rowId xmlns:a16="http://schemas.microsoft.com/office/drawing/2014/main" xmlns="" val="444417954"/>
                  </a:ext>
                </a:extLst>
              </a:tr>
              <a:tr h="705853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Liver</a:t>
                      </a:r>
                    </a:p>
                  </a:txBody>
                  <a:tcPr marL="82550" marR="8255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74823</a:t>
                      </a:r>
                    </a:p>
                  </a:txBody>
                  <a:tcPr marL="82550" marR="8255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189024</a:t>
                      </a:r>
                    </a:p>
                  </a:txBody>
                  <a:tcPr marL="82550" marR="8255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39.6</a:t>
                      </a:r>
                    </a:p>
                  </a:txBody>
                  <a:tcPr marL="82550" marR="8255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2.14</a:t>
                      </a:r>
                    </a:p>
                  </a:txBody>
                  <a:tcPr marL="82550" marR="8255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effectLst/>
                        </a:rPr>
                        <a:t>11.2</a:t>
                      </a:r>
                      <a:endParaRPr lang="en-US" dirty="0">
                        <a:effectLst/>
                      </a:endParaRPr>
                    </a:p>
                  </a:txBody>
                  <a:tcPr marL="82550" marR="82550" marT="38100" marB="38100" anchor="ctr"/>
                </a:tc>
                <a:extLst>
                  <a:ext uri="{0D108BD9-81ED-4DB2-BD59-A6C34878D82A}">
                    <a16:rowId xmlns:a16="http://schemas.microsoft.com/office/drawing/2014/main" xmlns="" val="4059606366"/>
                  </a:ext>
                </a:extLst>
              </a:tr>
              <a:tr h="705853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Pancreas</a:t>
                      </a:r>
                    </a:p>
                  </a:txBody>
                  <a:tcPr marL="82550" marR="8255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231229</a:t>
                      </a:r>
                    </a:p>
                  </a:txBody>
                  <a:tcPr marL="82550" marR="8255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526676</a:t>
                      </a:r>
                    </a:p>
                  </a:txBody>
                  <a:tcPr marL="82550" marR="8255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43.9</a:t>
                      </a:r>
                    </a:p>
                  </a:txBody>
                  <a:tcPr marL="82550" marR="8255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6.61</a:t>
                      </a:r>
                    </a:p>
                  </a:txBody>
                  <a:tcPr marL="82550" marR="8255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effectLst/>
                        </a:rPr>
                        <a:t>5.4</a:t>
                      </a:r>
                      <a:endParaRPr lang="en-US" dirty="0">
                        <a:effectLst/>
                      </a:endParaRPr>
                    </a:p>
                  </a:txBody>
                  <a:tcPr marL="82550" marR="82550" marT="38100" marB="38100" anchor="ctr"/>
                </a:tc>
                <a:extLst>
                  <a:ext uri="{0D108BD9-81ED-4DB2-BD59-A6C34878D82A}">
                    <a16:rowId xmlns:a16="http://schemas.microsoft.com/office/drawing/2014/main" xmlns="" val="3175967026"/>
                  </a:ext>
                </a:extLst>
              </a:tr>
              <a:tr h="705853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Whole Blood</a:t>
                      </a:r>
                    </a:p>
                  </a:txBody>
                  <a:tcPr marL="82550" marR="8255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448413</a:t>
                      </a:r>
                    </a:p>
                  </a:txBody>
                  <a:tcPr marL="82550" marR="8255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1060536</a:t>
                      </a:r>
                    </a:p>
                  </a:txBody>
                  <a:tcPr marL="82550" marR="8255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42.2</a:t>
                      </a:r>
                    </a:p>
                  </a:txBody>
                  <a:tcPr marL="82550" marR="8255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12.8</a:t>
                      </a:r>
                    </a:p>
                  </a:txBody>
                  <a:tcPr marL="82550" marR="8255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>
                          <a:effectLst/>
                        </a:rPr>
                        <a:t>4.3</a:t>
                      </a:r>
                      <a:endParaRPr lang="en-US" dirty="0">
                        <a:effectLst/>
                      </a:endParaRPr>
                    </a:p>
                  </a:txBody>
                  <a:tcPr marL="82550" marR="82550" marT="38100" marB="38100" anchor="ctr"/>
                </a:tc>
                <a:extLst>
                  <a:ext uri="{0D108BD9-81ED-4DB2-BD59-A6C34878D82A}">
                    <a16:rowId xmlns:a16="http://schemas.microsoft.com/office/drawing/2014/main" xmlns="" val="311833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4881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680" y="1417638"/>
            <a:ext cx="7311767" cy="5440361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dirty="0"/>
              <a:t>Process the variants in Carl’s genome to identify any </a:t>
            </a:r>
            <a:r>
              <a:rPr lang="en-US" dirty="0" err="1"/>
              <a:t>eQTLs</a:t>
            </a:r>
            <a:r>
              <a:rPr lang="en-US" dirty="0"/>
              <a:t>. Look at multiple tissues (make sure to include tissues that might be able to be tested in a noninvasive manner e.g. blood)</a:t>
            </a:r>
            <a:r>
              <a:rPr lang="en-US" dirty="0" smtClean="0"/>
              <a:t>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000" b="1" dirty="0" err="1" smtClean="0"/>
              <a:t>Yuyang</a:t>
            </a:r>
            <a:r>
              <a:rPr lang="en-US" sz="2000" b="1" dirty="0" smtClean="0"/>
              <a:t> Liu</a:t>
            </a:r>
            <a:endParaRPr lang="en-US" sz="2000" b="1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092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/>
              <a:t>eQTLs</a:t>
            </a:r>
            <a:r>
              <a:rPr lang="en-US" sz="4000" dirty="0"/>
              <a:t> identified in different tissues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56011"/>
            <a:ext cx="7620000" cy="4708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9731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/>
              <a:t>eQTL</a:t>
            </a:r>
            <a:r>
              <a:rPr lang="en-US" sz="4000" dirty="0"/>
              <a:t> Chromosome Distribution 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8104312"/>
              </p:ext>
            </p:extLst>
          </p:nvPr>
        </p:nvGraphicFramePr>
        <p:xfrm>
          <a:off x="0" y="1371600"/>
          <a:ext cx="304495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8420795"/>
              </p:ext>
            </p:extLst>
          </p:nvPr>
        </p:nvGraphicFramePr>
        <p:xfrm>
          <a:off x="0" y="4114800"/>
          <a:ext cx="304495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1141206"/>
              </p:ext>
            </p:extLst>
          </p:nvPr>
        </p:nvGraphicFramePr>
        <p:xfrm>
          <a:off x="3049524" y="1368991"/>
          <a:ext cx="304495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8159062"/>
              </p:ext>
            </p:extLst>
          </p:nvPr>
        </p:nvGraphicFramePr>
        <p:xfrm>
          <a:off x="3049524" y="4114800"/>
          <a:ext cx="304495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4007837"/>
              </p:ext>
            </p:extLst>
          </p:nvPr>
        </p:nvGraphicFramePr>
        <p:xfrm>
          <a:off x="6099048" y="1342840"/>
          <a:ext cx="304495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7258208"/>
              </p:ext>
            </p:extLst>
          </p:nvPr>
        </p:nvGraphicFramePr>
        <p:xfrm>
          <a:off x="6099048" y="4114800"/>
          <a:ext cx="304495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807457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7960231" cy="1143000"/>
          </a:xfrm>
        </p:spPr>
        <p:txBody>
          <a:bodyPr/>
          <a:lstStyle/>
          <a:p>
            <a:r>
              <a:rPr lang="en-US" sz="4000" dirty="0"/>
              <a:t>A hotspot of </a:t>
            </a:r>
            <a:r>
              <a:rPr lang="en-US" sz="4000" dirty="0" err="1"/>
              <a:t>eQTL</a:t>
            </a:r>
            <a:r>
              <a:rPr lang="en-US" sz="4000" dirty="0"/>
              <a:t> on Chromosome 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997" y="1536699"/>
            <a:ext cx="7235449" cy="504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09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Distribution of cumulative effector size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5856" b="58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88177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GO analysis--pancreas</a:t>
            </a:r>
          </a:p>
        </p:txBody>
      </p:sp>
      <p:pic>
        <p:nvPicPr>
          <p:cNvPr id="8" name="Picture 7" descr="go panc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01" y="1257360"/>
            <a:ext cx="7556314" cy="511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086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Regulome</a:t>
            </a:r>
            <a:r>
              <a:rPr lang="en-US" dirty="0"/>
              <a:t> DB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First 3x10</a:t>
            </a:r>
            <a:r>
              <a:rPr lang="en-US" sz="2800" baseline="30000" dirty="0"/>
              <a:t>6</a:t>
            </a:r>
            <a:r>
              <a:rPr lang="en-US" sz="2800" dirty="0"/>
              <a:t> nucleotide on chromosome 1 as input dataset</a:t>
            </a:r>
          </a:p>
          <a:p>
            <a:r>
              <a:rPr lang="en-US" sz="2800" dirty="0"/>
              <a:t>Score higher than 1f are classified as </a:t>
            </a:r>
            <a:r>
              <a:rPr lang="en-US" sz="2800" dirty="0" err="1"/>
              <a:t>eQTL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44091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RegulomeDB</a:t>
            </a:r>
            <a:r>
              <a:rPr lang="en-US" dirty="0"/>
              <a:t> scores</a:t>
            </a:r>
          </a:p>
        </p:txBody>
      </p:sp>
      <p:pic>
        <p:nvPicPr>
          <p:cNvPr id="4" name="Content Placeholder 3" descr="image 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3" b="41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54054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Example </a:t>
            </a:r>
            <a:r>
              <a:rPr lang="en-US" sz="3600" dirty="0" err="1"/>
              <a:t>eQTL</a:t>
            </a:r>
            <a:r>
              <a:rPr lang="en-US" sz="3600" dirty="0"/>
              <a:t>: rs1886730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Score 1b</a:t>
            </a:r>
          </a:p>
          <a:p>
            <a:r>
              <a:rPr lang="en-US" sz="2800" dirty="0"/>
              <a:t>Affects expression of TNFRSF14 in </a:t>
            </a:r>
            <a:r>
              <a:rPr lang="en-US" sz="2800" dirty="0" err="1"/>
              <a:t>lymphoblastoid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659752" y="6303025"/>
            <a:ext cx="4713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www.regulomedb.org</a:t>
            </a:r>
            <a:r>
              <a:rPr lang="en-US" dirty="0"/>
              <a:t>/</a:t>
            </a:r>
            <a:r>
              <a:rPr lang="en-US" dirty="0" err="1"/>
              <a:t>snp</a:t>
            </a:r>
            <a:r>
              <a:rPr lang="en-US" dirty="0"/>
              <a:t>/chr1/2488607</a:t>
            </a:r>
          </a:p>
        </p:txBody>
      </p:sp>
    </p:spTree>
    <p:extLst>
      <p:ext uri="{BB962C8B-B14F-4D97-AF65-F5344CB8AC3E}">
        <p14:creationId xmlns:p14="http://schemas.microsoft.com/office/powerpoint/2010/main" val="2155924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034" y="0"/>
            <a:ext cx="731367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dirty="0"/>
              <a:t>Compare the variants in Carl’s genome with those found in the </a:t>
            </a:r>
            <a:r>
              <a:rPr lang="en-US" dirty="0" err="1"/>
              <a:t>GTEx</a:t>
            </a:r>
            <a:r>
              <a:rPr lang="en-US" dirty="0"/>
              <a:t> database. Use the results to predict gene expression in various tissues and better estimate the impact of noncoding variants in Carl’s genome.</a:t>
            </a:r>
          </a:p>
        </p:txBody>
      </p:sp>
    </p:spTree>
    <p:extLst>
      <p:ext uri="{BB962C8B-B14F-4D97-AF65-F5344CB8AC3E}">
        <p14:creationId xmlns:p14="http://schemas.microsoft.com/office/powerpoint/2010/main" val="407221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0"/>
            <a:ext cx="878144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45734" y="6487691"/>
            <a:ext cx="4713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www.regulomedb.org</a:t>
            </a:r>
            <a:r>
              <a:rPr lang="en-US" dirty="0"/>
              <a:t>/</a:t>
            </a:r>
            <a:r>
              <a:rPr lang="en-US" dirty="0" err="1"/>
              <a:t>snp</a:t>
            </a:r>
            <a:r>
              <a:rPr lang="en-US" dirty="0"/>
              <a:t>/chr1/2488607</a:t>
            </a:r>
          </a:p>
        </p:txBody>
      </p:sp>
    </p:spTree>
    <p:extLst>
      <p:ext uri="{BB962C8B-B14F-4D97-AF65-F5344CB8AC3E}">
        <p14:creationId xmlns:p14="http://schemas.microsoft.com/office/powerpoint/2010/main" val="778015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3630"/>
            <a:ext cx="7620000" cy="4800600"/>
          </a:xfrm>
        </p:spPr>
        <p:txBody>
          <a:bodyPr/>
          <a:lstStyle/>
          <a:p>
            <a:r>
              <a:rPr lang="en-US" dirty="0"/>
              <a:t>Located within the binding site of FOXO6</a:t>
            </a:r>
          </a:p>
          <a:p>
            <a:r>
              <a:rPr lang="en-US" dirty="0"/>
              <a:t>Evidence from multiple </a:t>
            </a:r>
            <a:r>
              <a:rPr lang="en-US" dirty="0" err="1"/>
              <a:t>ChIP-Seq</a:t>
            </a:r>
            <a:r>
              <a:rPr lang="en-US" dirty="0"/>
              <a:t> experiments </a:t>
            </a:r>
          </a:p>
          <a:p>
            <a:r>
              <a:rPr lang="en-US" dirty="0"/>
              <a:t>Near active RSS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9752" y="6400800"/>
            <a:ext cx="4713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www.regulomedb.org</a:t>
            </a:r>
            <a:r>
              <a:rPr lang="en-US" dirty="0"/>
              <a:t>/</a:t>
            </a:r>
            <a:r>
              <a:rPr lang="en-US" dirty="0" err="1"/>
              <a:t>snp</a:t>
            </a:r>
            <a:r>
              <a:rPr lang="en-US" dirty="0"/>
              <a:t>/chr1/2488607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945" y="3228308"/>
            <a:ext cx="6840509" cy="2280170"/>
          </a:xfrm>
          <a:prstGeom prst="rect">
            <a:avLst/>
          </a:prstGeom>
        </p:spPr>
      </p:pic>
      <p:pic>
        <p:nvPicPr>
          <p:cNvPr id="6" name="Picture 5" descr="tss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8478"/>
            <a:ext cx="9144000" cy="63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6890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479" b="1479"/>
          <a:stretch>
            <a:fillRect/>
          </a:stretch>
        </p:blipFill>
        <p:spPr>
          <a:xfrm>
            <a:off x="457200" y="1169725"/>
            <a:ext cx="7620000" cy="4800600"/>
          </a:xfrm>
        </p:spPr>
      </p:pic>
    </p:spTree>
    <p:extLst>
      <p:ext uri="{BB962C8B-B14F-4D97-AF65-F5344CB8AC3E}">
        <p14:creationId xmlns:p14="http://schemas.microsoft.com/office/powerpoint/2010/main" val="2366718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Correlation between </a:t>
            </a:r>
            <a:r>
              <a:rPr lang="en-US" sz="3600" dirty="0" err="1"/>
              <a:t>eQTLs</a:t>
            </a:r>
            <a:r>
              <a:rPr lang="en-US" sz="3600" dirty="0"/>
              <a:t> predicted by two methods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4896" r="-48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800297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Zimmerome</a:t>
            </a:r>
            <a:r>
              <a:rPr lang="en-US" dirty="0" smtClean="0"/>
              <a:t> SNPs are interestingly enriched in immune-related chromosome regions</a:t>
            </a:r>
          </a:p>
          <a:p>
            <a:r>
              <a:rPr lang="en-US" dirty="0" smtClean="0"/>
              <a:t>A small proportion of SNPs serve as </a:t>
            </a:r>
            <a:r>
              <a:rPr lang="en-US" dirty="0" err="1" smtClean="0"/>
              <a:t>eQTLs</a:t>
            </a:r>
            <a:r>
              <a:rPr lang="en-US" dirty="0" smtClean="0"/>
              <a:t> and regulate the expression of genes (mainly in the immune system)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748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09680" y="0"/>
            <a:ext cx="7311767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5400" dirty="0" smtClean="0"/>
              <a:t>Thank you!</a:t>
            </a:r>
            <a:endParaRPr lang="en-US" sz="5400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3755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761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7-05-09 at 4.58.01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699" r="-48699"/>
          <a:stretch>
            <a:fillRect/>
          </a:stretch>
        </p:blipFill>
        <p:spPr>
          <a:xfrm>
            <a:off x="-1662982" y="0"/>
            <a:ext cx="12469964" cy="6858000"/>
          </a:xfrm>
        </p:spPr>
      </p:pic>
    </p:spTree>
    <p:extLst>
      <p:ext uri="{BB962C8B-B14F-4D97-AF65-F5344CB8AC3E}">
        <p14:creationId xmlns:p14="http://schemas.microsoft.com/office/powerpoint/2010/main" val="381115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680" y="0"/>
            <a:ext cx="7311767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dirty="0"/>
              <a:t>Describe </a:t>
            </a:r>
            <a:r>
              <a:rPr lang="en-US" dirty="0" err="1"/>
              <a:t>eQTLs</a:t>
            </a:r>
            <a:r>
              <a:rPr lang="en-US" dirty="0"/>
              <a:t> and the </a:t>
            </a:r>
            <a:r>
              <a:rPr lang="en-US" dirty="0" err="1"/>
              <a:t>GTEx</a:t>
            </a:r>
            <a:r>
              <a:rPr lang="en-US" dirty="0"/>
              <a:t> database. How was the data present in </a:t>
            </a:r>
            <a:r>
              <a:rPr lang="en-US" dirty="0" err="1"/>
              <a:t>GTEx</a:t>
            </a:r>
            <a:r>
              <a:rPr lang="en-US" dirty="0"/>
              <a:t> generated and what scientific questions does it help answer?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062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05-09 at 4.58.59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" r="-69"/>
          <a:stretch/>
        </p:blipFill>
        <p:spPr>
          <a:xfrm>
            <a:off x="0" y="645656"/>
            <a:ext cx="9144000" cy="5566688"/>
          </a:xfrm>
        </p:spPr>
      </p:pic>
    </p:spTree>
    <p:extLst>
      <p:ext uri="{BB962C8B-B14F-4D97-AF65-F5344CB8AC3E}">
        <p14:creationId xmlns:p14="http://schemas.microsoft.com/office/powerpoint/2010/main" val="2929688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05-09 at 4.59.3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486" b="-17486"/>
          <a:stretch>
            <a:fillRect/>
          </a:stretch>
        </p:blipFill>
        <p:spPr>
          <a:xfrm>
            <a:off x="0" y="914576"/>
            <a:ext cx="9144000" cy="5028848"/>
          </a:xfrm>
        </p:spPr>
      </p:pic>
    </p:spTree>
    <p:extLst>
      <p:ext uri="{BB962C8B-B14F-4D97-AF65-F5344CB8AC3E}">
        <p14:creationId xmlns:p14="http://schemas.microsoft.com/office/powerpoint/2010/main" val="634007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86555" r="-86555"/>
          <a:stretch>
            <a:fillRect/>
          </a:stretch>
        </p:blipFill>
        <p:spPr>
          <a:xfrm>
            <a:off x="-1662982" y="0"/>
            <a:ext cx="12469964" cy="6858000"/>
          </a:xfrm>
        </p:spPr>
      </p:pic>
    </p:spTree>
    <p:extLst>
      <p:ext uri="{BB962C8B-B14F-4D97-AF65-F5344CB8AC3E}">
        <p14:creationId xmlns:p14="http://schemas.microsoft.com/office/powerpoint/2010/main" val="3813511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Identifying </a:t>
            </a:r>
            <a:r>
              <a:rPr lang="en-US" dirty="0" err="1" smtClean="0"/>
              <a:t>eQTLs</a:t>
            </a:r>
            <a:r>
              <a:rPr lang="en-US" dirty="0" smtClean="0"/>
              <a:t> in the </a:t>
            </a:r>
            <a:r>
              <a:rPr lang="en-US" dirty="0" err="1" smtClean="0"/>
              <a:t>Zimmerome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Combine genetic information (SNPs) and known </a:t>
            </a:r>
            <a:r>
              <a:rPr lang="en-US" dirty="0" err="1" smtClean="0"/>
              <a:t>eQTL</a:t>
            </a:r>
            <a:r>
              <a:rPr lang="en-US" dirty="0" smtClean="0"/>
              <a:t> sites (</a:t>
            </a:r>
            <a:r>
              <a:rPr lang="en-US" dirty="0" err="1" smtClean="0"/>
              <a:t>GTEx</a:t>
            </a:r>
            <a:r>
              <a:rPr lang="en-US" dirty="0" smtClean="0"/>
              <a:t>)</a:t>
            </a:r>
          </a:p>
          <a:p>
            <a:r>
              <a:rPr lang="en-US" dirty="0" smtClean="0"/>
              <a:t>Determine whether Carl possesses any of the variants of interest, which could influence protein amounts</a:t>
            </a:r>
          </a:p>
          <a:p>
            <a:r>
              <a:rPr lang="en-US" dirty="0" smtClean="0"/>
              <a:t>Generate predictions </a:t>
            </a:r>
            <a:r>
              <a:rPr lang="mr-IN" dirty="0" smtClean="0"/>
              <a:t>–</a:t>
            </a:r>
            <a:r>
              <a:rPr lang="en-US" dirty="0" smtClean="0"/>
              <a:t> Not confirmed without individual RNA-</a:t>
            </a:r>
            <a:r>
              <a:rPr lang="en-US" dirty="0" err="1" smtClean="0"/>
              <a:t>seq</a:t>
            </a:r>
            <a:r>
              <a:rPr lang="en-US" dirty="0" smtClean="0"/>
              <a:t>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704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</a:t>
            </a:r>
            <a:r>
              <a:rPr lang="en-US" dirty="0" smtClean="0"/>
              <a:t>Introduction: 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in </a:t>
            </a:r>
            <a:r>
              <a:rPr lang="en-US" dirty="0" err="1"/>
              <a:t>Zimmerome</a:t>
            </a:r>
            <a:r>
              <a:rPr lang="en-US" dirty="0"/>
              <a:t> SNPs</a:t>
            </a:r>
          </a:p>
          <a:p>
            <a:r>
              <a:rPr lang="en-US" dirty="0"/>
              <a:t>Find the overlapping SNP-gene-tissue pairs between </a:t>
            </a:r>
            <a:r>
              <a:rPr lang="en-US" dirty="0" err="1"/>
              <a:t>Zimmerome</a:t>
            </a:r>
            <a:r>
              <a:rPr lang="en-US" dirty="0"/>
              <a:t> SNPs and </a:t>
            </a:r>
            <a:r>
              <a:rPr lang="en-US" dirty="0" err="1"/>
              <a:t>GTEx</a:t>
            </a:r>
            <a:r>
              <a:rPr lang="en-US" dirty="0"/>
              <a:t> </a:t>
            </a:r>
            <a:r>
              <a:rPr lang="en-US" dirty="0" err="1"/>
              <a:t>eQTL</a:t>
            </a:r>
            <a:r>
              <a:rPr lang="en-US" dirty="0"/>
              <a:t> database</a:t>
            </a:r>
          </a:p>
          <a:p>
            <a:r>
              <a:rPr lang="en-US" dirty="0"/>
              <a:t>Print out the overlapping SNP-gene-tissue pairs, </a:t>
            </a:r>
            <a:r>
              <a:rPr lang="en-US" dirty="0" smtClean="0"/>
              <a:t>intersection </a:t>
            </a:r>
            <a:r>
              <a:rPr lang="en-US" dirty="0"/>
              <a:t>and statistics</a:t>
            </a:r>
          </a:p>
          <a:p>
            <a:r>
              <a:rPr lang="en-US" i="1" dirty="0"/>
              <a:t>Final1-2.2.py, final1-2.2.3.py,  final1-2.x.py</a:t>
            </a:r>
          </a:p>
        </p:txBody>
      </p:sp>
    </p:spTree>
    <p:extLst>
      <p:ext uri="{BB962C8B-B14F-4D97-AF65-F5344CB8AC3E}">
        <p14:creationId xmlns:p14="http://schemas.microsoft.com/office/powerpoint/2010/main" val="1107722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 example</a:t>
            </a:r>
          </a:p>
        </p:txBody>
      </p:sp>
      <p:pic>
        <p:nvPicPr>
          <p:cNvPr id="5" name="Content Placeholder 4" descr="ZSNPs_Whole Blood_sep.txt - Excel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57" t="31389" r="10750" b="8062"/>
          <a:stretch/>
        </p:blipFill>
        <p:spPr>
          <a:xfrm>
            <a:off x="231233" y="1863654"/>
            <a:ext cx="8681533" cy="3801650"/>
          </a:xfrm>
        </p:spPr>
      </p:pic>
    </p:spTree>
    <p:extLst>
      <p:ext uri="{BB962C8B-B14F-4D97-AF65-F5344CB8AC3E}">
        <p14:creationId xmlns:p14="http://schemas.microsoft.com/office/powerpoint/2010/main" val="1916637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487</Words>
  <Application>Microsoft Macintosh PowerPoint</Application>
  <PresentationFormat>On-screen Show (4:3)</PresentationFormat>
  <Paragraphs>99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Calibri</vt:lpstr>
      <vt:lpstr>Mangal</vt:lpstr>
      <vt:lpstr>宋体</vt:lpstr>
      <vt:lpstr>Arial</vt:lpstr>
      <vt:lpstr>Office Theme</vt:lpstr>
      <vt:lpstr>Project 1.2</vt:lpstr>
      <vt:lpstr>PowerPoint Presentation</vt:lpstr>
      <vt:lpstr>Writing</vt:lpstr>
      <vt:lpstr>PowerPoint Presentation</vt:lpstr>
      <vt:lpstr>PowerPoint Presentation</vt:lpstr>
      <vt:lpstr>PowerPoint Presentation</vt:lpstr>
      <vt:lpstr>Identifying eQTLs in the Zimmerome</vt:lpstr>
      <vt:lpstr>Brief Introduction: Coding</vt:lpstr>
      <vt:lpstr>Result example</vt:lpstr>
      <vt:lpstr>Summary statistics</vt:lpstr>
      <vt:lpstr>Pipeline</vt:lpstr>
      <vt:lpstr>eQTLs identified in different tissues</vt:lpstr>
      <vt:lpstr>eQTL Chromosome Distribution </vt:lpstr>
      <vt:lpstr>A hotspot of eQTL on Chromosome 6</vt:lpstr>
      <vt:lpstr>Distribution of cumulative effector size</vt:lpstr>
      <vt:lpstr>Sample GO analysis--pancreas</vt:lpstr>
      <vt:lpstr>Regulome DB analysis</vt:lpstr>
      <vt:lpstr>RegulomeDB scores</vt:lpstr>
      <vt:lpstr>Example eQTL: rs1886730</vt:lpstr>
      <vt:lpstr>PowerPoint Presentation</vt:lpstr>
      <vt:lpstr>PowerPoint Presentation</vt:lpstr>
      <vt:lpstr>PowerPoint Presentation</vt:lpstr>
      <vt:lpstr>Correlation between eQTLs predicted by two methods</vt:lpstr>
      <vt:lpstr>Summary</vt:lpstr>
      <vt:lpstr>PowerPoint Presentation</vt:lpstr>
      <vt:lpstr>Supplement</vt:lpstr>
      <vt:lpstr>PowerPoint Presentation</vt:lpstr>
    </vt:vector>
  </TitlesOfParts>
  <Company>Mount Holyoke College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1.2</dc:title>
  <dc:creator>Olivia Justynski</dc:creator>
  <cp:lastModifiedBy>Mengting Gu</cp:lastModifiedBy>
  <cp:revision>16</cp:revision>
  <dcterms:created xsi:type="dcterms:W3CDTF">2017-05-09T20:06:49Z</dcterms:created>
  <dcterms:modified xsi:type="dcterms:W3CDTF">2017-05-18T16:14:27Z</dcterms:modified>
</cp:coreProperties>
</file>