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7"/>
    <p:restoredTop sz="94674"/>
  </p:normalViewPr>
  <p:slideViewPr>
    <p:cSldViewPr snapToGrid="0" snapToObjects="1">
      <p:cViewPr varScale="1">
        <p:scale>
          <a:sx n="97" d="100"/>
          <a:sy n="97" d="100"/>
        </p:scale>
        <p:origin x="22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0AB43-E4A1-7E4D-A25E-7B215EF1352C}" type="datetimeFigureOut">
              <a:rPr lang="en-US" smtClean="0"/>
              <a:t>5/18/17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89703-ECA9-5F42-B84D-534723F90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0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9703-ECA9-5F42-B84D-534723F903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0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7F4A-D543-BE46-A3F4-722E4B6FACC7}" type="datetime1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E7C0-7A46-2349-A965-371276ED5C94}" type="datetime1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94EA-8E4E-6543-B5BA-1F254826E979}" type="datetime1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0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C4E0-CA4C-0243-AD55-904630F98433}" type="datetime1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ABD7-9EE3-344A-90FC-619CB56F09FA}" type="datetime1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2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0C5B-C877-B246-8AB2-3D4169592F63}" type="datetime1">
              <a:rPr lang="en-US" smtClean="0"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4D1F9-89A4-8D45-ADB4-6422FE1C4E15}" type="datetime1">
              <a:rPr lang="en-US" smtClean="0"/>
              <a:t>5/18/17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4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47B9-595D-B447-81F2-2A819E64733A}" type="datetime1">
              <a:rPr lang="en-US" smtClean="0"/>
              <a:t>5/18/17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1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2330-53FA-F44A-B954-7F951D9248D1}" type="datetime1">
              <a:rPr lang="en-US" smtClean="0"/>
              <a:t>5/18/17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7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B65A-4C22-244B-A457-D257E454D0E8}" type="datetime1">
              <a:rPr lang="en-US" smtClean="0"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2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24A-179E-244C-B345-4E30520469CB}" type="datetime1">
              <a:rPr lang="en-US" smtClean="0"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3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4BE9-B2B8-C44D-A3D4-56D9C3965329}" type="datetime1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711A0-FD87-9740-9722-7350ECB34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50.png"/><Relationship Id="rId5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Additive variance analysis to detect effects of weak drivers/deleterious passengers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1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statistical test for the number of weak drivers / deleterious passengers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299" y="3890537"/>
                <a:ext cx="11201401" cy="272934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Order the passengers by the p-values of their individual regressions on the trait</a:t>
                </a:r>
              </a:p>
              <a:p>
                <a:r>
                  <a:rPr lang="en-US" dirty="0" smtClean="0"/>
                  <a:t>Add passengers one by one (or group by group) until the variance explained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Estimate the # of weak drivers/deleterious passengers by counting the # of positive/negative coefficients from the individual regressions respectively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299" y="3890537"/>
                <a:ext cx="11201401" cy="2729346"/>
              </a:xfrm>
              <a:blipFill rotWithShape="0">
                <a:blip r:embed="rId2"/>
                <a:stretch>
                  <a:fillRect l="-979" t="-3571" r="-1687" b="-3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4" t="58980" r="1157" b="2863"/>
          <a:stretch/>
        </p:blipFill>
        <p:spPr>
          <a:xfrm>
            <a:off x="8575963" y="1789781"/>
            <a:ext cx="2479964" cy="16742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47253" y="2023199"/>
                <a:ext cx="7484919" cy="16621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Estimate distribution of additive 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latin typeface="Cambria Math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explained by passenger mutations via bootstrapping, and choose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latin typeface="Cambria Math" charset="0"/>
                          </a:rPr>
                          <m:t>𝐴</m:t>
                        </m:r>
                      </m:sub>
                      <m:sup>
                        <m:r>
                          <a:rPr lang="en-US" i="1" smtClean="0">
                            <a:latin typeface="Cambria Math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by taking the 0.1 quantile of this distribution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53" y="2023199"/>
                <a:ext cx="7484919" cy="1662110"/>
              </a:xfrm>
              <a:prstGeom prst="rect">
                <a:avLst/>
              </a:prstGeom>
              <a:blipFill rotWithShape="0">
                <a:blip r:embed="rId4"/>
                <a:stretch>
                  <a:fillRect l="-1466" t="-6227" b="-8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9171709" y="2743200"/>
            <a:ext cx="13855" cy="72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36182" y="3408209"/>
                <a:ext cx="4987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182" y="3408209"/>
                <a:ext cx="498764" cy="430887"/>
              </a:xfrm>
              <a:prstGeom prst="rect">
                <a:avLst/>
              </a:prstGeom>
              <a:blipFill rotWithShape="0">
                <a:blip r:embed="rId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8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Heritability and additive variance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49839"/>
            <a:ext cx="10109200" cy="200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77" y="4002156"/>
            <a:ext cx="4474597" cy="1852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57" y="4594977"/>
            <a:ext cx="8478078" cy="1002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956" y="5845900"/>
            <a:ext cx="6274352" cy="3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9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Heritability and additive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210"/>
          </a:xfrm>
        </p:spPr>
        <p:txBody>
          <a:bodyPr/>
          <a:lstStyle/>
          <a:p>
            <a:r>
              <a:rPr lang="en-US" dirty="0" smtClean="0"/>
              <a:t>Phenotypic variance can be split into genetic and environmental variance; Genetic variance splits into additive and non-additive parts: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Heritability (of a trait) is the ratio of the additive to phenotypic variance:</a:t>
            </a:r>
          </a:p>
          <a:p>
            <a:endParaRPr lang="en-US" dirty="0"/>
          </a:p>
          <a:p>
            <a:r>
              <a:rPr lang="en-US" dirty="0" smtClean="0"/>
              <a:t>Heritability determines the response to selection: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84104" y="2782957"/>
                <a:ext cx="4227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104" y="2782957"/>
                <a:ext cx="4227444" cy="830997"/>
              </a:xfrm>
              <a:prstGeom prst="rect">
                <a:avLst/>
              </a:prstGeom>
              <a:blipFill rotWithShape="0">
                <a:blip r:embed="rId2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45496" y="4280452"/>
                <a:ext cx="2478156" cy="782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496" y="4280452"/>
                <a:ext cx="2478156" cy="7827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45496" y="5827095"/>
                <a:ext cx="2690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Cov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496" y="5827095"/>
                <a:ext cx="2690191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427567" y="5665310"/>
            <a:ext cx="426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[Price’s equation: holds for sexual and asexual populations]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1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Heritability and additive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210"/>
          </a:xfrm>
        </p:spPr>
        <p:txBody>
          <a:bodyPr/>
          <a:lstStyle/>
          <a:p>
            <a:r>
              <a:rPr lang="en-US" dirty="0" smtClean="0"/>
              <a:t>Additive variance can be estimated by fitting a linear mixed model (with fixed and random effects)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409" y="4421117"/>
            <a:ext cx="2011017" cy="513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409" y="2851457"/>
            <a:ext cx="2355574" cy="4849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273" y="5937679"/>
            <a:ext cx="1976573" cy="430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18921" y="2794215"/>
                <a:ext cx="552615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y</a:t>
                </a:r>
                <a:r>
                  <a:rPr lang="en-US" sz="2400" dirty="0" smtClean="0"/>
                  <a:t>: Phenotypic effects</a:t>
                </a:r>
              </a:p>
              <a:p>
                <a:r>
                  <a:rPr lang="en-US" sz="2400" b="1" dirty="0" smtClean="0"/>
                  <a:t>X</a:t>
                </a:r>
                <a:r>
                  <a:rPr lang="en-US" sz="2400" dirty="0" smtClean="0"/>
                  <a:t>: Covariates with fixed effects (sex, age</a:t>
                </a:r>
                <a:r>
                  <a:rPr lang="mr-IN" sz="2400" dirty="0" smtClean="0"/>
                  <a:t>…</a:t>
                </a:r>
                <a:r>
                  <a:rPr lang="en-US" sz="2400" dirty="0" smtClean="0"/>
                  <a:t>)</a:t>
                </a:r>
              </a:p>
              <a:p>
                <a:r>
                  <a:rPr lang="en-US" sz="2400" b="1" dirty="0"/>
                  <a:t>g</a:t>
                </a:r>
                <a:r>
                  <a:rPr lang="en-US" sz="2400" dirty="0" smtClean="0"/>
                  <a:t>: Genetic effects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: Environmental effects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21" y="2794215"/>
                <a:ext cx="5526157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1766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18920" y="4421117"/>
                <a:ext cx="5526157" cy="2043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V</a:t>
                </a:r>
                <a:r>
                  <a:rPr lang="en-US" sz="2400" dirty="0" smtClean="0"/>
                  <a:t>: Phenotypic variance/covariance matrix</a:t>
                </a:r>
              </a:p>
              <a:p>
                <a:r>
                  <a:rPr lang="en-US" sz="2400" b="1" dirty="0"/>
                  <a:t>A</a:t>
                </a:r>
                <a:r>
                  <a:rPr lang="en-US" sz="2400" dirty="0" smtClean="0"/>
                  <a:t>: Genetic relationship matrix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𝑔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 smtClean="0"/>
                  <a:t>: Additive genetic variance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𝜖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 smtClean="0"/>
                  <a:t>: Environmental variance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20" y="4421117"/>
                <a:ext cx="5526157" cy="2043573"/>
              </a:xfrm>
              <a:prstGeom prst="rect">
                <a:avLst/>
              </a:prstGeom>
              <a:blipFill rotWithShape="0">
                <a:blip r:embed="rId6"/>
                <a:stretch>
                  <a:fillRect l="-1766" t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0274" y="6368329"/>
            <a:ext cx="1976572" cy="4607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32004" y="6129276"/>
            <a:ext cx="552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[Gaussian noise models]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0"/>
            <a:ext cx="10515600" cy="1325563"/>
          </a:xfrm>
        </p:spPr>
        <p:txBody>
          <a:bodyPr/>
          <a:lstStyle/>
          <a:p>
            <a:r>
              <a:rPr lang="en-US" dirty="0"/>
              <a:t>Heritability and additive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8411"/>
            <a:ext cx="10515600" cy="5200442"/>
          </a:xfrm>
        </p:spPr>
        <p:txBody>
          <a:bodyPr>
            <a:normAutofit/>
          </a:bodyPr>
          <a:lstStyle/>
          <a:p>
            <a:r>
              <a:rPr lang="en-US" dirty="0" smtClean="0"/>
              <a:t>Additive model can be fit by regressing differences in phenotype against genetic relatedness/distance, or by maximum likelihood (REML: restricted maximum likelihood method; Patterson and Thompson, ’96); </a:t>
            </a:r>
            <a:r>
              <a:rPr lang="en-US" b="1" dirty="0" smtClean="0"/>
              <a:t>Likelihood ratio test </a:t>
            </a:r>
            <a:r>
              <a:rPr lang="en-US" dirty="0" smtClean="0"/>
              <a:t>for significance</a:t>
            </a:r>
          </a:p>
          <a:p>
            <a:r>
              <a:rPr lang="en-US" dirty="0" smtClean="0"/>
              <a:t>Traits can be </a:t>
            </a:r>
            <a:r>
              <a:rPr lang="en-US" b="1" dirty="0" smtClean="0"/>
              <a:t>discrete or continuous</a:t>
            </a:r>
            <a:r>
              <a:rPr lang="en-US" dirty="0" smtClean="0"/>
              <a:t>; for discrete traits a liability model can be used: For cancer, we can consider cancerous/non-cancerous, and VAF traits as proxies for cancer fitness</a:t>
            </a:r>
          </a:p>
          <a:p>
            <a:r>
              <a:rPr lang="en-US" dirty="0" smtClean="0"/>
              <a:t>For diploid populations, must consider the confounding effects of </a:t>
            </a:r>
            <a:r>
              <a:rPr lang="en-US" b="1" dirty="0" smtClean="0"/>
              <a:t>linkage disequilibrium</a:t>
            </a:r>
            <a:r>
              <a:rPr lang="en-US" dirty="0"/>
              <a:t>:</a:t>
            </a:r>
            <a:r>
              <a:rPr lang="en-US" dirty="0" smtClean="0"/>
              <a:t> This is not necessary for cancer</a:t>
            </a:r>
          </a:p>
          <a:p>
            <a:r>
              <a:rPr lang="en-US" dirty="0" smtClean="0"/>
              <a:t>Additive variance of disease traits depends on </a:t>
            </a:r>
            <a:r>
              <a:rPr lang="en-US" b="1" dirty="0" smtClean="0"/>
              <a:t>prevalence</a:t>
            </a:r>
            <a:r>
              <a:rPr lang="en-US" dirty="0" smtClean="0"/>
              <a:t> of disease in population: We can consider the additive variance of a reference population with half cancerous and half non-cancerous null samples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Heritability and additive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621" y="1825625"/>
            <a:ext cx="10515600" cy="4351338"/>
          </a:xfrm>
        </p:spPr>
        <p:txBody>
          <a:bodyPr/>
          <a:lstStyle/>
          <a:p>
            <a:r>
              <a:rPr lang="en-US" dirty="0" smtClean="0"/>
              <a:t>Extension to multiple genetic factors (e.g. coding/non-coding)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iability scale can be associated with 0/1 traits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621" y="2346011"/>
            <a:ext cx="2078149" cy="652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225" y="2998196"/>
            <a:ext cx="2175545" cy="802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42" y="4542217"/>
            <a:ext cx="8010659" cy="129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42" y="5940760"/>
            <a:ext cx="3086100" cy="29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201" y="2627137"/>
            <a:ext cx="3480158" cy="35756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18244" y="6136062"/>
            <a:ext cx="223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Lee </a:t>
            </a:r>
            <a:r>
              <a:rPr lang="en-US" i="1" dirty="0" smtClean="0"/>
              <a:t>et al</a:t>
            </a:r>
            <a:r>
              <a:rPr lang="en-US" dirty="0" smtClean="0"/>
              <a:t>., AJHG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1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9360"/>
            <a:ext cx="10629900" cy="1325563"/>
          </a:xfrm>
        </p:spPr>
        <p:txBody>
          <a:bodyPr/>
          <a:lstStyle/>
          <a:p>
            <a:r>
              <a:rPr lang="en-US" dirty="0" smtClean="0"/>
              <a:t>Distributions of SNVs </a:t>
            </a:r>
            <a:r>
              <a:rPr lang="en-US" smtClean="0"/>
              <a:t>shared between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8225"/>
            <a:ext cx="10515600" cy="866775"/>
          </a:xfrm>
        </p:spPr>
        <p:txBody>
          <a:bodyPr/>
          <a:lstStyle/>
          <a:p>
            <a:r>
              <a:rPr lang="en-US" dirty="0" smtClean="0"/>
              <a:t>Skin-Melanoma (chromosome 1 only): 214 samples (107 </a:t>
            </a:r>
            <a:r>
              <a:rPr lang="en-US" dirty="0" err="1" smtClean="0"/>
              <a:t>obs</a:t>
            </a:r>
            <a:r>
              <a:rPr lang="en-US" dirty="0" smtClean="0"/>
              <a:t>/rand);</a:t>
            </a:r>
            <a:r>
              <a:rPr lang="en-US" dirty="0"/>
              <a:t> </a:t>
            </a:r>
            <a:r>
              <a:rPr lang="en-US" dirty="0" smtClean="0"/>
              <a:t>1780397 SNVs total; 64030 multi-SNVs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2025904"/>
            <a:ext cx="5130800" cy="3181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5000" y="4914900"/>
            <a:ext cx="326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samples in which SNV appears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768600" y="32321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Log10(# of SNVs)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94400" y="2387121"/>
            <a:ext cx="187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= Null model</a:t>
            </a:r>
          </a:p>
          <a:p>
            <a:r>
              <a:rPr lang="en-US" dirty="0" smtClean="0"/>
              <a:t>Red = Observed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5321808"/>
            <a:ext cx="10515600" cy="16331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Liver-HCC: 656 samples (328 </a:t>
            </a:r>
            <a:r>
              <a:rPr lang="en-US" dirty="0" err="1" smtClean="0"/>
              <a:t>obs</a:t>
            </a:r>
            <a:r>
              <a:rPr lang="en-US" dirty="0" smtClean="0"/>
              <a:t>/rand); 7668924 SNVs total; 17865 multi-SNVs</a:t>
            </a:r>
          </a:p>
          <a:p>
            <a:r>
              <a:rPr lang="en-US" dirty="0" smtClean="0"/>
              <a:t>Lung-</a:t>
            </a:r>
            <a:r>
              <a:rPr lang="en-US" dirty="0" err="1" smtClean="0"/>
              <a:t>AdenoCA</a:t>
            </a:r>
            <a:r>
              <a:rPr lang="en-US" dirty="0" smtClean="0"/>
              <a:t>: 76 samples (38 </a:t>
            </a:r>
            <a:r>
              <a:rPr lang="en-US" dirty="0" err="1" smtClean="0"/>
              <a:t>obs</a:t>
            </a:r>
            <a:r>
              <a:rPr lang="en-US" dirty="0" smtClean="0"/>
              <a:t>/rand); 2652120 SNVs total; 3062 multi-SNVs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6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178"/>
            <a:ext cx="10515600" cy="1325563"/>
          </a:xfrm>
        </p:spPr>
        <p:txBody>
          <a:bodyPr/>
          <a:lstStyle/>
          <a:p>
            <a:r>
              <a:rPr lang="en-US" dirty="0" smtClean="0"/>
              <a:t>Summary of likelihood-ratio tests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932120"/>
              </p:ext>
            </p:extLst>
          </p:nvPr>
        </p:nvGraphicFramePr>
        <p:xfrm>
          <a:off x="1547090" y="1453955"/>
          <a:ext cx="858058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5146"/>
                <a:gridCol w="2145146"/>
                <a:gridCol w="2145146"/>
                <a:gridCol w="21451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Variance (0/1)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Liver-HCC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Skin-Melanoma(ch1)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Lung-</a:t>
                      </a:r>
                      <a:r>
                        <a:rPr lang="en-US" dirty="0" err="1" smtClean="0"/>
                        <a:t>AdenoCA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Drivers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Passengers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78630"/>
              </p:ext>
            </p:extLst>
          </p:nvPr>
        </p:nvGraphicFramePr>
        <p:xfrm>
          <a:off x="1547090" y="3199628"/>
          <a:ext cx="858058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5146"/>
                <a:gridCol w="2145146"/>
                <a:gridCol w="2145146"/>
                <a:gridCol w="21451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Variance (liability)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Liver-HCC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Skin-Melanoma(ch1)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Lung-</a:t>
                      </a:r>
                      <a:r>
                        <a:rPr lang="en-US" dirty="0" err="1" smtClean="0"/>
                        <a:t>AdenoCA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Drivers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Passengers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215205"/>
              </p:ext>
            </p:extLst>
          </p:nvPr>
        </p:nvGraphicFramePr>
        <p:xfrm>
          <a:off x="1547090" y="4930957"/>
          <a:ext cx="858058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5146"/>
                <a:gridCol w="2145146"/>
                <a:gridCol w="2145146"/>
                <a:gridCol w="21451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P-values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Liver-HCC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Skin-Melanoma(ch1)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Lung-</a:t>
                      </a:r>
                      <a:r>
                        <a:rPr lang="en-US" dirty="0" err="1" smtClean="0"/>
                        <a:t>AdenoCA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3e-7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Drivers (n=41/2/3)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6e-13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7e-4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7e-4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Passengers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6e-7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1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178"/>
            <a:ext cx="10515600" cy="1325563"/>
          </a:xfrm>
        </p:spPr>
        <p:txBody>
          <a:bodyPr/>
          <a:lstStyle/>
          <a:p>
            <a:r>
              <a:rPr lang="en-US" dirty="0" smtClean="0"/>
              <a:t>Summary of likelihood-ratio tests (without hyper-mutated sites)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561107"/>
              </p:ext>
            </p:extLst>
          </p:nvPr>
        </p:nvGraphicFramePr>
        <p:xfrm>
          <a:off x="1547090" y="1453955"/>
          <a:ext cx="858058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5146"/>
                <a:gridCol w="2145146"/>
                <a:gridCol w="2145146"/>
                <a:gridCol w="21451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Variance (0/1)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Liver-HCC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Skin-Melanoma(ch1)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Lung-</a:t>
                      </a:r>
                      <a:r>
                        <a:rPr lang="en-US" dirty="0" err="1" smtClean="0"/>
                        <a:t>AdenoCA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1e-6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1e-6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Drivers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Passengers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1e-6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1e-6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872389"/>
              </p:ext>
            </p:extLst>
          </p:nvPr>
        </p:nvGraphicFramePr>
        <p:xfrm>
          <a:off x="1547090" y="3199628"/>
          <a:ext cx="858058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5146"/>
                <a:gridCol w="2145146"/>
                <a:gridCol w="2145146"/>
                <a:gridCol w="21451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Variance (liability)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Liver-HCC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Skin-Melanoma(ch1)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Lung-</a:t>
                      </a:r>
                      <a:r>
                        <a:rPr lang="en-US" dirty="0" err="1" smtClean="0"/>
                        <a:t>AdenoCA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2e-6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2e-6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Drivers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Passengers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2e-6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2e-6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806008"/>
              </p:ext>
            </p:extLst>
          </p:nvPr>
        </p:nvGraphicFramePr>
        <p:xfrm>
          <a:off x="1547090" y="4930957"/>
          <a:ext cx="858058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5146"/>
                <a:gridCol w="2145146"/>
                <a:gridCol w="2145146"/>
                <a:gridCol w="21451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P-values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Liver-HCC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Skin-Melanoma(ch1)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Lung-</a:t>
                      </a:r>
                      <a:r>
                        <a:rPr lang="en-US" dirty="0" err="1" smtClean="0"/>
                        <a:t>AdenoCA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Drivers (n=41/2/3)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6e-13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7e-4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7e-4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Passengers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11A0-FD87-9740-9722-7350ECB34A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90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551</Words>
  <Application>Microsoft Macintosh PowerPoint</Application>
  <PresentationFormat>Widescreen</PresentationFormat>
  <Paragraphs>165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Cambria Math</vt:lpstr>
      <vt:lpstr>Mangal</vt:lpstr>
      <vt:lpstr>Arial</vt:lpstr>
      <vt:lpstr>Office Theme</vt:lpstr>
      <vt:lpstr>Additive variance analysis to detect effects of weak drivers/deleterious passengers</vt:lpstr>
      <vt:lpstr>Heritability and additive variance</vt:lpstr>
      <vt:lpstr>Heritability and additive variance</vt:lpstr>
      <vt:lpstr>Heritability and additive variance</vt:lpstr>
      <vt:lpstr>Heritability and additive variance</vt:lpstr>
      <vt:lpstr>Heritability and additive variance</vt:lpstr>
      <vt:lpstr>Distributions of SNVs shared between samples</vt:lpstr>
      <vt:lpstr>Summary of likelihood-ratio tests</vt:lpstr>
      <vt:lpstr>Summary of likelihood-ratio tests (without hyper-mutated sites)</vt:lpstr>
      <vt:lpstr>A statistical test for the number of weak drivers / deleterious passengers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Additive variance analysis to detect effects of weak drivers/deleterious passengers</dc:title>
  <dc:creator>Microsoft Office User</dc:creator>
  <cp:lastModifiedBy>Microsoft Office User</cp:lastModifiedBy>
  <cp:revision>36</cp:revision>
  <cp:lastPrinted>2017-05-18T20:10:27Z</cp:lastPrinted>
  <dcterms:created xsi:type="dcterms:W3CDTF">2017-05-17T17:24:20Z</dcterms:created>
  <dcterms:modified xsi:type="dcterms:W3CDTF">2017-05-18T21:58:57Z</dcterms:modified>
</cp:coreProperties>
</file>