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7" r:id="rId2"/>
    <p:sldId id="272" r:id="rId3"/>
    <p:sldId id="273" r:id="rId4"/>
    <p:sldId id="265" r:id="rId5"/>
    <p:sldId id="257" r:id="rId6"/>
    <p:sldId id="262" r:id="rId7"/>
    <p:sldId id="263" r:id="rId8"/>
    <p:sldId id="264" r:id="rId9"/>
    <p:sldId id="268" r:id="rId10"/>
    <p:sldId id="269" r:id="rId11"/>
    <p:sldId id="27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695"/>
    <p:restoredTop sz="84524"/>
  </p:normalViewPr>
  <p:slideViewPr>
    <p:cSldViewPr snapToGrid="0" snapToObjects="1">
      <p:cViewPr varScale="1">
        <p:scale>
          <a:sx n="48" d="100"/>
          <a:sy n="48" d="100"/>
        </p:scale>
        <p:origin x="224" y="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67C06C-0EAE-074A-A1FB-8C2C1311C23F}" type="doc">
      <dgm:prSet loTypeId="urn:microsoft.com/office/officeart/2009/3/layout/CircleRelationship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4549B64-6629-DC43-94B0-24C993167895}">
      <dgm:prSet phldrT="[Text]"/>
      <dgm:spPr/>
      <dgm:t>
        <a:bodyPr/>
        <a:lstStyle/>
        <a:p>
          <a:r>
            <a:rPr lang="en-US" altLang="zh-CN" dirty="0" err="1" smtClean="0"/>
            <a:t>Zimmerome</a:t>
          </a:r>
          <a:endParaRPr lang="en-US" dirty="0"/>
        </a:p>
      </dgm:t>
    </dgm:pt>
    <dgm:pt modelId="{B762077C-D418-4F49-B282-7EDB47FCDF10}" type="parTrans" cxnId="{0F2E6A83-BACE-A740-8AE8-9CA51AE1C0C0}">
      <dgm:prSet/>
      <dgm:spPr/>
      <dgm:t>
        <a:bodyPr/>
        <a:lstStyle/>
        <a:p>
          <a:endParaRPr lang="en-US"/>
        </a:p>
      </dgm:t>
    </dgm:pt>
    <dgm:pt modelId="{63EBCD61-03B7-A343-899C-FAAFD8CE7BFB}" type="sibTrans" cxnId="{0F2E6A83-BACE-A740-8AE8-9CA51AE1C0C0}">
      <dgm:prSet/>
      <dgm:spPr/>
      <dgm:t>
        <a:bodyPr/>
        <a:lstStyle/>
        <a:p>
          <a:endParaRPr lang="en-US"/>
        </a:p>
      </dgm:t>
    </dgm:pt>
    <dgm:pt modelId="{F752F2EE-C6DC-2F4D-A9E7-6197488107DE}">
      <dgm:prSet phldrT="[Text]"/>
      <dgm:spPr/>
      <dgm:t>
        <a:bodyPr/>
        <a:lstStyle/>
        <a:p>
          <a:r>
            <a:rPr lang="en-US" altLang="zh-CN" dirty="0" smtClean="0"/>
            <a:t>Proteomics</a:t>
          </a:r>
          <a:endParaRPr lang="en-US" dirty="0"/>
        </a:p>
      </dgm:t>
    </dgm:pt>
    <dgm:pt modelId="{8637DB60-AAC9-B144-BCCF-820EFF22CB74}" type="parTrans" cxnId="{305EEAB1-5ABB-0645-A738-4C5756028A23}">
      <dgm:prSet/>
      <dgm:spPr/>
      <dgm:t>
        <a:bodyPr/>
        <a:lstStyle/>
        <a:p>
          <a:endParaRPr lang="en-US"/>
        </a:p>
      </dgm:t>
    </dgm:pt>
    <dgm:pt modelId="{85076455-0322-954F-9CCD-70C2E3D17361}" type="sibTrans" cxnId="{305EEAB1-5ABB-0645-A738-4C5756028A23}">
      <dgm:prSet/>
      <dgm:spPr/>
      <dgm:t>
        <a:bodyPr/>
        <a:lstStyle/>
        <a:p>
          <a:endParaRPr lang="en-US"/>
        </a:p>
      </dgm:t>
    </dgm:pt>
    <dgm:pt modelId="{2394C857-F349-5341-B3FD-18201B6ACCBD}">
      <dgm:prSet phldrT="[Text]"/>
      <dgm:spPr/>
      <dgm:t>
        <a:bodyPr/>
        <a:lstStyle/>
        <a:p>
          <a:r>
            <a:rPr lang="en-US" altLang="zh-CN" dirty="0" smtClean="0"/>
            <a:t>Genomics</a:t>
          </a:r>
          <a:endParaRPr lang="en-US" dirty="0"/>
        </a:p>
      </dgm:t>
    </dgm:pt>
    <dgm:pt modelId="{A43F9192-9008-104F-8827-4116114DA4C1}" type="parTrans" cxnId="{CEADC9F3-EE27-6243-928F-C23236EE74E7}">
      <dgm:prSet/>
      <dgm:spPr/>
      <dgm:t>
        <a:bodyPr/>
        <a:lstStyle/>
        <a:p>
          <a:endParaRPr lang="en-US"/>
        </a:p>
      </dgm:t>
    </dgm:pt>
    <dgm:pt modelId="{D97C642F-1607-8A4F-B662-A073CC5C6CF4}" type="sibTrans" cxnId="{CEADC9F3-EE27-6243-928F-C23236EE74E7}">
      <dgm:prSet/>
      <dgm:spPr/>
      <dgm:t>
        <a:bodyPr/>
        <a:lstStyle/>
        <a:p>
          <a:endParaRPr lang="en-US"/>
        </a:p>
      </dgm:t>
    </dgm:pt>
    <dgm:pt modelId="{9759204F-D69F-F244-A3DE-93F38633A3B2}">
      <dgm:prSet phldrT="[Text]"/>
      <dgm:spPr/>
      <dgm:t>
        <a:bodyPr/>
        <a:lstStyle/>
        <a:p>
          <a:r>
            <a:rPr lang="en-US" altLang="zh-CN" dirty="0" smtClean="0"/>
            <a:t>Modeling</a:t>
          </a:r>
          <a:endParaRPr lang="en-US" dirty="0"/>
        </a:p>
      </dgm:t>
    </dgm:pt>
    <dgm:pt modelId="{B39B4809-033E-5040-8CF5-4E4D22F9B6B2}" type="parTrans" cxnId="{1614CAB5-E7FF-EC4C-9FB9-536DACA8B9EA}">
      <dgm:prSet/>
      <dgm:spPr/>
      <dgm:t>
        <a:bodyPr/>
        <a:lstStyle/>
        <a:p>
          <a:endParaRPr lang="en-US"/>
        </a:p>
      </dgm:t>
    </dgm:pt>
    <dgm:pt modelId="{093C79CE-D47B-F448-9437-04B0E33B83B7}" type="sibTrans" cxnId="{1614CAB5-E7FF-EC4C-9FB9-536DACA8B9EA}">
      <dgm:prSet/>
      <dgm:spPr/>
      <dgm:t>
        <a:bodyPr/>
        <a:lstStyle/>
        <a:p>
          <a:endParaRPr lang="en-US"/>
        </a:p>
      </dgm:t>
    </dgm:pt>
    <dgm:pt modelId="{CC90C86B-86B3-7448-8A70-363ABE98A6C5}">
      <dgm:prSet phldrT="[Text]"/>
      <dgm:spPr/>
      <dgm:t>
        <a:bodyPr/>
        <a:lstStyle/>
        <a:p>
          <a:r>
            <a:rPr lang="en-US" altLang="zh-CN" dirty="0" smtClean="0"/>
            <a:t>Networks</a:t>
          </a:r>
          <a:endParaRPr lang="en-US" dirty="0"/>
        </a:p>
      </dgm:t>
    </dgm:pt>
    <dgm:pt modelId="{3294C5BD-7684-5B42-81C8-7760BC0BB291}" type="parTrans" cxnId="{61F70CEA-4671-4D42-80AC-79A7C6A4DAD6}">
      <dgm:prSet/>
      <dgm:spPr/>
      <dgm:t>
        <a:bodyPr/>
        <a:lstStyle/>
        <a:p>
          <a:endParaRPr lang="en-US"/>
        </a:p>
      </dgm:t>
    </dgm:pt>
    <dgm:pt modelId="{9D4A151C-2B24-D04B-B80F-CDC5F53ACFFA}" type="sibTrans" cxnId="{61F70CEA-4671-4D42-80AC-79A7C6A4DAD6}">
      <dgm:prSet/>
      <dgm:spPr/>
      <dgm:t>
        <a:bodyPr/>
        <a:lstStyle/>
        <a:p>
          <a:endParaRPr lang="en-US"/>
        </a:p>
      </dgm:t>
    </dgm:pt>
    <dgm:pt modelId="{50D7EA34-6E0D-514D-8B7A-930B066DFD6F}" type="pres">
      <dgm:prSet presAssocID="{FD67C06C-0EAE-074A-A1FB-8C2C1311C23F}" presName="Name0" presStyleCnt="0">
        <dgm:presLayoutVars>
          <dgm:chMax val="1"/>
          <dgm:chPref val="1"/>
        </dgm:presLayoutVars>
      </dgm:prSet>
      <dgm:spPr/>
    </dgm:pt>
    <dgm:pt modelId="{27C79B17-6452-7343-B2F5-E3210BBA0D3C}" type="pres">
      <dgm:prSet presAssocID="{74549B64-6629-DC43-94B0-24C993167895}" presName="Parent" presStyleLbl="node0" presStyleIdx="0" presStyleCnt="1" custScaleX="59313" custScaleY="61248" custLinFactNeighborX="6683" custLinFactNeighborY="4550">
        <dgm:presLayoutVars>
          <dgm:chMax val="5"/>
          <dgm:chPref val="5"/>
        </dgm:presLayoutVars>
      </dgm:prSet>
      <dgm:spPr/>
      <dgm:t>
        <a:bodyPr/>
        <a:lstStyle/>
        <a:p>
          <a:endParaRPr lang="en-US"/>
        </a:p>
      </dgm:t>
    </dgm:pt>
    <dgm:pt modelId="{A1F694AF-A824-6C4D-B4AB-2186C381682C}" type="pres">
      <dgm:prSet presAssocID="{74549B64-6629-DC43-94B0-24C993167895}" presName="Accent1" presStyleLbl="node1" presStyleIdx="0" presStyleCnt="17"/>
      <dgm:spPr/>
    </dgm:pt>
    <dgm:pt modelId="{A1C73AEE-9118-BE47-99D5-652CC058EC6D}" type="pres">
      <dgm:prSet presAssocID="{74549B64-6629-DC43-94B0-24C993167895}" presName="Accent2" presStyleLbl="node1" presStyleIdx="1" presStyleCnt="17"/>
      <dgm:spPr/>
    </dgm:pt>
    <dgm:pt modelId="{B6D2EA59-E196-4744-ACFA-1D11C1E6E55C}" type="pres">
      <dgm:prSet presAssocID="{74549B64-6629-DC43-94B0-24C993167895}" presName="Accent3" presStyleLbl="node1" presStyleIdx="2" presStyleCnt="17" custLinFactX="-113307" custLinFactNeighborX="-200000" custLinFactNeighborY="45805"/>
      <dgm:spPr/>
    </dgm:pt>
    <dgm:pt modelId="{479B1CA9-E336-3046-A3CE-10BD641F25F5}" type="pres">
      <dgm:prSet presAssocID="{74549B64-6629-DC43-94B0-24C993167895}" presName="Accent4" presStyleLbl="node1" presStyleIdx="3" presStyleCnt="17"/>
      <dgm:spPr/>
    </dgm:pt>
    <dgm:pt modelId="{FBB57B98-AD73-F747-9A26-31CBFA1692C6}" type="pres">
      <dgm:prSet presAssocID="{74549B64-6629-DC43-94B0-24C993167895}" presName="Accent5" presStyleLbl="node1" presStyleIdx="4" presStyleCnt="17"/>
      <dgm:spPr/>
    </dgm:pt>
    <dgm:pt modelId="{BD4F4383-79F7-1044-B6A8-B44F8DDC2461}" type="pres">
      <dgm:prSet presAssocID="{74549B64-6629-DC43-94B0-24C993167895}" presName="Accent6" presStyleLbl="node1" presStyleIdx="5" presStyleCnt="17"/>
      <dgm:spPr/>
    </dgm:pt>
    <dgm:pt modelId="{589F918F-5944-7948-A18A-80A62117C61E}" type="pres">
      <dgm:prSet presAssocID="{F752F2EE-C6DC-2F4D-A9E7-6197488107DE}" presName="Child1" presStyleLbl="node1" presStyleIdx="6" presStyleCnt="17" custLinFactNeighborX="72655" custLinFactNeighborY="-4542">
        <dgm:presLayoutVars>
          <dgm:chMax val="0"/>
          <dgm:chPref val="0"/>
        </dgm:presLayoutVars>
      </dgm:prSet>
      <dgm:spPr/>
    </dgm:pt>
    <dgm:pt modelId="{A5050CBE-85E2-414B-8DF8-6535DBA955F9}" type="pres">
      <dgm:prSet presAssocID="{F752F2EE-C6DC-2F4D-A9E7-6197488107DE}" presName="Accent7" presStyleCnt="0"/>
      <dgm:spPr/>
    </dgm:pt>
    <dgm:pt modelId="{E963F59E-47BB-C249-AF0A-BFBF1E9F4080}" type="pres">
      <dgm:prSet presAssocID="{F752F2EE-C6DC-2F4D-A9E7-6197488107DE}" presName="AccentHold1" presStyleLbl="node1" presStyleIdx="7" presStyleCnt="17"/>
      <dgm:spPr/>
    </dgm:pt>
    <dgm:pt modelId="{7145EEE6-32A5-874E-BF2A-94C402553DF9}" type="pres">
      <dgm:prSet presAssocID="{F752F2EE-C6DC-2F4D-A9E7-6197488107DE}" presName="Accent8" presStyleCnt="0"/>
      <dgm:spPr/>
    </dgm:pt>
    <dgm:pt modelId="{5EEEF7C4-5225-BA46-8818-4605011050AB}" type="pres">
      <dgm:prSet presAssocID="{F752F2EE-C6DC-2F4D-A9E7-6197488107DE}" presName="AccentHold2" presStyleLbl="node1" presStyleIdx="8" presStyleCnt="17" custFlipVert="1" custFlipHor="1" custScaleX="92572" custScaleY="95165" custLinFactX="300000" custLinFactY="-21501" custLinFactNeighborX="387596" custLinFactNeighborY="-100000"/>
      <dgm:spPr/>
    </dgm:pt>
    <dgm:pt modelId="{B06B0FDF-515A-4F44-A2BE-5674BF5403C7}" type="pres">
      <dgm:prSet presAssocID="{9759204F-D69F-F244-A3DE-93F38633A3B2}" presName="Child2" presStyleLbl="node1" presStyleIdx="9" presStyleCnt="17" custLinFactX="-100000" custLinFactY="54091" custLinFactNeighborX="-178517" custLinFactNeighborY="10000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78DEA5F-FE87-3540-96FD-098E93AED2F7}" type="pres">
      <dgm:prSet presAssocID="{9759204F-D69F-F244-A3DE-93F38633A3B2}" presName="Accent9" presStyleCnt="0"/>
      <dgm:spPr/>
    </dgm:pt>
    <dgm:pt modelId="{D3ED74D8-09C0-F445-BDF3-0A031807717A}" type="pres">
      <dgm:prSet presAssocID="{9759204F-D69F-F244-A3DE-93F38633A3B2}" presName="AccentHold1" presStyleLbl="node1" presStyleIdx="10" presStyleCnt="17"/>
      <dgm:spPr/>
    </dgm:pt>
    <dgm:pt modelId="{CE24055B-34C6-7243-9B9E-540AF76C5195}" type="pres">
      <dgm:prSet presAssocID="{9759204F-D69F-F244-A3DE-93F38633A3B2}" presName="Accent10" presStyleCnt="0"/>
      <dgm:spPr/>
    </dgm:pt>
    <dgm:pt modelId="{C3201FE3-BB24-2648-947B-9BBFD59E1B5D}" type="pres">
      <dgm:prSet presAssocID="{9759204F-D69F-F244-A3DE-93F38633A3B2}" presName="AccentHold2" presStyleLbl="node1" presStyleIdx="11" presStyleCnt="17" custLinFactX="192289" custLinFactY="15829" custLinFactNeighborX="200000" custLinFactNeighborY="100000"/>
      <dgm:spPr/>
    </dgm:pt>
    <dgm:pt modelId="{7BE17DBA-F431-CF46-AC5C-DB94B696BF4A}" type="pres">
      <dgm:prSet presAssocID="{9759204F-D69F-F244-A3DE-93F38633A3B2}" presName="Accent11" presStyleCnt="0"/>
      <dgm:spPr/>
    </dgm:pt>
    <dgm:pt modelId="{CF577E42-4A63-014A-B3FB-92B205EF69A8}" type="pres">
      <dgm:prSet presAssocID="{9759204F-D69F-F244-A3DE-93F38633A3B2}" presName="AccentHold3" presStyleLbl="node1" presStyleIdx="12" presStyleCnt="17"/>
      <dgm:spPr/>
    </dgm:pt>
    <dgm:pt modelId="{39A2587B-9856-7E46-AF85-5C5F7C18FE78}" type="pres">
      <dgm:prSet presAssocID="{2394C857-F349-5341-B3FD-18201B6ACCBD}" presName="Child3" presStyleLbl="node1" presStyleIdx="13" presStyleCnt="17" custLinFactX="-71952" custLinFactY="-68924" custLinFactNeighborX="-100000" custLinFactNeighborY="-100000">
        <dgm:presLayoutVars>
          <dgm:chMax val="0"/>
          <dgm:chPref val="0"/>
        </dgm:presLayoutVars>
      </dgm:prSet>
      <dgm:spPr/>
    </dgm:pt>
    <dgm:pt modelId="{A06CB18F-10D0-4B47-90CF-BD1D3123C23E}" type="pres">
      <dgm:prSet presAssocID="{2394C857-F349-5341-B3FD-18201B6ACCBD}" presName="Accent12" presStyleCnt="0"/>
      <dgm:spPr/>
    </dgm:pt>
    <dgm:pt modelId="{7D3503EA-19B9-2F4C-A295-63F28A01EF09}" type="pres">
      <dgm:prSet presAssocID="{2394C857-F349-5341-B3FD-18201B6ACCBD}" presName="AccentHold1" presStyleLbl="node1" presStyleIdx="14" presStyleCnt="17" custLinFactX="-65994" custLinFactNeighborX="-100000" custLinFactNeighborY="22133"/>
      <dgm:spPr/>
    </dgm:pt>
    <dgm:pt modelId="{D164E8AE-656B-D14F-BF91-180FE10C557A}" type="pres">
      <dgm:prSet presAssocID="{CC90C86B-86B3-7448-8A70-363ABE98A6C5}" presName="Child4" presStyleLbl="node1" presStyleIdx="15" presStyleCnt="17" custLinFactX="31120" custLinFactNeighborX="100000" custLinFactNeighborY="-88784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92712C2-C05E-0A41-814C-4E1E22DF894E}" type="pres">
      <dgm:prSet presAssocID="{CC90C86B-86B3-7448-8A70-363ABE98A6C5}" presName="Accent13" presStyleCnt="0"/>
      <dgm:spPr/>
    </dgm:pt>
    <dgm:pt modelId="{DF8C0887-245B-4E45-9794-F91E9EEF3083}" type="pres">
      <dgm:prSet presAssocID="{CC90C86B-86B3-7448-8A70-363ABE98A6C5}" presName="AccentHold1" presStyleLbl="node1" presStyleIdx="16" presStyleCnt="17"/>
      <dgm:spPr/>
    </dgm:pt>
  </dgm:ptLst>
  <dgm:cxnLst>
    <dgm:cxn modelId="{9F4B3255-A903-6B41-8EAE-6F75FCA47638}" type="presOf" srcId="{74549B64-6629-DC43-94B0-24C993167895}" destId="{27C79B17-6452-7343-B2F5-E3210BBA0D3C}" srcOrd="0" destOrd="0" presId="urn:microsoft.com/office/officeart/2009/3/layout/CircleRelationship"/>
    <dgm:cxn modelId="{305EEAB1-5ABB-0645-A738-4C5756028A23}" srcId="{74549B64-6629-DC43-94B0-24C993167895}" destId="{F752F2EE-C6DC-2F4D-A9E7-6197488107DE}" srcOrd="0" destOrd="0" parTransId="{8637DB60-AAC9-B144-BCCF-820EFF22CB74}" sibTransId="{85076455-0322-954F-9CCD-70C2E3D17361}"/>
    <dgm:cxn modelId="{CEADC9F3-EE27-6243-928F-C23236EE74E7}" srcId="{74549B64-6629-DC43-94B0-24C993167895}" destId="{2394C857-F349-5341-B3FD-18201B6ACCBD}" srcOrd="2" destOrd="0" parTransId="{A43F9192-9008-104F-8827-4116114DA4C1}" sibTransId="{D97C642F-1607-8A4F-B662-A073CC5C6CF4}"/>
    <dgm:cxn modelId="{3A7C80ED-BF80-524B-9245-084DA79663D6}" type="presOf" srcId="{2394C857-F349-5341-B3FD-18201B6ACCBD}" destId="{39A2587B-9856-7E46-AF85-5C5F7C18FE78}" srcOrd="0" destOrd="0" presId="urn:microsoft.com/office/officeart/2009/3/layout/CircleRelationship"/>
    <dgm:cxn modelId="{DC0DE882-3679-954D-AE61-A093DF02682E}" type="presOf" srcId="{CC90C86B-86B3-7448-8A70-363ABE98A6C5}" destId="{D164E8AE-656B-D14F-BF91-180FE10C557A}" srcOrd="0" destOrd="0" presId="urn:microsoft.com/office/officeart/2009/3/layout/CircleRelationship"/>
    <dgm:cxn modelId="{34E99061-DC67-FE42-B2D3-CBE406754D8F}" type="presOf" srcId="{9759204F-D69F-F244-A3DE-93F38633A3B2}" destId="{B06B0FDF-515A-4F44-A2BE-5674BF5403C7}" srcOrd="0" destOrd="0" presId="urn:microsoft.com/office/officeart/2009/3/layout/CircleRelationship"/>
    <dgm:cxn modelId="{1614CAB5-E7FF-EC4C-9FB9-536DACA8B9EA}" srcId="{74549B64-6629-DC43-94B0-24C993167895}" destId="{9759204F-D69F-F244-A3DE-93F38633A3B2}" srcOrd="1" destOrd="0" parTransId="{B39B4809-033E-5040-8CF5-4E4D22F9B6B2}" sibTransId="{093C79CE-D47B-F448-9437-04B0E33B83B7}"/>
    <dgm:cxn modelId="{0F2E6A83-BACE-A740-8AE8-9CA51AE1C0C0}" srcId="{FD67C06C-0EAE-074A-A1FB-8C2C1311C23F}" destId="{74549B64-6629-DC43-94B0-24C993167895}" srcOrd="0" destOrd="0" parTransId="{B762077C-D418-4F49-B282-7EDB47FCDF10}" sibTransId="{63EBCD61-03B7-A343-899C-FAAFD8CE7BFB}"/>
    <dgm:cxn modelId="{7382E5C6-9990-974B-BF19-BEDF6DD065EB}" type="presOf" srcId="{F752F2EE-C6DC-2F4D-A9E7-6197488107DE}" destId="{589F918F-5944-7948-A18A-80A62117C61E}" srcOrd="0" destOrd="0" presId="urn:microsoft.com/office/officeart/2009/3/layout/CircleRelationship"/>
    <dgm:cxn modelId="{61F70CEA-4671-4D42-80AC-79A7C6A4DAD6}" srcId="{74549B64-6629-DC43-94B0-24C993167895}" destId="{CC90C86B-86B3-7448-8A70-363ABE98A6C5}" srcOrd="3" destOrd="0" parTransId="{3294C5BD-7684-5B42-81C8-7760BC0BB291}" sibTransId="{9D4A151C-2B24-D04B-B80F-CDC5F53ACFFA}"/>
    <dgm:cxn modelId="{FD1B199C-CEA9-3F4D-8311-ED22ECD8B843}" type="presOf" srcId="{FD67C06C-0EAE-074A-A1FB-8C2C1311C23F}" destId="{50D7EA34-6E0D-514D-8B7A-930B066DFD6F}" srcOrd="0" destOrd="0" presId="urn:microsoft.com/office/officeart/2009/3/layout/CircleRelationship"/>
    <dgm:cxn modelId="{AB111E4C-F4C6-0B48-B0A6-FFA3C5151A96}" type="presParOf" srcId="{50D7EA34-6E0D-514D-8B7A-930B066DFD6F}" destId="{27C79B17-6452-7343-B2F5-E3210BBA0D3C}" srcOrd="0" destOrd="0" presId="urn:microsoft.com/office/officeart/2009/3/layout/CircleRelationship"/>
    <dgm:cxn modelId="{E1056AC0-CFD5-794E-A1B4-B28E5D9DEAAC}" type="presParOf" srcId="{50D7EA34-6E0D-514D-8B7A-930B066DFD6F}" destId="{A1F694AF-A824-6C4D-B4AB-2186C381682C}" srcOrd="1" destOrd="0" presId="urn:microsoft.com/office/officeart/2009/3/layout/CircleRelationship"/>
    <dgm:cxn modelId="{1A97689D-8E1C-CC46-BF6B-C4CA06B13698}" type="presParOf" srcId="{50D7EA34-6E0D-514D-8B7A-930B066DFD6F}" destId="{A1C73AEE-9118-BE47-99D5-652CC058EC6D}" srcOrd="2" destOrd="0" presId="urn:microsoft.com/office/officeart/2009/3/layout/CircleRelationship"/>
    <dgm:cxn modelId="{4341C6BB-9D40-A841-B6C6-E53B623F6940}" type="presParOf" srcId="{50D7EA34-6E0D-514D-8B7A-930B066DFD6F}" destId="{B6D2EA59-E196-4744-ACFA-1D11C1E6E55C}" srcOrd="3" destOrd="0" presId="urn:microsoft.com/office/officeart/2009/3/layout/CircleRelationship"/>
    <dgm:cxn modelId="{3CC8A4CD-B383-0946-B276-4790065B1036}" type="presParOf" srcId="{50D7EA34-6E0D-514D-8B7A-930B066DFD6F}" destId="{479B1CA9-E336-3046-A3CE-10BD641F25F5}" srcOrd="4" destOrd="0" presId="urn:microsoft.com/office/officeart/2009/3/layout/CircleRelationship"/>
    <dgm:cxn modelId="{308E3941-56E0-8D41-A95F-948E0FE2A42B}" type="presParOf" srcId="{50D7EA34-6E0D-514D-8B7A-930B066DFD6F}" destId="{FBB57B98-AD73-F747-9A26-31CBFA1692C6}" srcOrd="5" destOrd="0" presId="urn:microsoft.com/office/officeart/2009/3/layout/CircleRelationship"/>
    <dgm:cxn modelId="{8D40C9AB-C29A-D74F-9088-A6E277F51FDE}" type="presParOf" srcId="{50D7EA34-6E0D-514D-8B7A-930B066DFD6F}" destId="{BD4F4383-79F7-1044-B6A8-B44F8DDC2461}" srcOrd="6" destOrd="0" presId="urn:microsoft.com/office/officeart/2009/3/layout/CircleRelationship"/>
    <dgm:cxn modelId="{7B0317E2-0690-7A4D-8DB1-5B9FA47A7FB6}" type="presParOf" srcId="{50D7EA34-6E0D-514D-8B7A-930B066DFD6F}" destId="{589F918F-5944-7948-A18A-80A62117C61E}" srcOrd="7" destOrd="0" presId="urn:microsoft.com/office/officeart/2009/3/layout/CircleRelationship"/>
    <dgm:cxn modelId="{F5A9A859-71CF-804B-AD59-141751AFA870}" type="presParOf" srcId="{50D7EA34-6E0D-514D-8B7A-930B066DFD6F}" destId="{A5050CBE-85E2-414B-8DF8-6535DBA955F9}" srcOrd="8" destOrd="0" presId="urn:microsoft.com/office/officeart/2009/3/layout/CircleRelationship"/>
    <dgm:cxn modelId="{AD0543B7-2163-104A-9C04-977625B98DDC}" type="presParOf" srcId="{A5050CBE-85E2-414B-8DF8-6535DBA955F9}" destId="{E963F59E-47BB-C249-AF0A-BFBF1E9F4080}" srcOrd="0" destOrd="0" presId="urn:microsoft.com/office/officeart/2009/3/layout/CircleRelationship"/>
    <dgm:cxn modelId="{A0BE8602-FE7C-FD47-AD8E-22474BC825A1}" type="presParOf" srcId="{50D7EA34-6E0D-514D-8B7A-930B066DFD6F}" destId="{7145EEE6-32A5-874E-BF2A-94C402553DF9}" srcOrd="9" destOrd="0" presId="urn:microsoft.com/office/officeart/2009/3/layout/CircleRelationship"/>
    <dgm:cxn modelId="{E3B87500-5851-0044-A570-F121A0C94CCA}" type="presParOf" srcId="{7145EEE6-32A5-874E-BF2A-94C402553DF9}" destId="{5EEEF7C4-5225-BA46-8818-4605011050AB}" srcOrd="0" destOrd="0" presId="urn:microsoft.com/office/officeart/2009/3/layout/CircleRelationship"/>
    <dgm:cxn modelId="{0844A563-88E5-6844-838B-265A0AC36208}" type="presParOf" srcId="{50D7EA34-6E0D-514D-8B7A-930B066DFD6F}" destId="{B06B0FDF-515A-4F44-A2BE-5674BF5403C7}" srcOrd="10" destOrd="0" presId="urn:microsoft.com/office/officeart/2009/3/layout/CircleRelationship"/>
    <dgm:cxn modelId="{046CEDC6-EED7-0A4B-B82E-25DD7D48CF41}" type="presParOf" srcId="{50D7EA34-6E0D-514D-8B7A-930B066DFD6F}" destId="{E78DEA5F-FE87-3540-96FD-098E93AED2F7}" srcOrd="11" destOrd="0" presId="urn:microsoft.com/office/officeart/2009/3/layout/CircleRelationship"/>
    <dgm:cxn modelId="{ABA3047F-764D-7846-9FC1-CB9BB119127C}" type="presParOf" srcId="{E78DEA5F-FE87-3540-96FD-098E93AED2F7}" destId="{D3ED74D8-09C0-F445-BDF3-0A031807717A}" srcOrd="0" destOrd="0" presId="urn:microsoft.com/office/officeart/2009/3/layout/CircleRelationship"/>
    <dgm:cxn modelId="{087BC86A-7458-0247-9823-9CBE1422DFC5}" type="presParOf" srcId="{50D7EA34-6E0D-514D-8B7A-930B066DFD6F}" destId="{CE24055B-34C6-7243-9B9E-540AF76C5195}" srcOrd="12" destOrd="0" presId="urn:microsoft.com/office/officeart/2009/3/layout/CircleRelationship"/>
    <dgm:cxn modelId="{5E339EA5-27C4-C847-9174-B8532CAB8288}" type="presParOf" srcId="{CE24055B-34C6-7243-9B9E-540AF76C5195}" destId="{C3201FE3-BB24-2648-947B-9BBFD59E1B5D}" srcOrd="0" destOrd="0" presId="urn:microsoft.com/office/officeart/2009/3/layout/CircleRelationship"/>
    <dgm:cxn modelId="{B1ECE656-5CE2-F74C-866A-641D52FACEE2}" type="presParOf" srcId="{50D7EA34-6E0D-514D-8B7A-930B066DFD6F}" destId="{7BE17DBA-F431-CF46-AC5C-DB94B696BF4A}" srcOrd="13" destOrd="0" presId="urn:microsoft.com/office/officeart/2009/3/layout/CircleRelationship"/>
    <dgm:cxn modelId="{22FD9EC2-19D8-8F4B-89A8-CBCDED3FFF91}" type="presParOf" srcId="{7BE17DBA-F431-CF46-AC5C-DB94B696BF4A}" destId="{CF577E42-4A63-014A-B3FB-92B205EF69A8}" srcOrd="0" destOrd="0" presId="urn:microsoft.com/office/officeart/2009/3/layout/CircleRelationship"/>
    <dgm:cxn modelId="{BB45A723-DBE0-F147-9FA3-1375088CBA98}" type="presParOf" srcId="{50D7EA34-6E0D-514D-8B7A-930B066DFD6F}" destId="{39A2587B-9856-7E46-AF85-5C5F7C18FE78}" srcOrd="14" destOrd="0" presId="urn:microsoft.com/office/officeart/2009/3/layout/CircleRelationship"/>
    <dgm:cxn modelId="{0BEAC11E-2160-324D-B692-C2D9783A18FD}" type="presParOf" srcId="{50D7EA34-6E0D-514D-8B7A-930B066DFD6F}" destId="{A06CB18F-10D0-4B47-90CF-BD1D3123C23E}" srcOrd="15" destOrd="0" presId="urn:microsoft.com/office/officeart/2009/3/layout/CircleRelationship"/>
    <dgm:cxn modelId="{39A4D5D5-81A9-A04E-91DD-8A137A966B46}" type="presParOf" srcId="{A06CB18F-10D0-4B47-90CF-BD1D3123C23E}" destId="{7D3503EA-19B9-2F4C-A295-63F28A01EF09}" srcOrd="0" destOrd="0" presId="urn:microsoft.com/office/officeart/2009/3/layout/CircleRelationship"/>
    <dgm:cxn modelId="{F7C24B90-C657-4C49-9E70-884920BA3740}" type="presParOf" srcId="{50D7EA34-6E0D-514D-8B7A-930B066DFD6F}" destId="{D164E8AE-656B-D14F-BF91-180FE10C557A}" srcOrd="16" destOrd="0" presId="urn:microsoft.com/office/officeart/2009/3/layout/CircleRelationship"/>
    <dgm:cxn modelId="{AF98A836-E4FB-AD43-A95E-F2F7265F2101}" type="presParOf" srcId="{50D7EA34-6E0D-514D-8B7A-930B066DFD6F}" destId="{892712C2-C05E-0A41-814C-4E1E22DF894E}" srcOrd="17" destOrd="0" presId="urn:microsoft.com/office/officeart/2009/3/layout/CircleRelationship"/>
    <dgm:cxn modelId="{3C422EC0-BF76-864F-BFE4-DD8FA5E87C1E}" type="presParOf" srcId="{892712C2-C05E-0A41-814C-4E1E22DF894E}" destId="{DF8C0887-245B-4E45-9794-F91E9EEF3083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C79B17-6452-7343-B2F5-E3210BBA0D3C}">
      <dsp:nvSpPr>
        <dsp:cNvPr id="0" name=""/>
        <dsp:cNvSpPr/>
      </dsp:nvSpPr>
      <dsp:spPr>
        <a:xfrm>
          <a:off x="4693337" y="1478073"/>
          <a:ext cx="3076895" cy="317744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dirty="0" err="1" smtClean="0"/>
            <a:t>Zimmerome</a:t>
          </a:r>
          <a:endParaRPr lang="en-US" sz="2200" kern="1200" dirty="0"/>
        </a:p>
      </dsp:txBody>
      <dsp:txXfrm>
        <a:off x="5143938" y="1943399"/>
        <a:ext cx="2175693" cy="2246794"/>
      </dsp:txXfrm>
    </dsp:sp>
    <dsp:sp modelId="{A1F694AF-A824-6C4D-B4AB-2186C381682C}">
      <dsp:nvSpPr>
        <dsp:cNvPr id="0" name=""/>
        <dsp:cNvSpPr/>
      </dsp:nvSpPr>
      <dsp:spPr>
        <a:xfrm>
          <a:off x="6251688" y="0"/>
          <a:ext cx="576749" cy="5773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C73AEE-9118-BE47-99D5-652CC058EC6D}">
      <dsp:nvSpPr>
        <dsp:cNvPr id="0" name=""/>
        <dsp:cNvSpPr/>
      </dsp:nvSpPr>
      <dsp:spPr>
        <a:xfrm>
          <a:off x="4886429" y="5039237"/>
          <a:ext cx="418196" cy="4179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D2EA59-E196-4744-ACFA-1D11C1E6E55C}">
      <dsp:nvSpPr>
        <dsp:cNvPr id="0" name=""/>
        <dsp:cNvSpPr/>
      </dsp:nvSpPr>
      <dsp:spPr>
        <a:xfrm>
          <a:off x="7502771" y="2533431"/>
          <a:ext cx="418196" cy="4179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9B1CA9-E336-3046-A3CE-10BD641F25F5}">
      <dsp:nvSpPr>
        <dsp:cNvPr id="0" name=""/>
        <dsp:cNvSpPr/>
      </dsp:nvSpPr>
      <dsp:spPr>
        <a:xfrm>
          <a:off x="6814604" y="5483489"/>
          <a:ext cx="576749" cy="5773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B57B98-AD73-F747-9A26-31CBFA1692C6}">
      <dsp:nvSpPr>
        <dsp:cNvPr id="0" name=""/>
        <dsp:cNvSpPr/>
      </dsp:nvSpPr>
      <dsp:spPr>
        <a:xfrm>
          <a:off x="5003482" y="819621"/>
          <a:ext cx="418196" cy="4179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F4383-79F7-1044-B6A8-B44F8DDC2461}">
      <dsp:nvSpPr>
        <dsp:cNvPr id="0" name=""/>
        <dsp:cNvSpPr/>
      </dsp:nvSpPr>
      <dsp:spPr>
        <a:xfrm>
          <a:off x="3687172" y="3212697"/>
          <a:ext cx="418196" cy="4179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9F918F-5944-7948-A18A-80A62117C61E}">
      <dsp:nvSpPr>
        <dsp:cNvPr id="0" name=""/>
        <dsp:cNvSpPr/>
      </dsp:nvSpPr>
      <dsp:spPr>
        <a:xfrm>
          <a:off x="3201960" y="1076753"/>
          <a:ext cx="2109074" cy="21090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dirty="0" smtClean="0"/>
            <a:t>Proteomics</a:t>
          </a:r>
          <a:endParaRPr lang="en-US" sz="2200" kern="1200" dirty="0"/>
        </a:p>
      </dsp:txBody>
      <dsp:txXfrm>
        <a:off x="3510827" y="1385614"/>
        <a:ext cx="1491340" cy="1491312"/>
      </dsp:txXfrm>
    </dsp:sp>
    <dsp:sp modelId="{E963F59E-47BB-C249-AF0A-BFBF1E9F4080}">
      <dsp:nvSpPr>
        <dsp:cNvPr id="0" name=""/>
        <dsp:cNvSpPr/>
      </dsp:nvSpPr>
      <dsp:spPr>
        <a:xfrm>
          <a:off x="5668553" y="838196"/>
          <a:ext cx="576749" cy="5773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EEF7C4-5225-BA46-8818-4605011050AB}">
      <dsp:nvSpPr>
        <dsp:cNvPr id="0" name=""/>
        <dsp:cNvSpPr/>
      </dsp:nvSpPr>
      <dsp:spPr>
        <a:xfrm flipH="1" flipV="1">
          <a:off x="9077803" y="2656806"/>
          <a:ext cx="965370" cy="99285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6B0FDF-515A-4F44-A2BE-5674BF5403C7}">
      <dsp:nvSpPr>
        <dsp:cNvPr id="0" name=""/>
        <dsp:cNvSpPr/>
      </dsp:nvSpPr>
      <dsp:spPr>
        <a:xfrm>
          <a:off x="3137869" y="3430164"/>
          <a:ext cx="2109074" cy="21090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dirty="0" smtClean="0"/>
            <a:t>Modeling</a:t>
          </a:r>
          <a:endParaRPr lang="en-US" sz="2200" kern="1200" dirty="0"/>
        </a:p>
      </dsp:txBody>
      <dsp:txXfrm>
        <a:off x="3446736" y="3739025"/>
        <a:ext cx="1491340" cy="1491312"/>
      </dsp:txXfrm>
    </dsp:sp>
    <dsp:sp modelId="{D3ED74D8-09C0-F445-BDF3-0A031807717A}">
      <dsp:nvSpPr>
        <dsp:cNvPr id="0" name=""/>
        <dsp:cNvSpPr/>
      </dsp:nvSpPr>
      <dsp:spPr>
        <a:xfrm>
          <a:off x="8070259" y="1636920"/>
          <a:ext cx="576749" cy="57737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3201FE3-BB24-2648-947B-9BBFD59E1B5D}">
      <dsp:nvSpPr>
        <dsp:cNvPr id="0" name=""/>
        <dsp:cNvSpPr/>
      </dsp:nvSpPr>
      <dsp:spPr>
        <a:xfrm>
          <a:off x="3112227" y="5624718"/>
          <a:ext cx="418196" cy="4179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577E42-4A63-014A-B3FB-92B205EF69A8}">
      <dsp:nvSpPr>
        <dsp:cNvPr id="0" name=""/>
        <dsp:cNvSpPr/>
      </dsp:nvSpPr>
      <dsp:spPr>
        <a:xfrm>
          <a:off x="5638758" y="4545452"/>
          <a:ext cx="418196" cy="4179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A2587B-9856-7E46-AF85-5C5F7C18FE78}">
      <dsp:nvSpPr>
        <dsp:cNvPr id="0" name=""/>
        <dsp:cNvSpPr/>
      </dsp:nvSpPr>
      <dsp:spPr>
        <a:xfrm>
          <a:off x="6377159" y="263007"/>
          <a:ext cx="2109074" cy="21090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dirty="0" smtClean="0"/>
            <a:t>Genomics</a:t>
          </a:r>
          <a:endParaRPr lang="en-US" sz="2200" kern="1200" dirty="0"/>
        </a:p>
      </dsp:txBody>
      <dsp:txXfrm>
        <a:off x="6686026" y="571868"/>
        <a:ext cx="1491340" cy="1491312"/>
      </dsp:txXfrm>
    </dsp:sp>
    <dsp:sp modelId="{7D3503EA-19B9-2F4C-A295-63F28A01EF09}">
      <dsp:nvSpPr>
        <dsp:cNvPr id="0" name=""/>
        <dsp:cNvSpPr/>
      </dsp:nvSpPr>
      <dsp:spPr>
        <a:xfrm>
          <a:off x="8714733" y="3844648"/>
          <a:ext cx="418196" cy="4179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164E8AE-656B-D14F-BF91-180FE10C557A}">
      <dsp:nvSpPr>
        <dsp:cNvPr id="0" name=""/>
        <dsp:cNvSpPr/>
      </dsp:nvSpPr>
      <dsp:spPr>
        <a:xfrm>
          <a:off x="6715427" y="3758056"/>
          <a:ext cx="2109074" cy="2109034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200" kern="1200" dirty="0" smtClean="0"/>
            <a:t>Networks</a:t>
          </a:r>
          <a:endParaRPr lang="en-US" sz="2200" kern="1200" dirty="0"/>
        </a:p>
      </dsp:txBody>
      <dsp:txXfrm>
        <a:off x="7024294" y="4066917"/>
        <a:ext cx="1491340" cy="1491312"/>
      </dsp:txXfrm>
    </dsp:sp>
    <dsp:sp modelId="{DF8C0887-245B-4E45-9794-F91E9EEF3083}">
      <dsp:nvSpPr>
        <dsp:cNvPr id="0" name=""/>
        <dsp:cNvSpPr/>
      </dsp:nvSpPr>
      <dsp:spPr>
        <a:xfrm>
          <a:off x="5833491" y="5559337"/>
          <a:ext cx="418196" cy="41793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55449-C549-E647-9F8E-3E5631E7FD2E}" type="datetimeFigureOut">
              <a:rPr lang="en-US" smtClean="0"/>
              <a:t>5/17/17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A0C9C-EE2B-B641-8C01-396F27AAE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84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0C9C-EE2B-B641-8C01-396F27AAE9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53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gnomAD</a:t>
            </a:r>
            <a:r>
              <a:rPr lang="en-US" altLang="zh-CN" baseline="0" dirty="0" smtClean="0"/>
              <a:t>: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Genome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Aggregation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Database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0C9C-EE2B-B641-8C01-396F27AAE9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54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the results to predict gene expression in various</a:t>
            </a:r>
            <a:r>
              <a:rPr lang="zh-CN" alt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tissues and better estimate the impact of noncoding variants in Carl’s genome.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DA0C9C-EE2B-B641-8C01-396F27AAE9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612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0DCC-B189-574E-90FA-3CE4A7A4A9C0}" type="datetimeFigureOut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981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0DCC-B189-574E-90FA-3CE4A7A4A9C0}" type="datetimeFigureOut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43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0DCC-B189-574E-90FA-3CE4A7A4A9C0}" type="datetimeFigureOut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49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0DCC-B189-574E-90FA-3CE4A7A4A9C0}" type="datetimeFigureOut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99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0DCC-B189-574E-90FA-3CE4A7A4A9C0}" type="datetimeFigureOut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76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0DCC-B189-574E-90FA-3CE4A7A4A9C0}" type="datetimeFigureOut">
              <a:rPr lang="en-US" smtClean="0"/>
              <a:t>5/17/17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0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0DCC-B189-574E-90FA-3CE4A7A4A9C0}" type="datetimeFigureOut">
              <a:rPr lang="en-US" smtClean="0"/>
              <a:t>5/17/17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63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0DCC-B189-574E-90FA-3CE4A7A4A9C0}" type="datetimeFigureOut">
              <a:rPr lang="en-US" smtClean="0"/>
              <a:t>5/17/17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83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0DCC-B189-574E-90FA-3CE4A7A4A9C0}" type="datetimeFigureOut">
              <a:rPr lang="en-US" smtClean="0"/>
              <a:t>5/17/17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05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0DCC-B189-574E-90FA-3CE4A7A4A9C0}" type="datetimeFigureOut">
              <a:rPr lang="en-US" smtClean="0"/>
              <a:t>5/17/17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32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80DCC-B189-574E-90FA-3CE4A7A4A9C0}" type="datetimeFigureOut">
              <a:rPr lang="en-US" smtClean="0"/>
              <a:t>5/17/17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467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80DCC-B189-574E-90FA-3CE4A7A4A9C0}" type="datetimeFigureOut">
              <a:rPr lang="en-US" smtClean="0"/>
              <a:t>5/17/17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61F3F-7BDF-5B40-9DB8-7DD1577D7F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9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bb752spring2017.github.io/" TargetMode="External"/><Relationship Id="rId4" Type="http://schemas.openxmlformats.org/officeDocument/2006/relationships/hyperlink" Target="https://classroom.github.com/classrooms/22753602-cbb752spring2017" TargetMode="External"/><Relationship Id="rId5" Type="http://schemas.openxmlformats.org/officeDocument/2006/relationships/image" Target="../media/image5.jp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CBB752</a:t>
            </a:r>
            <a:r>
              <a:rPr lang="zh-CN" altLang="en-US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Project</a:t>
            </a:r>
            <a:r>
              <a:rPr lang="zh-CN" altLang="en-US" dirty="0"/>
              <a:t> </a:t>
            </a:r>
            <a:r>
              <a:rPr lang="en-US" altLang="zh-CN" dirty="0"/>
              <a:t>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50611"/>
            <a:ext cx="9144000" cy="1655762"/>
          </a:xfrm>
        </p:spPr>
        <p:txBody>
          <a:bodyPr/>
          <a:lstStyle/>
          <a:p>
            <a:r>
              <a:rPr lang="en-US" altLang="zh-CN" dirty="0" smtClean="0"/>
              <a:t>05/18/2017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87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 CRISPR and personal genomics: The impact of SNPs on </a:t>
            </a:r>
            <a:r>
              <a:rPr lang="en-US" b="1" dirty="0" smtClean="0"/>
              <a:t>gRNA </a:t>
            </a:r>
            <a:r>
              <a:rPr lang="en-US" b="1" dirty="0"/>
              <a:t>sets and off target </a:t>
            </a:r>
            <a:r>
              <a:rPr lang="en-US" b="1" dirty="0" smtClean="0"/>
              <a:t>mutations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8926" y="1964170"/>
            <a:ext cx="585487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CRISPR off target prediction depends on the reference genome used.</a:t>
            </a:r>
          </a:p>
          <a:p>
            <a:endParaRPr lang="en-US" dirty="0" smtClean="0"/>
          </a:p>
          <a:p>
            <a:r>
              <a:rPr lang="en-US" dirty="0" smtClean="0"/>
              <a:t>SNPs in Subject Z’s genome change possible off target sites by introducing new PAM sites or mutating potential off target sites to more closely resemble a given gRNA.</a:t>
            </a:r>
          </a:p>
          <a:p>
            <a:endParaRPr lang="en-US" dirty="0"/>
          </a:p>
          <a:p>
            <a:r>
              <a:rPr lang="en-US" dirty="0" smtClean="0"/>
              <a:t>How many PAM sites are introduced or removed by SNPs in Subject Z?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5" y="2521527"/>
            <a:ext cx="5097488" cy="471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80" y="3009052"/>
            <a:ext cx="2951877" cy="33064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550223"/>
            <a:ext cx="3149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Yang et al. Nature Communications 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943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Calculate and analyze the </a:t>
            </a:r>
            <a:r>
              <a:rPr lang="en-US" b="1" dirty="0"/>
              <a:t>degree centrality and betweenness centrality of proteins containing and not containing SNPs in Carl’s </a:t>
            </a:r>
            <a:r>
              <a:rPr lang="en-US" b="1" dirty="0" smtClean="0"/>
              <a:t>genome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16481"/>
            <a:ext cx="5349658" cy="4260481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Looking at proteins in the context of the protein protein interaction (PPI) network.</a:t>
            </a:r>
          </a:p>
          <a:p>
            <a:endParaRPr lang="en-US" dirty="0" smtClean="0"/>
          </a:p>
          <a:p>
            <a:r>
              <a:rPr lang="en-US" dirty="0" smtClean="0"/>
              <a:t>Overlapping Subject Z’s coding SNPs on the PPI network provides additional information about the possible impact of each SNP.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0684" y="2171542"/>
            <a:ext cx="4113116" cy="41439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7928" y="6582864"/>
            <a:ext cx="4281054" cy="275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www.nature.com</a:t>
            </a:r>
            <a:r>
              <a:rPr lang="en-US" sz="1200" dirty="0"/>
              <a:t>/</a:t>
            </a:r>
            <a:r>
              <a:rPr lang="en-US" sz="1200" dirty="0" err="1"/>
              <a:t>nrm</a:t>
            </a:r>
            <a:r>
              <a:rPr lang="en-US" sz="1200" dirty="0"/>
              <a:t>/journal/v6/n11/full/nrm1778.html</a:t>
            </a:r>
          </a:p>
        </p:txBody>
      </p:sp>
    </p:spTree>
    <p:extLst>
      <p:ext uri="{BB962C8B-B14F-4D97-AF65-F5344CB8AC3E}">
        <p14:creationId xmlns:p14="http://schemas.microsoft.com/office/powerpoint/2010/main" val="178404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Structural analysis of coding mutations in Carl’s genome.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07512"/>
            <a:ext cx="5562600" cy="4351338"/>
          </a:xfrm>
        </p:spPr>
        <p:txBody>
          <a:bodyPr/>
          <a:lstStyle/>
          <a:p>
            <a:r>
              <a:rPr lang="en-US" dirty="0" smtClean="0"/>
              <a:t>Structural modeling of Subject Z’s coding SNPs can provide additional details about a variant’s impact.</a:t>
            </a:r>
          </a:p>
          <a:p>
            <a:endParaRPr lang="en-US" dirty="0"/>
          </a:p>
          <a:p>
            <a:r>
              <a:rPr lang="en-US" dirty="0" smtClean="0"/>
              <a:t>Modelling of coding mutations can indicate which variants might disrupt a protein’s structure and which will likely be tolerated.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2" t="26046" r="28488" b="13798"/>
          <a:stretch/>
        </p:blipFill>
        <p:spPr>
          <a:xfrm>
            <a:off x="6723644" y="1690688"/>
            <a:ext cx="4954772" cy="412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6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952" y="316101"/>
            <a:ext cx="9372600" cy="62799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8"/>
          <a:stretch/>
        </p:blipFill>
        <p:spPr>
          <a:xfrm rot="21200443">
            <a:off x="5014416" y="3408415"/>
            <a:ext cx="2250253" cy="554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0" b="58819"/>
          <a:stretch/>
        </p:blipFill>
        <p:spPr>
          <a:xfrm rot="16200000">
            <a:off x="8509362" y="2459429"/>
            <a:ext cx="793432" cy="847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83" t="51497" b="9257"/>
          <a:stretch/>
        </p:blipFill>
        <p:spPr>
          <a:xfrm rot="3191620">
            <a:off x="3143605" y="2648222"/>
            <a:ext cx="630478" cy="645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4" t="34980" r="23469" b="35566"/>
          <a:stretch/>
        </p:blipFill>
        <p:spPr>
          <a:xfrm rot="10203292">
            <a:off x="4489947" y="1917465"/>
            <a:ext cx="1948996" cy="68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794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29321396"/>
              </p:ext>
            </p:extLst>
          </p:nvPr>
        </p:nvGraphicFramePr>
        <p:xfrm>
          <a:off x="77694" y="543812"/>
          <a:ext cx="13584517" cy="7739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030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552" y="1777042"/>
            <a:ext cx="49273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8</a:t>
            </a:r>
            <a:r>
              <a:rPr lang="zh-CN" altLang="en-US" dirty="0" smtClean="0"/>
              <a:t> </a:t>
            </a:r>
            <a:r>
              <a:rPr lang="en-US" altLang="zh-CN" dirty="0" smtClean="0"/>
              <a:t>different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projects</a:t>
            </a:r>
            <a:r>
              <a:rPr lang="zh-CN" altLang="en-US" dirty="0" smtClean="0"/>
              <a:t> </a:t>
            </a:r>
            <a:r>
              <a:rPr lang="en-US" altLang="zh-CN" dirty="0" smtClean="0"/>
              <a:t>under</a:t>
            </a:r>
            <a:r>
              <a:rPr lang="zh-CN" altLang="en-US" dirty="0" smtClean="0"/>
              <a:t> </a:t>
            </a:r>
            <a:r>
              <a:rPr lang="en-US" altLang="zh-CN" dirty="0" smtClean="0"/>
              <a:t>4</a:t>
            </a:r>
            <a:r>
              <a:rPr lang="zh-CN" altLang="en-US" dirty="0" smtClean="0"/>
              <a:t> </a:t>
            </a:r>
            <a:r>
              <a:rPr lang="en-US" altLang="zh-CN" dirty="0" smtClean="0"/>
              <a:t>main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topics</a:t>
            </a:r>
            <a:r>
              <a:rPr lang="zh-CN" altLang="en-US" dirty="0" smtClean="0"/>
              <a:t> </a:t>
            </a:r>
            <a:r>
              <a:rPr lang="en-US" altLang="zh-CN" dirty="0" smtClean="0">
                <a:hlinkClick r:id="rId3"/>
              </a:rPr>
              <a:t>(website)</a:t>
            </a:r>
            <a:endParaRPr lang="en-US" altLang="zh-CN" dirty="0" smtClean="0"/>
          </a:p>
          <a:p>
            <a:endParaRPr lang="en-US" dirty="0"/>
          </a:p>
          <a:p>
            <a:r>
              <a:rPr lang="en-US" altLang="zh-CN" dirty="0" smtClean="0"/>
              <a:t>Collaboration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i="1" dirty="0" err="1" smtClean="0">
                <a:hlinkClick r:id="rId4"/>
              </a:rPr>
              <a:t>Github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7" t="16085" r="11575" b="27083"/>
          <a:stretch/>
        </p:blipFill>
        <p:spPr>
          <a:xfrm>
            <a:off x="563747" y="3545839"/>
            <a:ext cx="4819137" cy="2377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86"/>
          <a:stretch/>
        </p:blipFill>
        <p:spPr>
          <a:xfrm>
            <a:off x="5867401" y="0"/>
            <a:ext cx="6466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0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organization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Writing</a:t>
            </a:r>
          </a:p>
          <a:p>
            <a:pPr lvl="1"/>
            <a:r>
              <a:rPr lang="en-US" dirty="0" smtClean="0"/>
              <a:t>Write introductory and background text and work with the other students in the group to document code and results.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Coding</a:t>
            </a:r>
          </a:p>
          <a:p>
            <a:pPr lvl="1"/>
            <a:r>
              <a:rPr lang="en-US" dirty="0" smtClean="0"/>
              <a:t>Write custom scripts that perform a specific analysis on a subset of Subject Z’s genome.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Pipeline</a:t>
            </a:r>
          </a:p>
          <a:p>
            <a:pPr lvl="1"/>
            <a:r>
              <a:rPr lang="en-US" dirty="0" smtClean="0"/>
              <a:t>Install and run existing genomic analysis software on Subject Z’s genome. Then analyze and compare the results.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05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23179" y="554907"/>
            <a:ext cx="11215779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 smtClean="0"/>
              <a:t>Compare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the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variants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in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Carl’s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genome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with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variants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in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the</a:t>
            </a:r>
            <a:r>
              <a:rPr lang="zh-CN" altLang="en-US" sz="4000" b="1" dirty="0" smtClean="0"/>
              <a:t> </a:t>
            </a:r>
            <a:r>
              <a:rPr lang="en-US" altLang="zh-CN" sz="4000" b="1" dirty="0" err="1" smtClean="0"/>
              <a:t>gnomAD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and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1000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Genome</a:t>
            </a:r>
            <a:r>
              <a:rPr lang="zh-CN" altLang="en-US" sz="4000" b="1" dirty="0" smtClean="0"/>
              <a:t> </a:t>
            </a:r>
            <a:r>
              <a:rPr lang="en-US" altLang="zh-CN" sz="4000" b="1" dirty="0" smtClean="0"/>
              <a:t>database.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115" y="2058270"/>
            <a:ext cx="7172972" cy="4353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0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20947" y="62391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 smtClean="0"/>
              <a:t>Compare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the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variants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in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Carl’s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genome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with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variants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in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the</a:t>
            </a:r>
            <a:r>
              <a:rPr lang="zh-CN" altLang="en-US" b="1" dirty="0" smtClean="0"/>
              <a:t> </a:t>
            </a:r>
            <a:r>
              <a:rPr lang="en-US" altLang="zh-CN" b="1" dirty="0" err="1" smtClean="0"/>
              <a:t>GTEx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database.</a:t>
            </a:r>
            <a:r>
              <a:rPr lang="zh-CN" altLang="en-US" b="1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2438400"/>
            <a:ext cx="3975100" cy="33635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03530" y="6471055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commonfund.nih.gov</a:t>
            </a:r>
            <a:r>
              <a:rPr lang="en-US" dirty="0"/>
              <a:t>/</a:t>
            </a:r>
            <a:r>
              <a:rPr lang="en-US" dirty="0" err="1"/>
              <a:t>gtex</a:t>
            </a:r>
            <a:r>
              <a:rPr lang="en-US" dirty="0"/>
              <a:t>/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43676" y="2277158"/>
            <a:ext cx="3690324" cy="4092429"/>
            <a:chOff x="1643676" y="2277158"/>
            <a:chExt cx="3690324" cy="40924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09"/>
            <a:stretch/>
          </p:blipFill>
          <p:spPr>
            <a:xfrm>
              <a:off x="1643676" y="2277158"/>
              <a:ext cx="3690324" cy="409242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643676" y="2277158"/>
              <a:ext cx="388324" cy="3898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29600" y="6216266"/>
            <a:ext cx="42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Flutre</a:t>
            </a:r>
            <a:r>
              <a:rPr lang="en-US" dirty="0"/>
              <a:t>, </a:t>
            </a:r>
            <a:r>
              <a:rPr lang="en-US" dirty="0" err="1"/>
              <a:t>Timothée</a:t>
            </a:r>
            <a:r>
              <a:rPr lang="en-US" dirty="0"/>
              <a:t>, et al</a:t>
            </a:r>
            <a:r>
              <a:rPr lang="en-US" dirty="0" smtClean="0"/>
              <a:t>.</a:t>
            </a:r>
            <a:r>
              <a:rPr lang="en-US" dirty="0"/>
              <a:t> </a:t>
            </a:r>
            <a:r>
              <a:rPr lang="en-US" i="1" dirty="0" err="1"/>
              <a:t>PLoS</a:t>
            </a:r>
            <a:r>
              <a:rPr lang="en-US" i="1" dirty="0"/>
              <a:t> </a:t>
            </a:r>
            <a:r>
              <a:rPr lang="en-US" i="1" dirty="0" smtClean="0"/>
              <a:t>Genet</a:t>
            </a:r>
            <a:r>
              <a:rPr lang="en-US" dirty="0" smtClean="0"/>
              <a:t> </a:t>
            </a:r>
            <a:r>
              <a:rPr lang="en-US" dirty="0"/>
              <a:t>(2013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20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b="1" dirty="0" smtClean="0"/>
              <a:t>Analyze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the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protein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coding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mutations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in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the</a:t>
            </a:r>
            <a:r>
              <a:rPr lang="zh-CN" altLang="en-US" b="1" dirty="0" smtClean="0"/>
              <a:t> </a:t>
            </a:r>
            <a:r>
              <a:rPr lang="en-US" altLang="zh-CN" b="1" dirty="0" err="1" smtClean="0"/>
              <a:t>Zimmerome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2159000"/>
            <a:ext cx="8229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altLang="zh-CN" sz="3200" dirty="0" smtClean="0"/>
              <a:t>Variant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prioritization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by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incorporating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different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types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of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functional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information</a:t>
            </a:r>
          </a:p>
          <a:p>
            <a:pPr marL="457200" indent="-457200">
              <a:buFont typeface="Arial" charset="0"/>
              <a:buChar char="•"/>
            </a:pPr>
            <a:endParaRPr lang="en-US" altLang="zh-CN" sz="3200" dirty="0" smtClean="0"/>
          </a:p>
          <a:p>
            <a:pPr marL="457200" indent="-457200">
              <a:buFont typeface="Arial" charset="0"/>
              <a:buChar char="•"/>
            </a:pPr>
            <a:r>
              <a:rPr lang="en-US" altLang="zh-CN" sz="3200" dirty="0" smtClean="0"/>
              <a:t>Score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and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rank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</a:t>
            </a:r>
            <a:r>
              <a:rPr lang="zh-CN" altLang="en-US" sz="3200" dirty="0" smtClean="0"/>
              <a:t> </a:t>
            </a:r>
            <a:r>
              <a:rPr lang="en-US" altLang="zh-CN" sz="3200" dirty="0" err="1" smtClean="0"/>
              <a:t>deleteriousneses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of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identified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protein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coding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mutations</a:t>
            </a:r>
          </a:p>
          <a:p>
            <a:pPr marL="457200" indent="-457200">
              <a:buFont typeface="Arial" charset="0"/>
              <a:buChar char="•"/>
            </a:pPr>
            <a:endParaRPr lang="en-US" sz="3200" dirty="0"/>
          </a:p>
          <a:p>
            <a:pPr marL="457200" indent="-457200">
              <a:buFont typeface="Arial" charset="0"/>
              <a:buChar char="•"/>
            </a:pPr>
            <a:r>
              <a:rPr lang="en-US" altLang="zh-CN" sz="3200" dirty="0" smtClean="0"/>
              <a:t>Compare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with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functional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prediction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programs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9116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Identifying off target CRISPR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50074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Off target mutagenesis is a risk with CRISPR editing of human cells.</a:t>
            </a:r>
          </a:p>
          <a:p>
            <a:endParaRPr lang="en-US" dirty="0" smtClean="0"/>
          </a:p>
          <a:p>
            <a:r>
              <a:rPr lang="en-US" dirty="0" smtClean="0"/>
              <a:t>Predicting off target sites is important for ranking potential </a:t>
            </a:r>
            <a:r>
              <a:rPr lang="en-US" dirty="0" err="1" smtClean="0"/>
              <a:t>guideRNAs</a:t>
            </a:r>
            <a:r>
              <a:rPr lang="en-US" dirty="0" smtClean="0"/>
              <a:t> for specificity.</a:t>
            </a:r>
          </a:p>
          <a:p>
            <a:endParaRPr lang="en-US" dirty="0" smtClean="0"/>
          </a:p>
          <a:p>
            <a:r>
              <a:rPr lang="en-US" dirty="0" smtClean="0"/>
              <a:t>Many factors in addition to simple sequence distance have a role in determining off target cutting efficiency of a given site.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105" y="2701680"/>
            <a:ext cx="5468106" cy="19347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39096" y="6550223"/>
            <a:ext cx="4052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Segal et al. </a:t>
            </a:r>
            <a:r>
              <a:rPr lang="en-US" sz="1400" dirty="0"/>
              <a:t>Current Opinion in Chemical Biology 2015</a:t>
            </a:r>
          </a:p>
        </p:txBody>
      </p:sp>
    </p:spTree>
    <p:extLst>
      <p:ext uri="{BB962C8B-B14F-4D97-AF65-F5344CB8AC3E}">
        <p14:creationId xmlns:p14="http://schemas.microsoft.com/office/powerpoint/2010/main" val="185821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</TotalTime>
  <Words>412</Words>
  <Application>Microsoft Macintosh PowerPoint</Application>
  <PresentationFormat>Widescreen</PresentationFormat>
  <Paragraphs>58</Paragraphs>
  <Slides>12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Calibri</vt:lpstr>
      <vt:lpstr>Calibri Light</vt:lpstr>
      <vt:lpstr>DengXian</vt:lpstr>
      <vt:lpstr>DengXian Light</vt:lpstr>
      <vt:lpstr>Arial</vt:lpstr>
      <vt:lpstr>Office Theme</vt:lpstr>
      <vt:lpstr>CBB752 Final Project presentation</vt:lpstr>
      <vt:lpstr>PowerPoint Presentation</vt:lpstr>
      <vt:lpstr>PowerPoint Presentation</vt:lpstr>
      <vt:lpstr>PowerPoint Presentation</vt:lpstr>
      <vt:lpstr>Group organization</vt:lpstr>
      <vt:lpstr>PowerPoint Presentation</vt:lpstr>
      <vt:lpstr>PowerPoint Presentation</vt:lpstr>
      <vt:lpstr>PowerPoint Presentation</vt:lpstr>
      <vt:lpstr>Identifying off target CRISPR sites</vt:lpstr>
      <vt:lpstr> CRISPR and personal genomics: The impact of SNPs on gRNA sets and off target mutations</vt:lpstr>
      <vt:lpstr>Calculate and analyze the degree centrality and betweenness centrality of proteins containing and not containing SNPs in Carl’s genome</vt:lpstr>
      <vt:lpstr>Structural analysis of coding mutations in Carl’s genome.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Project</dc:title>
  <dc:creator>Muir, Paul</dc:creator>
  <cp:lastModifiedBy>Mengting Gu</cp:lastModifiedBy>
  <cp:revision>23</cp:revision>
  <dcterms:created xsi:type="dcterms:W3CDTF">2017-05-16T13:49:21Z</dcterms:created>
  <dcterms:modified xsi:type="dcterms:W3CDTF">2017-05-17T23:06:35Z</dcterms:modified>
</cp:coreProperties>
</file>