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7" r:id="rId2"/>
    <p:sldId id="265" r:id="rId3"/>
    <p:sldId id="262" r:id="rId4"/>
    <p:sldId id="263" r:id="rId5"/>
    <p:sldId id="264" r:id="rId6"/>
    <p:sldId id="257" r:id="rId7"/>
    <p:sldId id="258" r:id="rId8"/>
    <p:sldId id="259" r:id="rId9"/>
    <p:sldId id="260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646"/>
    <p:restoredTop sz="84459"/>
  </p:normalViewPr>
  <p:slideViewPr>
    <p:cSldViewPr snapToGrid="0" snapToObjects="1">
      <p:cViewPr varScale="1">
        <p:scale>
          <a:sx n="66" d="100"/>
          <a:sy n="66" d="100"/>
        </p:scale>
        <p:origin x="200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55449-C549-E647-9F8E-3E5631E7FD2E}" type="datetimeFigureOut">
              <a:rPr lang="en-US" smtClean="0"/>
              <a:t>5/17/17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DA0C9C-EE2B-B641-8C01-396F27AAE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584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A0C9C-EE2B-B641-8C01-396F27AAE9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53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gnomAD</a:t>
            </a:r>
            <a:r>
              <a:rPr lang="en-US" altLang="zh-CN" baseline="0" dirty="0" smtClean="0"/>
              <a:t>: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Genome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Aggregation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Database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A0C9C-EE2B-B641-8C01-396F27AAE9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54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the results to predict gene expression in various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tissues and better estimate the impact of noncoding variants in Carl’s genome.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A0C9C-EE2B-B641-8C01-396F27AAE9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612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0DCC-B189-574E-90FA-3CE4A7A4A9C0}" type="datetimeFigureOut">
              <a:rPr lang="en-US" smtClean="0"/>
              <a:t>5/17/17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1F3F-7BDF-5B40-9DB8-7DD1577D7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81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0DCC-B189-574E-90FA-3CE4A7A4A9C0}" type="datetimeFigureOut">
              <a:rPr lang="en-US" smtClean="0"/>
              <a:t>5/17/17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1F3F-7BDF-5B40-9DB8-7DD1577D7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43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0DCC-B189-574E-90FA-3CE4A7A4A9C0}" type="datetimeFigureOut">
              <a:rPr lang="en-US" smtClean="0"/>
              <a:t>5/17/17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1F3F-7BDF-5B40-9DB8-7DD1577D7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649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0DCC-B189-574E-90FA-3CE4A7A4A9C0}" type="datetimeFigureOut">
              <a:rPr lang="en-US" smtClean="0"/>
              <a:t>5/17/17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1F3F-7BDF-5B40-9DB8-7DD1577D7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099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0DCC-B189-574E-90FA-3CE4A7A4A9C0}" type="datetimeFigureOut">
              <a:rPr lang="en-US" smtClean="0"/>
              <a:t>5/17/17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1F3F-7BDF-5B40-9DB8-7DD1577D7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76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0DCC-B189-574E-90FA-3CE4A7A4A9C0}" type="datetimeFigureOut">
              <a:rPr lang="en-US" smtClean="0"/>
              <a:t>5/17/17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1F3F-7BDF-5B40-9DB8-7DD1577D7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007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0DCC-B189-574E-90FA-3CE4A7A4A9C0}" type="datetimeFigureOut">
              <a:rPr lang="en-US" smtClean="0"/>
              <a:t>5/17/17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1F3F-7BDF-5B40-9DB8-7DD1577D7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63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0DCC-B189-574E-90FA-3CE4A7A4A9C0}" type="datetimeFigureOut">
              <a:rPr lang="en-US" smtClean="0"/>
              <a:t>5/17/17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1F3F-7BDF-5B40-9DB8-7DD1577D7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83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0DCC-B189-574E-90FA-3CE4A7A4A9C0}" type="datetimeFigureOut">
              <a:rPr lang="en-US" smtClean="0"/>
              <a:t>5/17/17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1F3F-7BDF-5B40-9DB8-7DD1577D7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05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0DCC-B189-574E-90FA-3CE4A7A4A9C0}" type="datetimeFigureOut">
              <a:rPr lang="en-US" smtClean="0"/>
              <a:t>5/17/17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1F3F-7BDF-5B40-9DB8-7DD1577D7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432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0DCC-B189-574E-90FA-3CE4A7A4A9C0}" type="datetimeFigureOut">
              <a:rPr lang="en-US" smtClean="0"/>
              <a:t>5/17/17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1F3F-7BDF-5B40-9DB8-7DD1577D7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467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80DCC-B189-574E-90FA-3CE4A7A4A9C0}" type="datetimeFigureOut">
              <a:rPr lang="en-US" smtClean="0"/>
              <a:t>5/17/17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61F3F-7BDF-5B40-9DB8-7DD1577D7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95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bb752spring2017.github.io/" TargetMode="External"/><Relationship Id="rId4" Type="http://schemas.openxmlformats.org/officeDocument/2006/relationships/hyperlink" Target="https://classroom.github.com/classrooms/22753602-cbb752spring2017" TargetMode="External"/><Relationship Id="rId5" Type="http://schemas.openxmlformats.org/officeDocument/2006/relationships/image" Target="../media/image1.jp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CBB752</a:t>
            </a:r>
            <a:r>
              <a:rPr lang="zh-CN" altLang="en-US" dirty="0"/>
              <a:t> </a:t>
            </a:r>
            <a:r>
              <a:rPr lang="en-US" altLang="zh-CN" dirty="0"/>
              <a:t>Final</a:t>
            </a:r>
            <a:r>
              <a:rPr lang="zh-CN" altLang="en-US" dirty="0"/>
              <a:t> </a:t>
            </a:r>
            <a:r>
              <a:rPr lang="en-US" altLang="zh-CN" dirty="0"/>
              <a:t>Project</a:t>
            </a:r>
            <a:r>
              <a:rPr lang="zh-CN" altLang="en-US" dirty="0"/>
              <a:t> </a:t>
            </a:r>
            <a:r>
              <a:rPr lang="en-US" altLang="zh-CN" dirty="0"/>
              <a:t>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50611"/>
            <a:ext cx="9144000" cy="1655762"/>
          </a:xfrm>
        </p:spPr>
        <p:txBody>
          <a:bodyPr/>
          <a:lstStyle/>
          <a:p>
            <a:r>
              <a:rPr lang="en-US" altLang="zh-CN" dirty="0" smtClean="0"/>
              <a:t>05/18/2017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87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analysis of coding mutations in Carl’s genome.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7512"/>
            <a:ext cx="5562600" cy="4351338"/>
          </a:xfrm>
        </p:spPr>
        <p:txBody>
          <a:bodyPr/>
          <a:lstStyle/>
          <a:p>
            <a:r>
              <a:rPr lang="en-US" dirty="0" smtClean="0"/>
              <a:t>Structural modeling of Subject Z’s coding SNPs can provide additional details about a variant’s impact.</a:t>
            </a:r>
          </a:p>
          <a:p>
            <a:endParaRPr lang="en-US" dirty="0"/>
          </a:p>
          <a:p>
            <a:r>
              <a:rPr lang="en-US" dirty="0" smtClean="0"/>
              <a:t>Modelling of coding mutations can indicate which variants might disrupt a protein’s structure and which will likely be tolerated.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95182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552" y="1777042"/>
            <a:ext cx="49273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8</a:t>
            </a:r>
            <a:r>
              <a:rPr lang="zh-CN" altLang="en-US" dirty="0" smtClean="0"/>
              <a:t> </a:t>
            </a:r>
            <a:r>
              <a:rPr lang="en-US" altLang="zh-CN" dirty="0" smtClean="0"/>
              <a:t>different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projects</a:t>
            </a:r>
            <a:r>
              <a:rPr lang="zh-CN" altLang="en-US" dirty="0" smtClean="0"/>
              <a:t> </a:t>
            </a:r>
            <a:r>
              <a:rPr lang="en-US" altLang="zh-CN" dirty="0" smtClean="0"/>
              <a:t>under</a:t>
            </a:r>
            <a:r>
              <a:rPr lang="zh-CN" altLang="en-US" dirty="0" smtClean="0"/>
              <a:t> </a:t>
            </a:r>
            <a:r>
              <a:rPr lang="en-US" altLang="zh-CN" dirty="0" smtClean="0"/>
              <a:t>4</a:t>
            </a:r>
            <a:r>
              <a:rPr lang="zh-CN" altLang="en-US" dirty="0" smtClean="0"/>
              <a:t> </a:t>
            </a:r>
            <a:r>
              <a:rPr lang="en-US" altLang="zh-CN" dirty="0" smtClean="0"/>
              <a:t>main</a:t>
            </a:r>
            <a:r>
              <a:rPr lang="zh-CN" altLang="en-US" dirty="0" smtClean="0"/>
              <a:t> </a:t>
            </a:r>
            <a:r>
              <a:rPr lang="en-US" altLang="zh-CN" dirty="0" smtClean="0"/>
              <a:t>topics</a:t>
            </a:r>
            <a:r>
              <a:rPr lang="zh-CN" altLang="en-US" dirty="0" smtClean="0"/>
              <a:t> </a:t>
            </a:r>
            <a:r>
              <a:rPr lang="en-US" altLang="zh-CN" dirty="0" smtClean="0">
                <a:hlinkClick r:id="rId3"/>
              </a:rPr>
              <a:t>(website)</a:t>
            </a:r>
            <a:endParaRPr lang="en-US" altLang="zh-CN" dirty="0" smtClean="0"/>
          </a:p>
          <a:p>
            <a:endParaRPr lang="en-US" dirty="0"/>
          </a:p>
          <a:p>
            <a:r>
              <a:rPr lang="en-US" altLang="zh-CN" dirty="0" smtClean="0"/>
              <a:t>Collaboration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on</a:t>
            </a:r>
            <a:r>
              <a:rPr lang="zh-CN" altLang="en-US" dirty="0" smtClean="0"/>
              <a:t> </a:t>
            </a:r>
            <a:r>
              <a:rPr lang="en-US" altLang="zh-CN" i="1" dirty="0" err="1" smtClean="0">
                <a:hlinkClick r:id="rId4"/>
              </a:rPr>
              <a:t>Github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7" t="16085" r="11575" b="27083"/>
          <a:stretch/>
        </p:blipFill>
        <p:spPr>
          <a:xfrm>
            <a:off x="563747" y="3545839"/>
            <a:ext cx="4819137" cy="23774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86"/>
          <a:stretch/>
        </p:blipFill>
        <p:spPr>
          <a:xfrm>
            <a:off x="5867401" y="0"/>
            <a:ext cx="64668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0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23179" y="554907"/>
            <a:ext cx="1121577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 smtClean="0"/>
              <a:t>Compare</a:t>
            </a:r>
            <a:r>
              <a:rPr lang="zh-CN" altLang="en-US" sz="4000" b="1" dirty="0" smtClean="0"/>
              <a:t> </a:t>
            </a:r>
            <a:r>
              <a:rPr lang="en-US" altLang="zh-CN" sz="4000" b="1" dirty="0" smtClean="0"/>
              <a:t>the</a:t>
            </a:r>
            <a:r>
              <a:rPr lang="zh-CN" altLang="en-US" sz="4000" b="1" dirty="0" smtClean="0"/>
              <a:t> </a:t>
            </a:r>
            <a:r>
              <a:rPr lang="en-US" altLang="zh-CN" sz="4000" b="1" dirty="0" smtClean="0"/>
              <a:t>variants</a:t>
            </a:r>
            <a:r>
              <a:rPr lang="zh-CN" altLang="en-US" sz="4000" b="1" dirty="0" smtClean="0"/>
              <a:t> </a:t>
            </a:r>
            <a:r>
              <a:rPr lang="en-US" altLang="zh-CN" sz="4000" b="1" dirty="0" smtClean="0"/>
              <a:t>in</a:t>
            </a:r>
            <a:r>
              <a:rPr lang="zh-CN" altLang="en-US" sz="4000" b="1" dirty="0" smtClean="0"/>
              <a:t> </a:t>
            </a:r>
            <a:r>
              <a:rPr lang="en-US" altLang="zh-CN" sz="4000" b="1" dirty="0" smtClean="0"/>
              <a:t>Carl’s</a:t>
            </a:r>
            <a:r>
              <a:rPr lang="zh-CN" altLang="en-US" sz="4000" b="1" dirty="0" smtClean="0"/>
              <a:t> </a:t>
            </a:r>
            <a:r>
              <a:rPr lang="en-US" altLang="zh-CN" sz="4000" b="1" dirty="0" smtClean="0"/>
              <a:t>genome</a:t>
            </a:r>
            <a:r>
              <a:rPr lang="zh-CN" altLang="en-US" sz="4000" b="1" dirty="0" smtClean="0"/>
              <a:t> </a:t>
            </a:r>
            <a:r>
              <a:rPr lang="en-US" altLang="zh-CN" sz="4000" b="1" dirty="0" smtClean="0"/>
              <a:t>with</a:t>
            </a:r>
            <a:r>
              <a:rPr lang="zh-CN" altLang="en-US" sz="4000" b="1" dirty="0" smtClean="0"/>
              <a:t> </a:t>
            </a:r>
            <a:r>
              <a:rPr lang="en-US" altLang="zh-CN" sz="4000" b="1" dirty="0" smtClean="0"/>
              <a:t>variants</a:t>
            </a:r>
            <a:r>
              <a:rPr lang="zh-CN" altLang="en-US" sz="4000" b="1" dirty="0" smtClean="0"/>
              <a:t> </a:t>
            </a:r>
            <a:r>
              <a:rPr lang="en-US" altLang="zh-CN" sz="4000" b="1" dirty="0" smtClean="0"/>
              <a:t>in</a:t>
            </a:r>
            <a:r>
              <a:rPr lang="zh-CN" altLang="en-US" sz="4000" b="1" dirty="0" smtClean="0"/>
              <a:t> </a:t>
            </a:r>
            <a:r>
              <a:rPr lang="en-US" altLang="zh-CN" sz="4000" b="1" dirty="0" smtClean="0"/>
              <a:t>the</a:t>
            </a:r>
            <a:r>
              <a:rPr lang="zh-CN" altLang="en-US" sz="4000" b="1" dirty="0" smtClean="0"/>
              <a:t> </a:t>
            </a:r>
            <a:r>
              <a:rPr lang="en-US" altLang="zh-CN" sz="4000" b="1" dirty="0" err="1" smtClean="0"/>
              <a:t>gnomAD</a:t>
            </a:r>
            <a:r>
              <a:rPr lang="zh-CN" altLang="en-US" sz="4000" b="1" dirty="0" smtClean="0"/>
              <a:t> </a:t>
            </a:r>
            <a:r>
              <a:rPr lang="en-US" altLang="zh-CN" sz="4000" b="1" dirty="0" smtClean="0"/>
              <a:t>and</a:t>
            </a:r>
            <a:r>
              <a:rPr lang="zh-CN" altLang="en-US" sz="4000" b="1" dirty="0" smtClean="0"/>
              <a:t> </a:t>
            </a:r>
            <a:r>
              <a:rPr lang="en-US" altLang="zh-CN" sz="4000" b="1" dirty="0" smtClean="0"/>
              <a:t>1000</a:t>
            </a:r>
            <a:r>
              <a:rPr lang="zh-CN" altLang="en-US" sz="4000" b="1" dirty="0" smtClean="0"/>
              <a:t> </a:t>
            </a:r>
            <a:r>
              <a:rPr lang="en-US" altLang="zh-CN" sz="4000" b="1" dirty="0" smtClean="0"/>
              <a:t>Genome</a:t>
            </a:r>
            <a:r>
              <a:rPr lang="zh-CN" altLang="en-US" sz="4000" b="1" dirty="0" smtClean="0"/>
              <a:t> </a:t>
            </a:r>
            <a:r>
              <a:rPr lang="en-US" altLang="zh-CN" sz="4000" b="1" dirty="0" smtClean="0"/>
              <a:t>database.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115" y="2058270"/>
            <a:ext cx="7172972" cy="435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00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20947" y="62391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smtClean="0"/>
              <a:t>Compare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the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variants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in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Carl’s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genome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with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variants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in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the</a:t>
            </a:r>
            <a:r>
              <a:rPr lang="zh-CN" altLang="en-US" b="1" dirty="0" smtClean="0"/>
              <a:t> </a:t>
            </a:r>
            <a:r>
              <a:rPr lang="en-US" altLang="zh-CN" b="1" dirty="0" err="1" smtClean="0"/>
              <a:t>GTEx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database.</a:t>
            </a:r>
            <a:r>
              <a:rPr lang="zh-CN" altLang="en-US" b="1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2438400"/>
            <a:ext cx="3975100" cy="33635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03530" y="6471055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commonfund.nih.gov</a:t>
            </a:r>
            <a:r>
              <a:rPr lang="en-US" dirty="0"/>
              <a:t>/</a:t>
            </a:r>
            <a:r>
              <a:rPr lang="en-US" dirty="0" err="1"/>
              <a:t>gtex</a:t>
            </a:r>
            <a:r>
              <a:rPr lang="en-US" dirty="0"/>
              <a:t>/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643676" y="2277158"/>
            <a:ext cx="3690324" cy="4092429"/>
            <a:chOff x="1643676" y="2277158"/>
            <a:chExt cx="3690324" cy="409242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709"/>
            <a:stretch/>
          </p:blipFill>
          <p:spPr>
            <a:xfrm>
              <a:off x="1643676" y="2277158"/>
              <a:ext cx="3690324" cy="4092429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643676" y="2277158"/>
              <a:ext cx="388324" cy="3898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8229600" y="6216266"/>
            <a:ext cx="4206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Flutre</a:t>
            </a:r>
            <a:r>
              <a:rPr lang="en-US" dirty="0"/>
              <a:t>, </a:t>
            </a:r>
            <a:r>
              <a:rPr lang="en-US" dirty="0" err="1"/>
              <a:t>Timothée</a:t>
            </a:r>
            <a:r>
              <a:rPr lang="en-US" dirty="0"/>
              <a:t>, et al</a:t>
            </a:r>
            <a:r>
              <a:rPr lang="en-US" dirty="0" smtClean="0"/>
              <a:t>.</a:t>
            </a:r>
            <a:r>
              <a:rPr lang="en-US" dirty="0"/>
              <a:t> </a:t>
            </a:r>
            <a:r>
              <a:rPr lang="en-US" i="1" dirty="0" err="1"/>
              <a:t>PLoS</a:t>
            </a:r>
            <a:r>
              <a:rPr lang="en-US" i="1" dirty="0"/>
              <a:t> </a:t>
            </a:r>
            <a:r>
              <a:rPr lang="en-US" i="1" dirty="0" smtClean="0"/>
              <a:t>Genet</a:t>
            </a:r>
            <a:r>
              <a:rPr lang="en-US" dirty="0" smtClean="0"/>
              <a:t> </a:t>
            </a:r>
            <a:r>
              <a:rPr lang="en-US" dirty="0"/>
              <a:t>(2013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20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smtClean="0"/>
              <a:t>Analyze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the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protein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coding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mutations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in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the</a:t>
            </a:r>
            <a:r>
              <a:rPr lang="zh-CN" altLang="en-US" b="1" dirty="0" smtClean="0"/>
              <a:t> </a:t>
            </a:r>
            <a:r>
              <a:rPr lang="en-US" altLang="zh-CN" b="1" dirty="0" err="1" smtClean="0"/>
              <a:t>Zimmerome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2159000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altLang="zh-CN" sz="3200" dirty="0" smtClean="0"/>
              <a:t>Variant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prioritization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by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incorporating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different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types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of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functional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information</a:t>
            </a:r>
          </a:p>
          <a:p>
            <a:pPr marL="457200" indent="-457200">
              <a:buFont typeface="Arial" charset="0"/>
              <a:buChar char="•"/>
            </a:pPr>
            <a:endParaRPr lang="en-US" altLang="zh-CN" sz="3200" dirty="0" smtClean="0"/>
          </a:p>
          <a:p>
            <a:pPr marL="457200" indent="-457200">
              <a:buFont typeface="Arial" charset="0"/>
              <a:buChar char="•"/>
            </a:pPr>
            <a:r>
              <a:rPr lang="en-US" altLang="zh-CN" sz="3200" dirty="0" smtClean="0"/>
              <a:t>Score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and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rank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the</a:t>
            </a:r>
            <a:r>
              <a:rPr lang="zh-CN" altLang="en-US" sz="3200" dirty="0" smtClean="0"/>
              <a:t> </a:t>
            </a:r>
            <a:r>
              <a:rPr lang="en-US" altLang="zh-CN" sz="3200" dirty="0" err="1" smtClean="0"/>
              <a:t>deleteriousneses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of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the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identified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protein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coding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mutations</a:t>
            </a:r>
          </a:p>
          <a:p>
            <a:pPr marL="457200" indent="-457200">
              <a:buFont typeface="Arial" charset="0"/>
              <a:buChar char="•"/>
            </a:pPr>
            <a:endParaRPr lang="en-US" sz="3200" dirty="0"/>
          </a:p>
          <a:p>
            <a:pPr marL="457200" indent="-457200">
              <a:buFont typeface="Arial" charset="0"/>
              <a:buChar char="•"/>
            </a:pPr>
            <a:r>
              <a:rPr lang="en-US" altLang="zh-CN" sz="3200" dirty="0" smtClean="0"/>
              <a:t>Compare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with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functional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prediction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programs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9116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Writing</a:t>
            </a:r>
          </a:p>
          <a:p>
            <a:pPr lvl="1"/>
            <a:r>
              <a:rPr lang="en-US" dirty="0" smtClean="0"/>
              <a:t>Write introductory and background text and work with the other students in the group to document code and results.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Coding</a:t>
            </a:r>
          </a:p>
          <a:p>
            <a:pPr lvl="1"/>
            <a:r>
              <a:rPr lang="en-US" dirty="0" smtClean="0"/>
              <a:t>Write custom scripts that perform a specific analysis on a subset of Subject Z’s genome.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Pipeline</a:t>
            </a:r>
          </a:p>
          <a:p>
            <a:pPr lvl="1"/>
            <a:r>
              <a:rPr lang="en-US" dirty="0" smtClean="0"/>
              <a:t>Install and run existing genomic analysis software on Subject Z’s genome. Then analyze and compare the results.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057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Identifying off target CRISPR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50074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Off target mutagenesis is a risk with CRISPR editing of human cells.</a:t>
            </a:r>
          </a:p>
          <a:p>
            <a:endParaRPr lang="en-US" dirty="0" smtClean="0"/>
          </a:p>
          <a:p>
            <a:r>
              <a:rPr lang="en-US" dirty="0" smtClean="0"/>
              <a:t>Predicting off target sites is important for ranking potential </a:t>
            </a:r>
            <a:r>
              <a:rPr lang="en-US" dirty="0" err="1" smtClean="0"/>
              <a:t>guideRNAs</a:t>
            </a:r>
            <a:r>
              <a:rPr lang="en-US" dirty="0" smtClean="0"/>
              <a:t> for specificity.</a:t>
            </a:r>
          </a:p>
          <a:p>
            <a:endParaRPr lang="en-US" dirty="0" smtClean="0"/>
          </a:p>
          <a:p>
            <a:r>
              <a:rPr lang="en-US" dirty="0" smtClean="0"/>
              <a:t>Many factors in addition to simple sequence distance have a role in determining off target cutting efficiency of a given site.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9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 CRISPR and personal genomics: The impact of SNPs on </a:t>
            </a:r>
            <a:r>
              <a:rPr lang="en-US" b="1" dirty="0" smtClean="0"/>
              <a:t>gRNA </a:t>
            </a:r>
            <a:r>
              <a:rPr lang="en-US" b="1" dirty="0"/>
              <a:t>sets and off target </a:t>
            </a:r>
            <a:r>
              <a:rPr lang="en-US" b="1" dirty="0" smtClean="0"/>
              <a:t>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8926" y="1825625"/>
            <a:ext cx="5854874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CRISPR off target prediction depends on the reference genome used.</a:t>
            </a:r>
          </a:p>
          <a:p>
            <a:endParaRPr lang="en-US" dirty="0" smtClean="0"/>
          </a:p>
          <a:p>
            <a:r>
              <a:rPr lang="en-US" dirty="0" smtClean="0"/>
              <a:t>SNPs in Subject Z’s genome change possible off target sites by introducing new PAM sites or mutating potential off target sites to more closely resemble a given gRNA.</a:t>
            </a:r>
          </a:p>
          <a:p>
            <a:endParaRPr lang="en-US" dirty="0"/>
          </a:p>
          <a:p>
            <a:r>
              <a:rPr lang="en-US" dirty="0" smtClean="0"/>
              <a:t>How many PAM sites are introduced or removed by SNPs in Subject Z?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379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Calculate and analyze the </a:t>
            </a:r>
            <a:r>
              <a:rPr lang="en-US" b="1" dirty="0"/>
              <a:t>degree centrality and </a:t>
            </a:r>
            <a:r>
              <a:rPr lang="en-US" b="1" dirty="0" err="1"/>
              <a:t>betweenness</a:t>
            </a:r>
            <a:r>
              <a:rPr lang="en-US" b="1" dirty="0"/>
              <a:t> centrality of proteins containing and not containing SNPs in Carl’s </a:t>
            </a:r>
            <a:r>
              <a:rPr lang="en-US" b="1" dirty="0" smtClean="0"/>
              <a:t>genome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16481"/>
            <a:ext cx="5349658" cy="4260481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Looking at proteins in the context of the protein protein interaction (PPI) network.</a:t>
            </a:r>
          </a:p>
          <a:p>
            <a:endParaRPr lang="en-US" dirty="0" smtClean="0"/>
          </a:p>
          <a:p>
            <a:r>
              <a:rPr lang="en-US" dirty="0" smtClean="0"/>
              <a:t>Overlapping Subject Z’s coding SNPs on the PPI network provides additional information about the possible impact of each SNP.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860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1643</TotalTime>
  <Words>388</Words>
  <Application>Microsoft Macintosh PowerPoint</Application>
  <PresentationFormat>Widescreen</PresentationFormat>
  <Paragraphs>50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Calibri Light</vt:lpstr>
      <vt:lpstr>DengXian</vt:lpstr>
      <vt:lpstr>DengXian Light</vt:lpstr>
      <vt:lpstr>Arial</vt:lpstr>
      <vt:lpstr>Office Theme</vt:lpstr>
      <vt:lpstr>CBB752 Final Project presentation</vt:lpstr>
      <vt:lpstr>PowerPoint Presentation</vt:lpstr>
      <vt:lpstr>PowerPoint Presentation</vt:lpstr>
      <vt:lpstr>PowerPoint Presentation</vt:lpstr>
      <vt:lpstr>PowerPoint Presentation</vt:lpstr>
      <vt:lpstr>Group organization</vt:lpstr>
      <vt:lpstr>Identifying off target CRISPR sites</vt:lpstr>
      <vt:lpstr> CRISPR and personal genomics: The impact of SNPs on gRNA sets and off target mutations</vt:lpstr>
      <vt:lpstr>Calculate and analyze the degree centrality and betweenness centrality of proteins containing and not containing SNPs in Carl’s genome</vt:lpstr>
      <vt:lpstr>Structural analysis of coding mutations in Carl’s genome.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Project</dc:title>
  <dc:creator>Muir, Paul</dc:creator>
  <cp:lastModifiedBy>Mengting Gu</cp:lastModifiedBy>
  <cp:revision>18</cp:revision>
  <dcterms:created xsi:type="dcterms:W3CDTF">2017-05-16T13:49:21Z</dcterms:created>
  <dcterms:modified xsi:type="dcterms:W3CDTF">2017-05-17T18:50:40Z</dcterms:modified>
</cp:coreProperties>
</file>