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0" r:id="rId1"/>
  </p:sldMasterIdLst>
  <p:notesMasterIdLst>
    <p:notesMasterId r:id="rId26"/>
  </p:notesMasterIdLst>
  <p:sldIdLst>
    <p:sldId id="256" r:id="rId2"/>
    <p:sldId id="257" r:id="rId3"/>
    <p:sldId id="280" r:id="rId4"/>
    <p:sldId id="279" r:id="rId5"/>
    <p:sldId id="262" r:id="rId6"/>
    <p:sldId id="258" r:id="rId7"/>
    <p:sldId id="261" r:id="rId8"/>
    <p:sldId id="259" r:id="rId9"/>
    <p:sldId id="260" r:id="rId10"/>
    <p:sldId id="263" r:id="rId11"/>
    <p:sldId id="267" r:id="rId12"/>
    <p:sldId id="266" r:id="rId13"/>
    <p:sldId id="274" r:id="rId14"/>
    <p:sldId id="275" r:id="rId15"/>
    <p:sldId id="276" r:id="rId16"/>
    <p:sldId id="277" r:id="rId17"/>
    <p:sldId id="264" r:id="rId18"/>
    <p:sldId id="278" r:id="rId19"/>
    <p:sldId id="272" r:id="rId20"/>
    <p:sldId id="271" r:id="rId21"/>
    <p:sldId id="273" r:id="rId22"/>
    <p:sldId id="268" r:id="rId23"/>
    <p:sldId id="269" r:id="rId24"/>
    <p:sldId id="270" r:id="rId2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76"/>
  </p:normalViewPr>
  <p:slideViewPr>
    <p:cSldViewPr snapToGrid="0" snapToObjects="1">
      <p:cViewPr varScale="1">
        <p:scale>
          <a:sx n="61" d="100"/>
          <a:sy n="61" d="100"/>
        </p:scale>
        <p:origin x="-170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Relationship Id="rId2" Type="http://schemas.microsoft.com/office/2011/relationships/chartStyle" Target="style1.xml"/><Relationship Id="rId3" Type="http://schemas.microsoft.com/office/2011/relationships/chartColorStyle" Target="colors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Relationship Id="rId2" Type="http://schemas.microsoft.com/office/2011/relationships/chartStyle" Target="style2.xml"/><Relationship Id="rId3" Type="http://schemas.microsoft.com/office/2011/relationships/chartColorStyle" Target="colors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Relationship Id="rId2" Type="http://schemas.microsoft.com/office/2011/relationships/chartStyle" Target="style3.xml"/><Relationship Id="rId3" Type="http://schemas.microsoft.com/office/2011/relationships/chartColorStyle" Target="colors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Relationship Id="rId2" Type="http://schemas.microsoft.com/office/2011/relationships/chartStyle" Target="style4.xml"/><Relationship Id="rId3" Type="http://schemas.microsoft.com/office/2011/relationships/chartColorStyle" Target="colors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PolyPhen2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992-475A-8F5E-FE3327A40BE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992-475A-8F5E-FE3327A40BE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992-475A-8F5E-FE3327A40BE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992-475A-8F5E-FE3327A40BEF}"/>
              </c:ext>
            </c:extLst>
          </c:dPt>
          <c:val>
            <c:numRef>
              <c:f>Sheet1!$B$3:$B$6</c:f>
              <c:numCache>
                <c:formatCode>General</c:formatCode>
                <c:ptCount val="4"/>
                <c:pt idx="0">
                  <c:v>2669.0</c:v>
                </c:pt>
                <c:pt idx="1">
                  <c:v>293.0</c:v>
                </c:pt>
                <c:pt idx="2">
                  <c:v>344.0</c:v>
                </c:pt>
                <c:pt idx="3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8992-475A-8F5E-FE3327A40B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PROVEAN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C66-430E-9625-062D42AA9A7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C66-430E-9625-062D42AA9A7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C66-430E-9625-062D42AA9A7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C66-430E-9625-062D42AA9A7D}"/>
              </c:ext>
            </c:extLst>
          </c:dPt>
          <c:val>
            <c:numRef>
              <c:f>Sheet1!$C$3:$C$6</c:f>
              <c:numCache>
                <c:formatCode>General</c:formatCode>
                <c:ptCount val="4"/>
                <c:pt idx="0">
                  <c:v>3104.0</c:v>
                </c:pt>
                <c:pt idx="1">
                  <c:v>0.0</c:v>
                </c:pt>
                <c:pt idx="2">
                  <c:v>420.0</c:v>
                </c:pt>
                <c:pt idx="3">
                  <c:v>6.0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5C66-430E-9625-062D42AA9A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SIFT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95E-427A-B195-05E76ADBDC5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95E-427A-B195-05E76ADBDC5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95E-427A-B195-05E76ADBDC5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95E-427A-B195-05E76ADBDC52}"/>
              </c:ext>
            </c:extLst>
          </c:dPt>
          <c:val>
            <c:numRef>
              <c:f>Sheet1!$D$3:$D$6</c:f>
              <c:numCache>
                <c:formatCode>General</c:formatCode>
                <c:ptCount val="4"/>
                <c:pt idx="0">
                  <c:v>2851.0</c:v>
                </c:pt>
                <c:pt idx="1">
                  <c:v>0.0</c:v>
                </c:pt>
                <c:pt idx="2">
                  <c:v>658.0</c:v>
                </c:pt>
                <c:pt idx="3">
                  <c:v>21.0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595E-427A-B195-05E76ADBDC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Uniqueness</a:t>
            </a:r>
            <a:r>
              <a:rPr lang="en-US" baseline="0"/>
              <a:t> of SNPs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237-4020-8F84-079F8FA9C3A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237-4020-8F84-079F8FA9C3A9}"/>
              </c:ext>
            </c:extLst>
          </c:dPt>
          <c:val>
            <c:numRef>
              <c:f>Sheet1!$A$17:$A$18</c:f>
              <c:numCache>
                <c:formatCode>General</c:formatCode>
                <c:ptCount val="2"/>
                <c:pt idx="0">
                  <c:v>3290.0</c:v>
                </c:pt>
                <c:pt idx="1">
                  <c:v>240.0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237-4020-8F84-079F8FA9C3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EB9E15-0552-594B-8EAF-3472D12C0A31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F25D26E-56D0-8940-AC86-32A54B078FBA}">
      <dgm:prSet phldrT="[Text]"/>
      <dgm:spPr/>
      <dgm:t>
        <a:bodyPr/>
        <a:lstStyle/>
        <a:p>
          <a:r>
            <a:rPr lang="en-US" dirty="0" smtClean="0"/>
            <a:t>Deleteriousness Estimation V2</a:t>
          </a:r>
          <a:endParaRPr lang="en-US" dirty="0"/>
        </a:p>
      </dgm:t>
    </dgm:pt>
    <dgm:pt modelId="{D5EE7B99-E4B0-0F41-8D9F-CD432065AACE}" type="parTrans" cxnId="{EC9B74DC-C101-8346-8E94-DF308B733042}">
      <dgm:prSet/>
      <dgm:spPr/>
      <dgm:t>
        <a:bodyPr/>
        <a:lstStyle/>
        <a:p>
          <a:endParaRPr lang="en-US"/>
        </a:p>
      </dgm:t>
    </dgm:pt>
    <dgm:pt modelId="{BA58487B-3760-7A41-8127-1DD17B9EAACE}" type="sibTrans" cxnId="{EC9B74DC-C101-8346-8E94-DF308B733042}">
      <dgm:prSet/>
      <dgm:spPr/>
      <dgm:t>
        <a:bodyPr/>
        <a:lstStyle/>
        <a:p>
          <a:endParaRPr lang="en-US"/>
        </a:p>
      </dgm:t>
    </dgm:pt>
    <dgm:pt modelId="{3079A2C4-D66F-744E-8943-2A4980377482}">
      <dgm:prSet phldrT="[Text]"/>
      <dgm:spPr/>
      <dgm:t>
        <a:bodyPr/>
        <a:lstStyle/>
        <a:p>
          <a:r>
            <a:rPr lang="en-US" dirty="0" smtClean="0"/>
            <a:t>Synonymous</a:t>
          </a:r>
          <a:endParaRPr lang="en-US" dirty="0"/>
        </a:p>
      </dgm:t>
    </dgm:pt>
    <dgm:pt modelId="{9C36B68E-1DC1-4746-AD55-D067533000BC}" type="parTrans" cxnId="{0CAD35F2-497B-944A-A161-24EC8A874691}">
      <dgm:prSet/>
      <dgm:spPr/>
      <dgm:t>
        <a:bodyPr/>
        <a:lstStyle/>
        <a:p>
          <a:endParaRPr lang="en-US"/>
        </a:p>
      </dgm:t>
    </dgm:pt>
    <dgm:pt modelId="{C9116A77-2082-3746-875A-CA115CE20354}" type="sibTrans" cxnId="{0CAD35F2-497B-944A-A161-24EC8A874691}">
      <dgm:prSet/>
      <dgm:spPr/>
      <dgm:t>
        <a:bodyPr/>
        <a:lstStyle/>
        <a:p>
          <a:endParaRPr lang="en-US"/>
        </a:p>
      </dgm:t>
    </dgm:pt>
    <dgm:pt modelId="{8723A6E1-07C1-2344-A0EF-A7B72355188F}">
      <dgm:prSet phldrT="[Text]"/>
      <dgm:spPr/>
      <dgm:t>
        <a:bodyPr/>
        <a:lstStyle/>
        <a:p>
          <a:r>
            <a:rPr lang="en-US" dirty="0" smtClean="0"/>
            <a:t>Single Amino Acid Substitution</a:t>
          </a:r>
          <a:endParaRPr lang="en-US" dirty="0"/>
        </a:p>
      </dgm:t>
    </dgm:pt>
    <dgm:pt modelId="{03224941-B75B-684E-ABCA-92A74028BCCD}" type="parTrans" cxnId="{5AFA26D9-E20A-9542-85FF-CEA419877215}">
      <dgm:prSet/>
      <dgm:spPr/>
      <dgm:t>
        <a:bodyPr/>
        <a:lstStyle/>
        <a:p>
          <a:endParaRPr lang="en-US"/>
        </a:p>
      </dgm:t>
    </dgm:pt>
    <dgm:pt modelId="{CF7C8AE4-CDDE-5443-8013-22680857B492}" type="sibTrans" cxnId="{5AFA26D9-E20A-9542-85FF-CEA419877215}">
      <dgm:prSet/>
      <dgm:spPr/>
      <dgm:t>
        <a:bodyPr/>
        <a:lstStyle/>
        <a:p>
          <a:endParaRPr lang="en-US"/>
        </a:p>
      </dgm:t>
    </dgm:pt>
    <dgm:pt modelId="{0B3C1D3A-35B7-874B-8371-13CD918D9061}">
      <dgm:prSet phldrT="[Text]"/>
      <dgm:spPr/>
      <dgm:t>
        <a:bodyPr/>
        <a:lstStyle/>
        <a:p>
          <a:r>
            <a:rPr lang="en-US" dirty="0" smtClean="0"/>
            <a:t>Indels, Stop Codon Introduction and Disruption </a:t>
          </a:r>
          <a:endParaRPr lang="en-US" dirty="0"/>
        </a:p>
      </dgm:t>
    </dgm:pt>
    <dgm:pt modelId="{48D619F3-3CC7-9E4D-81A9-A49882B4D501}" type="parTrans" cxnId="{9286922C-CC9B-D44A-A068-59DFA120244B}">
      <dgm:prSet/>
      <dgm:spPr/>
      <dgm:t>
        <a:bodyPr/>
        <a:lstStyle/>
        <a:p>
          <a:endParaRPr lang="en-US"/>
        </a:p>
      </dgm:t>
    </dgm:pt>
    <dgm:pt modelId="{067A88BF-8F23-A04A-AA50-82902FC70EC9}" type="sibTrans" cxnId="{9286922C-CC9B-D44A-A068-59DFA120244B}">
      <dgm:prSet/>
      <dgm:spPr/>
      <dgm:t>
        <a:bodyPr/>
        <a:lstStyle/>
        <a:p>
          <a:endParaRPr lang="en-US"/>
        </a:p>
      </dgm:t>
    </dgm:pt>
    <dgm:pt modelId="{15F06D66-C683-6744-BF6E-E3EF3ADB6839}" type="pres">
      <dgm:prSet presAssocID="{F2EB9E15-0552-594B-8EAF-3472D12C0A3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9420615-EB7E-5545-B391-0360CEC5FE78}" type="pres">
      <dgm:prSet presAssocID="{4F25D26E-56D0-8940-AC86-32A54B078FBA}" presName="hierRoot1" presStyleCnt="0">
        <dgm:presLayoutVars>
          <dgm:hierBranch val="init"/>
        </dgm:presLayoutVars>
      </dgm:prSet>
      <dgm:spPr/>
    </dgm:pt>
    <dgm:pt modelId="{9FE8B3FD-F5B5-2849-B6AB-48488D93A41D}" type="pres">
      <dgm:prSet presAssocID="{4F25D26E-56D0-8940-AC86-32A54B078FBA}" presName="rootComposite1" presStyleCnt="0"/>
      <dgm:spPr/>
    </dgm:pt>
    <dgm:pt modelId="{2C6D47CE-F24D-5C44-B0B0-10D10649A0FA}" type="pres">
      <dgm:prSet presAssocID="{4F25D26E-56D0-8940-AC86-32A54B078FBA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B8B091F-D6BE-6D4E-9C93-08C2AEA9BCCA}" type="pres">
      <dgm:prSet presAssocID="{4F25D26E-56D0-8940-AC86-32A54B078FBA}" presName="rootConnector1" presStyleLbl="node1" presStyleIdx="0" presStyleCnt="0"/>
      <dgm:spPr/>
      <dgm:t>
        <a:bodyPr/>
        <a:lstStyle/>
        <a:p>
          <a:endParaRPr lang="en-US"/>
        </a:p>
      </dgm:t>
    </dgm:pt>
    <dgm:pt modelId="{0C33B2B2-4963-9E43-8DF7-11D330094F2D}" type="pres">
      <dgm:prSet presAssocID="{4F25D26E-56D0-8940-AC86-32A54B078FBA}" presName="hierChild2" presStyleCnt="0"/>
      <dgm:spPr/>
    </dgm:pt>
    <dgm:pt modelId="{11D16DEB-DDC8-C047-BE1E-F4309C5BDAAF}" type="pres">
      <dgm:prSet presAssocID="{9C36B68E-1DC1-4746-AD55-D067533000BC}" presName="Name37" presStyleLbl="parChTrans1D2" presStyleIdx="0" presStyleCnt="3"/>
      <dgm:spPr/>
      <dgm:t>
        <a:bodyPr/>
        <a:lstStyle/>
        <a:p>
          <a:endParaRPr lang="en-US"/>
        </a:p>
      </dgm:t>
    </dgm:pt>
    <dgm:pt modelId="{4DE7F6EF-D392-F24C-8F09-1F0E67AE532B}" type="pres">
      <dgm:prSet presAssocID="{3079A2C4-D66F-744E-8943-2A4980377482}" presName="hierRoot2" presStyleCnt="0">
        <dgm:presLayoutVars>
          <dgm:hierBranch val="init"/>
        </dgm:presLayoutVars>
      </dgm:prSet>
      <dgm:spPr/>
    </dgm:pt>
    <dgm:pt modelId="{1643DCA8-E58C-0948-8504-ED5EAB3D505D}" type="pres">
      <dgm:prSet presAssocID="{3079A2C4-D66F-744E-8943-2A4980377482}" presName="rootComposite" presStyleCnt="0"/>
      <dgm:spPr/>
    </dgm:pt>
    <dgm:pt modelId="{44F2628C-B515-934B-BE73-C87C8B50BECC}" type="pres">
      <dgm:prSet presAssocID="{3079A2C4-D66F-744E-8943-2A4980377482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56C642F-77E0-CE4C-9734-BAB9883947C6}" type="pres">
      <dgm:prSet presAssocID="{3079A2C4-D66F-744E-8943-2A4980377482}" presName="rootConnector" presStyleLbl="node2" presStyleIdx="0" presStyleCnt="3"/>
      <dgm:spPr/>
      <dgm:t>
        <a:bodyPr/>
        <a:lstStyle/>
        <a:p>
          <a:endParaRPr lang="en-US"/>
        </a:p>
      </dgm:t>
    </dgm:pt>
    <dgm:pt modelId="{DBA6580C-FCBC-8345-B99C-4B0AE5EFF18F}" type="pres">
      <dgm:prSet presAssocID="{3079A2C4-D66F-744E-8943-2A4980377482}" presName="hierChild4" presStyleCnt="0"/>
      <dgm:spPr/>
    </dgm:pt>
    <dgm:pt modelId="{33778331-BC8B-0746-9B61-65DF698DBBFC}" type="pres">
      <dgm:prSet presAssocID="{3079A2C4-D66F-744E-8943-2A4980377482}" presName="hierChild5" presStyleCnt="0"/>
      <dgm:spPr/>
    </dgm:pt>
    <dgm:pt modelId="{BAF05B5B-E883-3F43-9E7E-6E6D0A32B189}" type="pres">
      <dgm:prSet presAssocID="{03224941-B75B-684E-ABCA-92A74028BCCD}" presName="Name37" presStyleLbl="parChTrans1D2" presStyleIdx="1" presStyleCnt="3"/>
      <dgm:spPr/>
      <dgm:t>
        <a:bodyPr/>
        <a:lstStyle/>
        <a:p>
          <a:endParaRPr lang="en-US"/>
        </a:p>
      </dgm:t>
    </dgm:pt>
    <dgm:pt modelId="{8353E331-0B80-F340-BA05-2D9E39DD37E5}" type="pres">
      <dgm:prSet presAssocID="{8723A6E1-07C1-2344-A0EF-A7B72355188F}" presName="hierRoot2" presStyleCnt="0">
        <dgm:presLayoutVars>
          <dgm:hierBranch val="init"/>
        </dgm:presLayoutVars>
      </dgm:prSet>
      <dgm:spPr/>
    </dgm:pt>
    <dgm:pt modelId="{823FECE9-ED25-B94F-BF24-66077D3376C6}" type="pres">
      <dgm:prSet presAssocID="{8723A6E1-07C1-2344-A0EF-A7B72355188F}" presName="rootComposite" presStyleCnt="0"/>
      <dgm:spPr/>
    </dgm:pt>
    <dgm:pt modelId="{0D9D956D-BA5A-8945-8C20-8648C7C3E354}" type="pres">
      <dgm:prSet presAssocID="{8723A6E1-07C1-2344-A0EF-A7B72355188F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93874E3-BDB6-B64B-8B00-026C0B9D0836}" type="pres">
      <dgm:prSet presAssocID="{8723A6E1-07C1-2344-A0EF-A7B72355188F}" presName="rootConnector" presStyleLbl="node2" presStyleIdx="1" presStyleCnt="3"/>
      <dgm:spPr/>
      <dgm:t>
        <a:bodyPr/>
        <a:lstStyle/>
        <a:p>
          <a:endParaRPr lang="en-US"/>
        </a:p>
      </dgm:t>
    </dgm:pt>
    <dgm:pt modelId="{265543B2-68CC-7648-B984-41C0054ACEC0}" type="pres">
      <dgm:prSet presAssocID="{8723A6E1-07C1-2344-A0EF-A7B72355188F}" presName="hierChild4" presStyleCnt="0"/>
      <dgm:spPr/>
    </dgm:pt>
    <dgm:pt modelId="{9E7D0832-8308-3D4F-B474-12FCB2F7A184}" type="pres">
      <dgm:prSet presAssocID="{8723A6E1-07C1-2344-A0EF-A7B72355188F}" presName="hierChild5" presStyleCnt="0"/>
      <dgm:spPr/>
    </dgm:pt>
    <dgm:pt modelId="{D7288AFF-D8BE-8D4C-8C9F-6D24DB5415B7}" type="pres">
      <dgm:prSet presAssocID="{48D619F3-3CC7-9E4D-81A9-A49882B4D501}" presName="Name37" presStyleLbl="parChTrans1D2" presStyleIdx="2" presStyleCnt="3"/>
      <dgm:spPr/>
      <dgm:t>
        <a:bodyPr/>
        <a:lstStyle/>
        <a:p>
          <a:endParaRPr lang="en-US"/>
        </a:p>
      </dgm:t>
    </dgm:pt>
    <dgm:pt modelId="{3DAB7569-ED70-4145-B053-F61BEE3B7E0A}" type="pres">
      <dgm:prSet presAssocID="{0B3C1D3A-35B7-874B-8371-13CD918D9061}" presName="hierRoot2" presStyleCnt="0">
        <dgm:presLayoutVars>
          <dgm:hierBranch val="init"/>
        </dgm:presLayoutVars>
      </dgm:prSet>
      <dgm:spPr/>
    </dgm:pt>
    <dgm:pt modelId="{C72F3E04-B711-D243-AF8F-24165BA39442}" type="pres">
      <dgm:prSet presAssocID="{0B3C1D3A-35B7-874B-8371-13CD918D9061}" presName="rootComposite" presStyleCnt="0"/>
      <dgm:spPr/>
    </dgm:pt>
    <dgm:pt modelId="{CD1C1AFE-09CC-9845-98D3-BCDDC85C4CA1}" type="pres">
      <dgm:prSet presAssocID="{0B3C1D3A-35B7-874B-8371-13CD918D9061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4553694-3722-8E45-8D46-C3CEA327782D}" type="pres">
      <dgm:prSet presAssocID="{0B3C1D3A-35B7-874B-8371-13CD918D9061}" presName="rootConnector" presStyleLbl="node2" presStyleIdx="2" presStyleCnt="3"/>
      <dgm:spPr/>
      <dgm:t>
        <a:bodyPr/>
        <a:lstStyle/>
        <a:p>
          <a:endParaRPr lang="en-US"/>
        </a:p>
      </dgm:t>
    </dgm:pt>
    <dgm:pt modelId="{13FB4B24-249C-EB47-B10E-A8C7C35668AF}" type="pres">
      <dgm:prSet presAssocID="{0B3C1D3A-35B7-874B-8371-13CD918D9061}" presName="hierChild4" presStyleCnt="0"/>
      <dgm:spPr/>
    </dgm:pt>
    <dgm:pt modelId="{2F550704-A24A-B84F-886F-F56A7E32A7C1}" type="pres">
      <dgm:prSet presAssocID="{0B3C1D3A-35B7-874B-8371-13CD918D9061}" presName="hierChild5" presStyleCnt="0"/>
      <dgm:spPr/>
    </dgm:pt>
    <dgm:pt modelId="{BC3BC325-BA2E-3344-A873-39F56C2915B8}" type="pres">
      <dgm:prSet presAssocID="{4F25D26E-56D0-8940-AC86-32A54B078FBA}" presName="hierChild3" presStyleCnt="0"/>
      <dgm:spPr/>
    </dgm:pt>
  </dgm:ptLst>
  <dgm:cxnLst>
    <dgm:cxn modelId="{0CAD35F2-497B-944A-A161-24EC8A874691}" srcId="{4F25D26E-56D0-8940-AC86-32A54B078FBA}" destId="{3079A2C4-D66F-744E-8943-2A4980377482}" srcOrd="0" destOrd="0" parTransId="{9C36B68E-1DC1-4746-AD55-D067533000BC}" sibTransId="{C9116A77-2082-3746-875A-CA115CE20354}"/>
    <dgm:cxn modelId="{A46836E9-1D40-6D49-81E7-B0BF75C626D3}" type="presOf" srcId="{8723A6E1-07C1-2344-A0EF-A7B72355188F}" destId="{493874E3-BDB6-B64B-8B00-026C0B9D0836}" srcOrd="1" destOrd="0" presId="urn:microsoft.com/office/officeart/2005/8/layout/orgChart1"/>
    <dgm:cxn modelId="{3A07F36D-E1EE-DB49-AC1D-B7267D4161B0}" type="presOf" srcId="{0B3C1D3A-35B7-874B-8371-13CD918D9061}" destId="{CD1C1AFE-09CC-9845-98D3-BCDDC85C4CA1}" srcOrd="0" destOrd="0" presId="urn:microsoft.com/office/officeart/2005/8/layout/orgChart1"/>
    <dgm:cxn modelId="{B594073C-10DD-D241-A1C2-8688EF73E5A5}" type="presOf" srcId="{9C36B68E-1DC1-4746-AD55-D067533000BC}" destId="{11D16DEB-DDC8-C047-BE1E-F4309C5BDAAF}" srcOrd="0" destOrd="0" presId="urn:microsoft.com/office/officeart/2005/8/layout/orgChart1"/>
    <dgm:cxn modelId="{7CF6EEEC-5B9E-3949-9DF4-0FBA5152AB09}" type="presOf" srcId="{3079A2C4-D66F-744E-8943-2A4980377482}" destId="{656C642F-77E0-CE4C-9734-BAB9883947C6}" srcOrd="1" destOrd="0" presId="urn:microsoft.com/office/officeart/2005/8/layout/orgChart1"/>
    <dgm:cxn modelId="{EC9B74DC-C101-8346-8E94-DF308B733042}" srcId="{F2EB9E15-0552-594B-8EAF-3472D12C0A31}" destId="{4F25D26E-56D0-8940-AC86-32A54B078FBA}" srcOrd="0" destOrd="0" parTransId="{D5EE7B99-E4B0-0F41-8D9F-CD432065AACE}" sibTransId="{BA58487B-3760-7A41-8127-1DD17B9EAACE}"/>
    <dgm:cxn modelId="{0A9916D3-34AE-1341-BC0C-EA9072636A3C}" type="presOf" srcId="{48D619F3-3CC7-9E4D-81A9-A49882B4D501}" destId="{D7288AFF-D8BE-8D4C-8C9F-6D24DB5415B7}" srcOrd="0" destOrd="0" presId="urn:microsoft.com/office/officeart/2005/8/layout/orgChart1"/>
    <dgm:cxn modelId="{3C8A8C31-CF98-BB48-857C-B53388CD646C}" type="presOf" srcId="{8723A6E1-07C1-2344-A0EF-A7B72355188F}" destId="{0D9D956D-BA5A-8945-8C20-8648C7C3E354}" srcOrd="0" destOrd="0" presId="urn:microsoft.com/office/officeart/2005/8/layout/orgChart1"/>
    <dgm:cxn modelId="{9286922C-CC9B-D44A-A068-59DFA120244B}" srcId="{4F25D26E-56D0-8940-AC86-32A54B078FBA}" destId="{0B3C1D3A-35B7-874B-8371-13CD918D9061}" srcOrd="2" destOrd="0" parTransId="{48D619F3-3CC7-9E4D-81A9-A49882B4D501}" sibTransId="{067A88BF-8F23-A04A-AA50-82902FC70EC9}"/>
    <dgm:cxn modelId="{999BF889-B593-E947-9B86-0381068755F7}" type="presOf" srcId="{4F25D26E-56D0-8940-AC86-32A54B078FBA}" destId="{2C6D47CE-F24D-5C44-B0B0-10D10649A0FA}" srcOrd="0" destOrd="0" presId="urn:microsoft.com/office/officeart/2005/8/layout/orgChart1"/>
    <dgm:cxn modelId="{4C1D0B45-C2C7-8F41-B64F-4A91148F4E58}" type="presOf" srcId="{4F25D26E-56D0-8940-AC86-32A54B078FBA}" destId="{5B8B091F-D6BE-6D4E-9C93-08C2AEA9BCCA}" srcOrd="1" destOrd="0" presId="urn:microsoft.com/office/officeart/2005/8/layout/orgChart1"/>
    <dgm:cxn modelId="{09B88339-5C50-164F-B797-5C9EB52CB8D2}" type="presOf" srcId="{3079A2C4-D66F-744E-8943-2A4980377482}" destId="{44F2628C-B515-934B-BE73-C87C8B50BECC}" srcOrd="0" destOrd="0" presId="urn:microsoft.com/office/officeart/2005/8/layout/orgChart1"/>
    <dgm:cxn modelId="{51E57B32-93FE-1F4A-B4E2-0E3B056B83B2}" type="presOf" srcId="{0B3C1D3A-35B7-874B-8371-13CD918D9061}" destId="{94553694-3722-8E45-8D46-C3CEA327782D}" srcOrd="1" destOrd="0" presId="urn:microsoft.com/office/officeart/2005/8/layout/orgChart1"/>
    <dgm:cxn modelId="{5AFA26D9-E20A-9542-85FF-CEA419877215}" srcId="{4F25D26E-56D0-8940-AC86-32A54B078FBA}" destId="{8723A6E1-07C1-2344-A0EF-A7B72355188F}" srcOrd="1" destOrd="0" parTransId="{03224941-B75B-684E-ABCA-92A74028BCCD}" sibTransId="{CF7C8AE4-CDDE-5443-8013-22680857B492}"/>
    <dgm:cxn modelId="{C15D4437-78FD-4B44-A875-95D147728353}" type="presOf" srcId="{F2EB9E15-0552-594B-8EAF-3472D12C0A31}" destId="{15F06D66-C683-6744-BF6E-E3EF3ADB6839}" srcOrd="0" destOrd="0" presId="urn:microsoft.com/office/officeart/2005/8/layout/orgChart1"/>
    <dgm:cxn modelId="{21286FEB-615C-B24D-A668-65B1047B6D74}" type="presOf" srcId="{03224941-B75B-684E-ABCA-92A74028BCCD}" destId="{BAF05B5B-E883-3F43-9E7E-6E6D0A32B189}" srcOrd="0" destOrd="0" presId="urn:microsoft.com/office/officeart/2005/8/layout/orgChart1"/>
    <dgm:cxn modelId="{12DBAD9E-4015-8C4C-9F32-25150296B6A1}" type="presParOf" srcId="{15F06D66-C683-6744-BF6E-E3EF3ADB6839}" destId="{09420615-EB7E-5545-B391-0360CEC5FE78}" srcOrd="0" destOrd="0" presId="urn:microsoft.com/office/officeart/2005/8/layout/orgChart1"/>
    <dgm:cxn modelId="{73583C67-BFE3-B948-89CC-EB925E3F4311}" type="presParOf" srcId="{09420615-EB7E-5545-B391-0360CEC5FE78}" destId="{9FE8B3FD-F5B5-2849-B6AB-48488D93A41D}" srcOrd="0" destOrd="0" presId="urn:microsoft.com/office/officeart/2005/8/layout/orgChart1"/>
    <dgm:cxn modelId="{3448FA98-9E38-4F4D-B46B-4037D59F8181}" type="presParOf" srcId="{9FE8B3FD-F5B5-2849-B6AB-48488D93A41D}" destId="{2C6D47CE-F24D-5C44-B0B0-10D10649A0FA}" srcOrd="0" destOrd="0" presId="urn:microsoft.com/office/officeart/2005/8/layout/orgChart1"/>
    <dgm:cxn modelId="{3525D2C3-7BBF-9B49-8DC3-F57AE00F891F}" type="presParOf" srcId="{9FE8B3FD-F5B5-2849-B6AB-48488D93A41D}" destId="{5B8B091F-D6BE-6D4E-9C93-08C2AEA9BCCA}" srcOrd="1" destOrd="0" presId="urn:microsoft.com/office/officeart/2005/8/layout/orgChart1"/>
    <dgm:cxn modelId="{8183943B-A481-BD49-8A18-EDD1D7415FE9}" type="presParOf" srcId="{09420615-EB7E-5545-B391-0360CEC5FE78}" destId="{0C33B2B2-4963-9E43-8DF7-11D330094F2D}" srcOrd="1" destOrd="0" presId="urn:microsoft.com/office/officeart/2005/8/layout/orgChart1"/>
    <dgm:cxn modelId="{0F50A2A7-4388-CD4F-A6AB-88D0F7A0EC18}" type="presParOf" srcId="{0C33B2B2-4963-9E43-8DF7-11D330094F2D}" destId="{11D16DEB-DDC8-C047-BE1E-F4309C5BDAAF}" srcOrd="0" destOrd="0" presId="urn:microsoft.com/office/officeart/2005/8/layout/orgChart1"/>
    <dgm:cxn modelId="{E77A5AD6-1658-6241-A004-632C0AB9B34E}" type="presParOf" srcId="{0C33B2B2-4963-9E43-8DF7-11D330094F2D}" destId="{4DE7F6EF-D392-F24C-8F09-1F0E67AE532B}" srcOrd="1" destOrd="0" presId="urn:microsoft.com/office/officeart/2005/8/layout/orgChart1"/>
    <dgm:cxn modelId="{65C14110-FB4A-C344-B31C-D204C82AC218}" type="presParOf" srcId="{4DE7F6EF-D392-F24C-8F09-1F0E67AE532B}" destId="{1643DCA8-E58C-0948-8504-ED5EAB3D505D}" srcOrd="0" destOrd="0" presId="urn:microsoft.com/office/officeart/2005/8/layout/orgChart1"/>
    <dgm:cxn modelId="{89E5DDCB-43DF-9D44-A860-3D5C9756BCCC}" type="presParOf" srcId="{1643DCA8-E58C-0948-8504-ED5EAB3D505D}" destId="{44F2628C-B515-934B-BE73-C87C8B50BECC}" srcOrd="0" destOrd="0" presId="urn:microsoft.com/office/officeart/2005/8/layout/orgChart1"/>
    <dgm:cxn modelId="{619FF819-38BE-8A49-9C8D-C7FB5D4BCFB5}" type="presParOf" srcId="{1643DCA8-E58C-0948-8504-ED5EAB3D505D}" destId="{656C642F-77E0-CE4C-9734-BAB9883947C6}" srcOrd="1" destOrd="0" presId="urn:microsoft.com/office/officeart/2005/8/layout/orgChart1"/>
    <dgm:cxn modelId="{A3BEB418-066C-A343-A82B-BE90E23166C2}" type="presParOf" srcId="{4DE7F6EF-D392-F24C-8F09-1F0E67AE532B}" destId="{DBA6580C-FCBC-8345-B99C-4B0AE5EFF18F}" srcOrd="1" destOrd="0" presId="urn:microsoft.com/office/officeart/2005/8/layout/orgChart1"/>
    <dgm:cxn modelId="{578EA3B2-8AD3-D740-85A0-487666AB2CA5}" type="presParOf" srcId="{4DE7F6EF-D392-F24C-8F09-1F0E67AE532B}" destId="{33778331-BC8B-0746-9B61-65DF698DBBFC}" srcOrd="2" destOrd="0" presId="urn:microsoft.com/office/officeart/2005/8/layout/orgChart1"/>
    <dgm:cxn modelId="{1B8BBA11-B509-C247-A465-DD71A5CCCFC8}" type="presParOf" srcId="{0C33B2B2-4963-9E43-8DF7-11D330094F2D}" destId="{BAF05B5B-E883-3F43-9E7E-6E6D0A32B189}" srcOrd="2" destOrd="0" presId="urn:microsoft.com/office/officeart/2005/8/layout/orgChart1"/>
    <dgm:cxn modelId="{01DB38E1-A4EC-B747-B361-86E2C658DC7A}" type="presParOf" srcId="{0C33B2B2-4963-9E43-8DF7-11D330094F2D}" destId="{8353E331-0B80-F340-BA05-2D9E39DD37E5}" srcOrd="3" destOrd="0" presId="urn:microsoft.com/office/officeart/2005/8/layout/orgChart1"/>
    <dgm:cxn modelId="{6A444497-C818-ED41-AB90-83279F452560}" type="presParOf" srcId="{8353E331-0B80-F340-BA05-2D9E39DD37E5}" destId="{823FECE9-ED25-B94F-BF24-66077D3376C6}" srcOrd="0" destOrd="0" presId="urn:microsoft.com/office/officeart/2005/8/layout/orgChart1"/>
    <dgm:cxn modelId="{4C1FAC71-3776-0D42-9333-FAECEC929053}" type="presParOf" srcId="{823FECE9-ED25-B94F-BF24-66077D3376C6}" destId="{0D9D956D-BA5A-8945-8C20-8648C7C3E354}" srcOrd="0" destOrd="0" presId="urn:microsoft.com/office/officeart/2005/8/layout/orgChart1"/>
    <dgm:cxn modelId="{6F896A56-868B-3F48-87CB-EFC5C97F7F3D}" type="presParOf" srcId="{823FECE9-ED25-B94F-BF24-66077D3376C6}" destId="{493874E3-BDB6-B64B-8B00-026C0B9D0836}" srcOrd="1" destOrd="0" presId="urn:microsoft.com/office/officeart/2005/8/layout/orgChart1"/>
    <dgm:cxn modelId="{2CF3D589-A78A-584E-8C13-ED4ED12EDEAF}" type="presParOf" srcId="{8353E331-0B80-F340-BA05-2D9E39DD37E5}" destId="{265543B2-68CC-7648-B984-41C0054ACEC0}" srcOrd="1" destOrd="0" presId="urn:microsoft.com/office/officeart/2005/8/layout/orgChart1"/>
    <dgm:cxn modelId="{8D3724F5-0976-2144-A62D-81342B95AB2F}" type="presParOf" srcId="{8353E331-0B80-F340-BA05-2D9E39DD37E5}" destId="{9E7D0832-8308-3D4F-B474-12FCB2F7A184}" srcOrd="2" destOrd="0" presId="urn:microsoft.com/office/officeart/2005/8/layout/orgChart1"/>
    <dgm:cxn modelId="{E22430DB-51AB-6748-81DC-4435826BB78E}" type="presParOf" srcId="{0C33B2B2-4963-9E43-8DF7-11D330094F2D}" destId="{D7288AFF-D8BE-8D4C-8C9F-6D24DB5415B7}" srcOrd="4" destOrd="0" presId="urn:microsoft.com/office/officeart/2005/8/layout/orgChart1"/>
    <dgm:cxn modelId="{4EEC684B-E51E-FF49-ACF0-B514BFF87DEC}" type="presParOf" srcId="{0C33B2B2-4963-9E43-8DF7-11D330094F2D}" destId="{3DAB7569-ED70-4145-B053-F61BEE3B7E0A}" srcOrd="5" destOrd="0" presId="urn:microsoft.com/office/officeart/2005/8/layout/orgChart1"/>
    <dgm:cxn modelId="{0B84BA96-39B6-354B-95BB-C7153315492A}" type="presParOf" srcId="{3DAB7569-ED70-4145-B053-F61BEE3B7E0A}" destId="{C72F3E04-B711-D243-AF8F-24165BA39442}" srcOrd="0" destOrd="0" presId="urn:microsoft.com/office/officeart/2005/8/layout/orgChart1"/>
    <dgm:cxn modelId="{7CCCD4F1-7A76-CA4E-8FBC-E5047839EF4D}" type="presParOf" srcId="{C72F3E04-B711-D243-AF8F-24165BA39442}" destId="{CD1C1AFE-09CC-9845-98D3-BCDDC85C4CA1}" srcOrd="0" destOrd="0" presId="urn:microsoft.com/office/officeart/2005/8/layout/orgChart1"/>
    <dgm:cxn modelId="{74ACD0E8-02D6-8849-9539-7B0D879BE504}" type="presParOf" srcId="{C72F3E04-B711-D243-AF8F-24165BA39442}" destId="{94553694-3722-8E45-8D46-C3CEA327782D}" srcOrd="1" destOrd="0" presId="urn:microsoft.com/office/officeart/2005/8/layout/orgChart1"/>
    <dgm:cxn modelId="{3BE787A5-CA5F-A54E-8869-3909BE44F9DA}" type="presParOf" srcId="{3DAB7569-ED70-4145-B053-F61BEE3B7E0A}" destId="{13FB4B24-249C-EB47-B10E-A8C7C35668AF}" srcOrd="1" destOrd="0" presId="urn:microsoft.com/office/officeart/2005/8/layout/orgChart1"/>
    <dgm:cxn modelId="{E024AAAB-B850-C440-ADB9-9BB69B0D584D}" type="presParOf" srcId="{3DAB7569-ED70-4145-B053-F61BEE3B7E0A}" destId="{2F550704-A24A-B84F-886F-F56A7E32A7C1}" srcOrd="2" destOrd="0" presId="urn:microsoft.com/office/officeart/2005/8/layout/orgChart1"/>
    <dgm:cxn modelId="{93E14E61-1A54-E04D-8951-06067236B856}" type="presParOf" srcId="{09420615-EB7E-5545-B391-0360CEC5FE78}" destId="{BC3BC325-BA2E-3344-A873-39F56C2915B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288AFF-D8BE-8D4C-8C9F-6D24DB5415B7}">
      <dsp:nvSpPr>
        <dsp:cNvPr id="0" name=""/>
        <dsp:cNvSpPr/>
      </dsp:nvSpPr>
      <dsp:spPr>
        <a:xfrm>
          <a:off x="3048000" y="1844867"/>
          <a:ext cx="2156482" cy="3742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132"/>
              </a:lnTo>
              <a:lnTo>
                <a:pt x="2156482" y="187132"/>
              </a:lnTo>
              <a:lnTo>
                <a:pt x="2156482" y="3742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F05B5B-E883-3F43-9E7E-6E6D0A32B189}">
      <dsp:nvSpPr>
        <dsp:cNvPr id="0" name=""/>
        <dsp:cNvSpPr/>
      </dsp:nvSpPr>
      <dsp:spPr>
        <a:xfrm>
          <a:off x="3002280" y="1844867"/>
          <a:ext cx="91440" cy="37426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42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D16DEB-DDC8-C047-BE1E-F4309C5BDAAF}">
      <dsp:nvSpPr>
        <dsp:cNvPr id="0" name=""/>
        <dsp:cNvSpPr/>
      </dsp:nvSpPr>
      <dsp:spPr>
        <a:xfrm>
          <a:off x="891517" y="1844867"/>
          <a:ext cx="2156482" cy="374265"/>
        </a:xfrm>
        <a:custGeom>
          <a:avLst/>
          <a:gdLst/>
          <a:ahLst/>
          <a:cxnLst/>
          <a:rect l="0" t="0" r="0" b="0"/>
          <a:pathLst>
            <a:path>
              <a:moveTo>
                <a:pt x="2156482" y="0"/>
              </a:moveTo>
              <a:lnTo>
                <a:pt x="2156482" y="187132"/>
              </a:lnTo>
              <a:lnTo>
                <a:pt x="0" y="187132"/>
              </a:lnTo>
              <a:lnTo>
                <a:pt x="0" y="3742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6D47CE-F24D-5C44-B0B0-10D10649A0FA}">
      <dsp:nvSpPr>
        <dsp:cNvPr id="0" name=""/>
        <dsp:cNvSpPr/>
      </dsp:nvSpPr>
      <dsp:spPr>
        <a:xfrm>
          <a:off x="2156891" y="953758"/>
          <a:ext cx="1782216" cy="8911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Deleteriousness Estimation V2</a:t>
          </a:r>
          <a:endParaRPr lang="en-US" sz="1800" kern="1200" dirty="0"/>
        </a:p>
      </dsp:txBody>
      <dsp:txXfrm>
        <a:off x="2156891" y="953758"/>
        <a:ext cx="1782216" cy="891108"/>
      </dsp:txXfrm>
    </dsp:sp>
    <dsp:sp modelId="{44F2628C-B515-934B-BE73-C87C8B50BECC}">
      <dsp:nvSpPr>
        <dsp:cNvPr id="0" name=""/>
        <dsp:cNvSpPr/>
      </dsp:nvSpPr>
      <dsp:spPr>
        <a:xfrm>
          <a:off x="409" y="2219132"/>
          <a:ext cx="1782216" cy="8911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Synonymous</a:t>
          </a:r>
          <a:endParaRPr lang="en-US" sz="1800" kern="1200" dirty="0"/>
        </a:p>
      </dsp:txBody>
      <dsp:txXfrm>
        <a:off x="409" y="2219132"/>
        <a:ext cx="1782216" cy="891108"/>
      </dsp:txXfrm>
    </dsp:sp>
    <dsp:sp modelId="{0D9D956D-BA5A-8945-8C20-8648C7C3E354}">
      <dsp:nvSpPr>
        <dsp:cNvPr id="0" name=""/>
        <dsp:cNvSpPr/>
      </dsp:nvSpPr>
      <dsp:spPr>
        <a:xfrm>
          <a:off x="2156891" y="2219132"/>
          <a:ext cx="1782216" cy="8911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Single Amino Acid Substitution</a:t>
          </a:r>
          <a:endParaRPr lang="en-US" sz="1800" kern="1200" dirty="0"/>
        </a:p>
      </dsp:txBody>
      <dsp:txXfrm>
        <a:off x="2156891" y="2219132"/>
        <a:ext cx="1782216" cy="891108"/>
      </dsp:txXfrm>
    </dsp:sp>
    <dsp:sp modelId="{CD1C1AFE-09CC-9845-98D3-BCDDC85C4CA1}">
      <dsp:nvSpPr>
        <dsp:cNvPr id="0" name=""/>
        <dsp:cNvSpPr/>
      </dsp:nvSpPr>
      <dsp:spPr>
        <a:xfrm>
          <a:off x="4313373" y="2219132"/>
          <a:ext cx="1782216" cy="8911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Indels, Stop Codon Introduction and Disruption </a:t>
          </a:r>
          <a:endParaRPr lang="en-US" sz="1800" kern="1200" dirty="0"/>
        </a:p>
      </dsp:txBody>
      <dsp:txXfrm>
        <a:off x="4313373" y="2219132"/>
        <a:ext cx="1782216" cy="8911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E7F1E5-97BD-6E49-9766-C5A2D6DAD730}" type="datetimeFigureOut">
              <a:rPr lang="en-US" smtClean="0"/>
              <a:t>5/18/17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46BD9F-5213-E64C-BF52-C0F8F44B7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099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6BD9F-5213-E64C-BF52-C0F8F44B74C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415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466F-BDA4-4F18-9C7B-FF0A9A1B0E80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4290-6522-4139-852E-05BD9E7F0D2E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955F9-81EA-47C5-8059-9E5C2B437C70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607B-A47E-422C-9BEF-122CCDB7C526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9A7CB-BEE6-4F99-898E-913F06E8E125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E300C-6FC5-4FC3-AF1A-075E4F50620D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D295D-4A77-4DEB-B04C-9F4282A8BC04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8685-4D0C-42D5-8013-B5904CD1FCBC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226C0-9885-4BA9-BBFA-A52CBFEBB775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E1B38-C5EB-4D66-9137-0AFE9CDEDE8F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5/18/17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327B613C-1AD7-49D3-885D-F654C5CDBAA6}" type="datetime1">
              <a:rPr lang="en-US" smtClean="0"/>
              <a:pPr/>
              <a:t>5/18/17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51670"/>
            <a:ext cx="7543800" cy="1916383"/>
          </a:xfrm>
        </p:spPr>
        <p:txBody>
          <a:bodyPr/>
          <a:lstStyle/>
          <a:p>
            <a:r>
              <a:rPr lang="en-US" sz="3600" dirty="0"/>
              <a:t>Project 1.3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3525253"/>
            <a:ext cx="7543801" cy="2329203"/>
          </a:xfrm>
        </p:spPr>
        <p:txBody>
          <a:bodyPr>
            <a:normAutofit fontScale="70000" lnSpcReduction="20000"/>
          </a:bodyPr>
          <a:lstStyle/>
          <a:p>
            <a:r>
              <a:rPr lang="en-US" sz="7000" b="1" dirty="0"/>
              <a:t>Assessing </a:t>
            </a:r>
            <a:r>
              <a:rPr lang="en-US" sz="7000" b="1" dirty="0" smtClean="0"/>
              <a:t>Deleteriousness </a:t>
            </a:r>
            <a:r>
              <a:rPr lang="en-US" sz="7000" b="1" dirty="0"/>
              <a:t>of SNVs in Carl’s </a:t>
            </a:r>
            <a:r>
              <a:rPr lang="en-US" sz="7000" b="1" dirty="0" smtClean="0"/>
              <a:t>Genome</a:t>
            </a:r>
            <a:r>
              <a:rPr lang="en-US" sz="7000" dirty="0" smtClean="0"/>
              <a:t> </a:t>
            </a:r>
            <a:endParaRPr lang="en-US" sz="7000" dirty="0"/>
          </a:p>
          <a:p>
            <a:endParaRPr lang="en-US" sz="3000" dirty="0"/>
          </a:p>
          <a:p>
            <a:r>
              <a:rPr lang="en-US" sz="3400" dirty="0"/>
              <a:t>Megan Brady, Nir </a:t>
            </a:r>
            <a:r>
              <a:rPr lang="en-US" sz="3400" dirty="0" smtClean="0"/>
              <a:t>Neumark, Ramya Prathuri, Yuyang </a:t>
            </a:r>
            <a:r>
              <a:rPr lang="en-US" sz="3400" dirty="0"/>
              <a:t>Liu </a:t>
            </a:r>
            <a:r>
              <a:rPr lang="en-US" sz="3400" dirty="0" smtClean="0"/>
              <a:t>and Zhaolong Yu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4250226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638"/>
            <a:ext cx="9144000" cy="54704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90" y="5752057"/>
            <a:ext cx="91173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N. Zhao, J. G. Han, C.-R. </a:t>
            </a:r>
            <a:r>
              <a:rPr lang="en-US" dirty="0" err="1"/>
              <a:t>Shyu</a:t>
            </a:r>
            <a:r>
              <a:rPr lang="en-US" dirty="0"/>
              <a:t>, D. </a:t>
            </a:r>
            <a:r>
              <a:rPr lang="en-US" dirty="0" err="1"/>
              <a:t>Korkin</a:t>
            </a:r>
            <a:r>
              <a:rPr lang="en-US" dirty="0"/>
              <a:t>, Determining Effects of Non-synonymous SNPs on Protein-Protein Interactions using Supervised and Semi-supervised Learning. </a:t>
            </a:r>
            <a:r>
              <a:rPr lang="en-US" i="1" dirty="0"/>
              <a:t>PLOS Computational Biology</a:t>
            </a:r>
            <a:r>
              <a:rPr lang="en-US" dirty="0"/>
              <a:t> </a:t>
            </a:r>
            <a:r>
              <a:rPr lang="en-US" b="1" dirty="0"/>
              <a:t>10</a:t>
            </a:r>
            <a:r>
              <a:rPr lang="en-US" dirty="0"/>
              <a:t>, e1003592 (2014).</a:t>
            </a:r>
          </a:p>
        </p:txBody>
      </p:sp>
    </p:spTree>
    <p:extLst>
      <p:ext uri="{BB962C8B-B14F-4D97-AF65-F5344CB8AC3E}">
        <p14:creationId xmlns:p14="http://schemas.microsoft.com/office/powerpoint/2010/main" val="417792687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Programs to Classify SNPs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Polyphen2</a:t>
            </a:r>
            <a:endParaRPr lang="en-US" dirty="0"/>
          </a:p>
          <a:p>
            <a:r>
              <a:rPr lang="en-US" dirty="0"/>
              <a:t>PROVEAN</a:t>
            </a:r>
          </a:p>
          <a:p>
            <a:r>
              <a:rPr lang="en-US" dirty="0"/>
              <a:t>SIFT</a:t>
            </a:r>
          </a:p>
        </p:txBody>
      </p:sp>
      <p:pic>
        <p:nvPicPr>
          <p:cNvPr id="5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328" y="2247314"/>
            <a:ext cx="3810000" cy="3975100"/>
          </a:xfrm>
          <a:prstGeom prst="rect">
            <a:avLst/>
          </a:prstGeom>
          <a:effectLst>
            <a:softEdge rad="177800"/>
          </a:effectLst>
        </p:spPr>
      </p:pic>
    </p:spTree>
    <p:extLst>
      <p:ext uri="{BB962C8B-B14F-4D97-AF65-F5344CB8AC3E}">
        <p14:creationId xmlns:p14="http://schemas.microsoft.com/office/powerpoint/2010/main" val="18067242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of Various Programs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xmlns="" id="{F0B1249E-B8A8-49A9-B23A-FA2649E4EA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5122315"/>
              </p:ext>
            </p:extLst>
          </p:nvPr>
        </p:nvGraphicFramePr>
        <p:xfrm>
          <a:off x="-345168" y="2124075"/>
          <a:ext cx="3457575" cy="2404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xmlns="" id="{2816690B-787A-4F3A-804D-FF3399C9F2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4935681"/>
              </p:ext>
            </p:extLst>
          </p:nvPr>
        </p:nvGraphicFramePr>
        <p:xfrm>
          <a:off x="2196646" y="2124075"/>
          <a:ext cx="3670754" cy="2372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xmlns="" id="{78A6C7AC-7DE1-43F3-8B2B-9C2F4F8731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8394209"/>
              </p:ext>
            </p:extLst>
          </p:nvPr>
        </p:nvGraphicFramePr>
        <p:xfrm>
          <a:off x="5072743" y="2069335"/>
          <a:ext cx="3080658" cy="2427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112407" y="5061857"/>
            <a:ext cx="3211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Brown = Neutral</a:t>
            </a:r>
          </a:p>
          <a:p>
            <a:r>
              <a:rPr lang="en-US" dirty="0"/>
              <a:t>Yellow = Damaging</a:t>
            </a:r>
          </a:p>
          <a:p>
            <a:r>
              <a:rPr lang="en-US" dirty="0"/>
              <a:t>Blue = Possibly damaging</a:t>
            </a:r>
          </a:p>
          <a:p>
            <a:r>
              <a:rPr lang="en-US" dirty="0"/>
              <a:t>Gray = Undetermined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63316" y="3669631"/>
            <a:ext cx="933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80.7%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432885" y="3637365"/>
            <a:ext cx="933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80.8%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805130" y="3637365"/>
            <a:ext cx="933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87.9%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16954" y="2712187"/>
            <a:ext cx="933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10.4%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70593" y="2978887"/>
            <a:ext cx="933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8.9%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499567" y="2730149"/>
            <a:ext cx="933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11.9%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926568" y="2816667"/>
            <a:ext cx="933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18.6%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8040304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Estimation Tool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Deleteriousness Estimation V2 </a:t>
            </a:r>
          </a:p>
          <a:p>
            <a:pPr lvl="1"/>
            <a:r>
              <a:rPr lang="en-US" dirty="0" smtClean="0"/>
              <a:t>Estimat</a:t>
            </a:r>
            <a:r>
              <a:rPr lang="en-US" altLang="zh-CN" dirty="0" smtClean="0"/>
              <a:t>ing</a:t>
            </a:r>
            <a:r>
              <a:rPr lang="en-US" dirty="0" smtClean="0"/>
              <a:t> </a:t>
            </a:r>
            <a:r>
              <a:rPr lang="en-US" dirty="0"/>
              <a:t>the deleteriousness of a mutation based on properties of amino acids and evolutionary constraint</a:t>
            </a:r>
            <a:endParaRPr lang="en-US" dirty="0" smtClean="0"/>
          </a:p>
          <a:p>
            <a:pPr lvl="1"/>
            <a:r>
              <a:rPr lang="en-US" dirty="0" smtClean="0"/>
              <a:t>Command line version and online version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854103829"/>
              </p:ext>
            </p:extLst>
          </p:nvPr>
        </p:nvGraphicFramePr>
        <p:xfrm>
          <a:off x="1151021" y="2852821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8472355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Website</a:t>
            </a:r>
            <a:endParaRPr lang="en-US" dirty="0"/>
          </a:p>
        </p:txBody>
      </p:sp>
      <p:pic>
        <p:nvPicPr>
          <p:cNvPr id="4" name="mutation_websit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2313" y="1379538"/>
            <a:ext cx="6878637" cy="5087937"/>
          </a:xfrm>
        </p:spPr>
      </p:pic>
    </p:spTree>
    <p:extLst>
      <p:ext uri="{BB962C8B-B14F-4D97-AF65-F5344CB8AC3E}">
        <p14:creationId xmlns:p14="http://schemas.microsoft.com/office/powerpoint/2010/main" val="165489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Score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878" y="3580067"/>
            <a:ext cx="3915680" cy="22860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8" y="3580067"/>
            <a:ext cx="3915679" cy="22860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600200"/>
            <a:ext cx="7375358" cy="156410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r>
              <a:rPr lang="en-US" dirty="0" smtClean="0"/>
              <a:t>Results</a:t>
            </a:r>
          </a:p>
          <a:p>
            <a:pPr lvl="1"/>
            <a:r>
              <a:rPr lang="en-US" dirty="0" smtClean="0"/>
              <a:t>The distributions are basically the same</a:t>
            </a:r>
          </a:p>
          <a:p>
            <a:pPr lvl="1"/>
            <a:r>
              <a:rPr lang="en-US" dirty="0" smtClean="0"/>
              <a:t>Our method provides more </a:t>
            </a:r>
            <a:r>
              <a:rPr lang="en-US" altLang="zh-CN" dirty="0" smtClean="0"/>
              <a:t>detailed</a:t>
            </a:r>
            <a:r>
              <a:rPr lang="zh-CN" altLang="en-US" dirty="0" smtClean="0"/>
              <a:t> </a:t>
            </a:r>
            <a:r>
              <a:rPr lang="en-US" dirty="0" smtClean="0"/>
              <a:t>information about the deleteriousness of </a:t>
            </a:r>
            <a:r>
              <a:rPr lang="en-US" altLang="zh-CN" dirty="0" smtClean="0"/>
              <a:t>some</a:t>
            </a:r>
            <a:r>
              <a:rPr lang="zh-CN" altLang="en-US" dirty="0" smtClean="0"/>
              <a:t> </a:t>
            </a:r>
            <a:r>
              <a:rPr lang="en-US" altLang="zh-CN" dirty="0" smtClean="0"/>
              <a:t>less</a:t>
            </a:r>
            <a:r>
              <a:rPr lang="zh-CN" altLang="en-US" dirty="0" smtClean="0"/>
              <a:t> </a:t>
            </a:r>
            <a:r>
              <a:rPr lang="en-US" altLang="zh-CN" dirty="0" smtClean="0"/>
              <a:t>deleterious</a:t>
            </a:r>
            <a:r>
              <a:rPr lang="zh-CN" altLang="en-US" dirty="0" smtClean="0"/>
              <a:t> </a:t>
            </a:r>
            <a:r>
              <a:rPr lang="en-US" altLang="zh-CN" dirty="0" smtClean="0"/>
              <a:t>mutations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19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Carl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600200"/>
            <a:ext cx="7375358" cy="1564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r>
              <a:rPr lang="en-US" dirty="0" err="1" smtClean="0"/>
              <a:t>Mengting</a:t>
            </a:r>
            <a:r>
              <a:rPr lang="en-US" dirty="0" smtClean="0"/>
              <a:t> and Paul</a:t>
            </a:r>
          </a:p>
          <a:p>
            <a:r>
              <a:rPr lang="en-US" dirty="0" smtClean="0"/>
              <a:t>All the Professors in CBB752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97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Analyzing the Zimmer Genome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xmlns="" id="{5BFF47A5-E4B7-4360-9883-6CAF89B203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9525285"/>
              </p:ext>
            </p:extLst>
          </p:nvPr>
        </p:nvGraphicFramePr>
        <p:xfrm>
          <a:off x="1850572" y="1732189"/>
          <a:ext cx="5497739" cy="41678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331029" y="5891442"/>
            <a:ext cx="3363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Brown = Present in </a:t>
            </a:r>
            <a:r>
              <a:rPr lang="en-US" dirty="0" err="1"/>
              <a:t>dbSNP</a:t>
            </a:r>
            <a:endParaRPr lang="en-US" dirty="0"/>
          </a:p>
          <a:p>
            <a:r>
              <a:rPr lang="en-US" dirty="0"/>
              <a:t>Blue = Unique</a:t>
            </a:r>
          </a:p>
        </p:txBody>
      </p:sp>
    </p:spTree>
    <p:extLst>
      <p:ext uri="{BB962C8B-B14F-4D97-AF65-F5344CB8AC3E}">
        <p14:creationId xmlns:p14="http://schemas.microsoft.com/office/powerpoint/2010/main" val="404500188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of Various Programs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869622" y="2257653"/>
          <a:ext cx="4490358" cy="14890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07668">
                  <a:extLst>
                    <a:ext uri="{9D8B030D-6E8A-4147-A177-3AD203B41FA5}">
                      <a16:colId xmlns:a16="http://schemas.microsoft.com/office/drawing/2014/main" xmlns="" val="2084810387"/>
                    </a:ext>
                  </a:extLst>
                </a:gridCol>
                <a:gridCol w="939160">
                  <a:extLst>
                    <a:ext uri="{9D8B030D-6E8A-4147-A177-3AD203B41FA5}">
                      <a16:colId xmlns:a16="http://schemas.microsoft.com/office/drawing/2014/main" xmlns="" val="2300748700"/>
                    </a:ext>
                  </a:extLst>
                </a:gridCol>
                <a:gridCol w="939160">
                  <a:extLst>
                    <a:ext uri="{9D8B030D-6E8A-4147-A177-3AD203B41FA5}">
                      <a16:colId xmlns:a16="http://schemas.microsoft.com/office/drawing/2014/main" xmlns="" val="899766531"/>
                    </a:ext>
                  </a:extLst>
                </a:gridCol>
                <a:gridCol w="704370">
                  <a:extLst>
                    <a:ext uri="{9D8B030D-6E8A-4147-A177-3AD203B41FA5}">
                      <a16:colId xmlns:a16="http://schemas.microsoft.com/office/drawing/2014/main" xmlns="" val="1422190608"/>
                    </a:ext>
                  </a:extLst>
                </a:gridCol>
              </a:tblGrid>
              <a:tr h="297815"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PolyPhen2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PROVEAN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SIFT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085348016"/>
                  </a:ext>
                </a:extLst>
              </a:tr>
              <a:tr h="29781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Benign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2669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3104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2851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797274118"/>
                  </a:ext>
                </a:extLst>
              </a:tr>
              <a:tr h="29781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Possibly Damaging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293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649576452"/>
                  </a:ext>
                </a:extLst>
              </a:tr>
              <a:tr h="29781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Damaging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344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658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43932379"/>
                  </a:ext>
                </a:extLst>
              </a:tr>
              <a:tr h="29781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Undetermined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500360062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869621" y="4223431"/>
          <a:ext cx="4490359" cy="10996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97444">
                  <a:extLst>
                    <a:ext uri="{9D8B030D-6E8A-4147-A177-3AD203B41FA5}">
                      <a16:colId xmlns:a16="http://schemas.microsoft.com/office/drawing/2014/main" xmlns="" val="1771991368"/>
                    </a:ext>
                  </a:extLst>
                </a:gridCol>
                <a:gridCol w="979360">
                  <a:extLst>
                    <a:ext uri="{9D8B030D-6E8A-4147-A177-3AD203B41FA5}">
                      <a16:colId xmlns:a16="http://schemas.microsoft.com/office/drawing/2014/main" xmlns="" val="1217959800"/>
                    </a:ext>
                  </a:extLst>
                </a:gridCol>
                <a:gridCol w="979360">
                  <a:extLst>
                    <a:ext uri="{9D8B030D-6E8A-4147-A177-3AD203B41FA5}">
                      <a16:colId xmlns:a16="http://schemas.microsoft.com/office/drawing/2014/main" xmlns="" val="2610716896"/>
                    </a:ext>
                  </a:extLst>
                </a:gridCol>
                <a:gridCol w="734195">
                  <a:extLst>
                    <a:ext uri="{9D8B030D-6E8A-4147-A177-3AD203B41FA5}">
                      <a16:colId xmlns:a16="http://schemas.microsoft.com/office/drawing/2014/main" xmlns="" val="2410229528"/>
                    </a:ext>
                  </a:extLst>
                </a:gridCol>
              </a:tblGrid>
              <a:tr h="274921"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PolyPhen2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PROVEAN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SIFT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977567828"/>
                  </a:ext>
                </a:extLst>
              </a:tr>
              <a:tr h="27492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Single Amino Acid Change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3281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3514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3514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395476330"/>
                  </a:ext>
                </a:extLst>
              </a:tr>
              <a:tr h="27492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Synonymous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756392039"/>
                  </a:ext>
                </a:extLst>
              </a:tr>
              <a:tr h="27492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Nonsense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338274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88777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PolyPhen2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38444" r="27572" b="24222"/>
          <a:stretch/>
        </p:blipFill>
        <p:spPr>
          <a:xfrm>
            <a:off x="1349828" y="1752599"/>
            <a:ext cx="6400132" cy="3167744"/>
          </a:xfrm>
        </p:spPr>
      </p:pic>
      <p:sp>
        <p:nvSpPr>
          <p:cNvPr id="5" name="TextBox 4"/>
          <p:cNvSpPr txBox="1"/>
          <p:nvPr/>
        </p:nvSpPr>
        <p:spPr>
          <a:xfrm>
            <a:off x="6030686" y="6291943"/>
            <a:ext cx="2754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Adzhubei</a:t>
            </a:r>
            <a:r>
              <a:rPr lang="en-US" dirty="0"/>
              <a:t> et al. 2010</a:t>
            </a:r>
          </a:p>
        </p:txBody>
      </p:sp>
    </p:spTree>
    <p:extLst>
      <p:ext uri="{BB962C8B-B14F-4D97-AF65-F5344CB8AC3E}">
        <p14:creationId xmlns:p14="http://schemas.microsoft.com/office/powerpoint/2010/main" val="39676157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0"/>
            <a:ext cx="532808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49330" y="6459073"/>
            <a:ext cx="5455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learn.genetics.utah.edu</a:t>
            </a:r>
            <a:r>
              <a:rPr lang="en-US" dirty="0"/>
              <a:t>/content/precision/snips/</a:t>
            </a:r>
          </a:p>
        </p:txBody>
      </p:sp>
      <p:sp>
        <p:nvSpPr>
          <p:cNvPr id="6" name="Rectangle 5"/>
          <p:cNvSpPr/>
          <p:nvPr/>
        </p:nvSpPr>
        <p:spPr>
          <a:xfrm>
            <a:off x="4479667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4479667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4479667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73193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PROVEAN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4" t="27270" r="11858" b="36667"/>
          <a:stretch/>
        </p:blipFill>
        <p:spPr>
          <a:xfrm>
            <a:off x="87086" y="1817915"/>
            <a:ext cx="7908855" cy="2699656"/>
          </a:xfrm>
        </p:spPr>
      </p:pic>
      <p:sp>
        <p:nvSpPr>
          <p:cNvPr id="5" name="TextBox 4"/>
          <p:cNvSpPr txBox="1"/>
          <p:nvPr/>
        </p:nvSpPr>
        <p:spPr>
          <a:xfrm>
            <a:off x="5040085" y="6443952"/>
            <a:ext cx="3646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http://provean.jcvi.org/about.php</a:t>
            </a:r>
          </a:p>
        </p:txBody>
      </p:sp>
    </p:spTree>
    <p:extLst>
      <p:ext uri="{BB962C8B-B14F-4D97-AF65-F5344CB8AC3E}">
        <p14:creationId xmlns:p14="http://schemas.microsoft.com/office/powerpoint/2010/main" val="123688723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SIFT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3" t="21683" r="20572" b="21428"/>
          <a:stretch/>
        </p:blipFill>
        <p:spPr>
          <a:xfrm>
            <a:off x="2090057" y="1251856"/>
            <a:ext cx="4354285" cy="4926061"/>
          </a:xfrm>
        </p:spPr>
      </p:pic>
      <p:sp>
        <p:nvSpPr>
          <p:cNvPr id="5" name="TextBox 4"/>
          <p:cNvSpPr txBox="1"/>
          <p:nvPr/>
        </p:nvSpPr>
        <p:spPr>
          <a:xfrm>
            <a:off x="5649686" y="6281057"/>
            <a:ext cx="2427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Kumar et al. 2009</a:t>
            </a:r>
          </a:p>
        </p:txBody>
      </p:sp>
    </p:spTree>
    <p:extLst>
      <p:ext uri="{BB962C8B-B14F-4D97-AF65-F5344CB8AC3E}">
        <p14:creationId xmlns:p14="http://schemas.microsoft.com/office/powerpoint/2010/main" val="121729542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Polyphen2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2" t="15588" r="8429" b="7968"/>
          <a:stretch/>
        </p:blipFill>
        <p:spPr>
          <a:xfrm>
            <a:off x="816429" y="1417638"/>
            <a:ext cx="7260771" cy="3742282"/>
          </a:xfrm>
        </p:spPr>
      </p:pic>
      <p:sp>
        <p:nvSpPr>
          <p:cNvPr id="5" name="TextBox 4"/>
          <p:cNvSpPr txBox="1"/>
          <p:nvPr/>
        </p:nvSpPr>
        <p:spPr>
          <a:xfrm>
            <a:off x="816429" y="5649686"/>
            <a:ext cx="7119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Probability calculated through Bayes classifier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Benign (0-.45), possibly damaging (.45-.95), probably damaging (.95-1)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83086" y="6488668"/>
            <a:ext cx="2481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Adzhubei</a:t>
            </a:r>
            <a:r>
              <a:rPr lang="en-US" dirty="0"/>
              <a:t> et al. 2015</a:t>
            </a:r>
          </a:p>
        </p:txBody>
      </p:sp>
    </p:spTree>
    <p:extLst>
      <p:ext uri="{BB962C8B-B14F-4D97-AF65-F5344CB8AC3E}">
        <p14:creationId xmlns:p14="http://schemas.microsoft.com/office/powerpoint/2010/main" val="297602038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PROVEAN &amp; SIFT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6" t="15079" r="14761" b="8222"/>
          <a:stretch/>
        </p:blipFill>
        <p:spPr>
          <a:xfrm>
            <a:off x="1156607" y="1417638"/>
            <a:ext cx="6221186" cy="3533709"/>
          </a:xfrm>
        </p:spPr>
      </p:pic>
    </p:spTree>
    <p:extLst>
      <p:ext uri="{BB962C8B-B14F-4D97-AF65-F5344CB8AC3E}">
        <p14:creationId xmlns:p14="http://schemas.microsoft.com/office/powerpoint/2010/main" val="48678815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of Various Programs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7" t="37429" r="17429" b="14571"/>
          <a:stretch/>
        </p:blipFill>
        <p:spPr>
          <a:xfrm>
            <a:off x="620485" y="1894113"/>
            <a:ext cx="7293429" cy="3735658"/>
          </a:xfrm>
        </p:spPr>
      </p:pic>
      <p:sp>
        <p:nvSpPr>
          <p:cNvPr id="5" name="TextBox 4"/>
          <p:cNvSpPr txBox="1"/>
          <p:nvPr/>
        </p:nvSpPr>
        <p:spPr>
          <a:xfrm>
            <a:off x="4746171" y="6259286"/>
            <a:ext cx="3646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http://provean.jcvi.org/about.php</a:t>
            </a:r>
          </a:p>
        </p:txBody>
      </p:sp>
    </p:spTree>
    <p:extLst>
      <p:ext uri="{BB962C8B-B14F-4D97-AF65-F5344CB8AC3E}">
        <p14:creationId xmlns:p14="http://schemas.microsoft.com/office/powerpoint/2010/main" val="409055440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Variant Prioritization?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sz="2800" dirty="0" smtClean="0"/>
              <a:t>The process of identifying deleterious SNVs</a:t>
            </a:r>
          </a:p>
          <a:p>
            <a:pPr marL="114300" indent="0">
              <a:buNone/>
            </a:pPr>
            <a:endParaRPr lang="en-US" sz="2800" dirty="0"/>
          </a:p>
          <a:p>
            <a:r>
              <a:rPr lang="en-US" sz="2800" dirty="0"/>
              <a:t>SNP = seen in &gt; 1% population</a:t>
            </a:r>
          </a:p>
          <a:p>
            <a:r>
              <a:rPr lang="en-US" sz="2800" dirty="0"/>
              <a:t>SNV = no limitation on frequency</a:t>
            </a:r>
          </a:p>
          <a:p>
            <a:pPr marL="114300" indent="0">
              <a:buNone/>
            </a:pPr>
            <a:endParaRPr lang="en-US" sz="2800" dirty="0" smtClean="0"/>
          </a:p>
          <a:p>
            <a:pPr marL="114300" indent="0">
              <a:buNone/>
            </a:pPr>
            <a:endParaRPr lang="en-US" sz="2800" dirty="0" smtClean="0"/>
          </a:p>
          <a:p>
            <a:pPr marL="114300" indent="0">
              <a:buNone/>
            </a:pPr>
            <a:endParaRPr lang="en-US" sz="4000" dirty="0" smtClean="0"/>
          </a:p>
          <a:p>
            <a:pPr marL="114300" indent="0">
              <a:buNone/>
            </a:pPr>
            <a:endParaRPr lang="en-US" sz="2800" dirty="0" smtClean="0"/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558" y="3755658"/>
            <a:ext cx="5080000" cy="30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49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Principles of Variant Prioritization</a:t>
            </a:r>
            <a:endParaRPr lang="en-US" dirty="0"/>
          </a:p>
        </p:txBody>
      </p:sp>
      <p:pic>
        <p:nvPicPr>
          <p:cNvPr id="5" name="Shape 7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319349" y="1109960"/>
            <a:ext cx="4882753" cy="56855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45722" y="1629379"/>
            <a:ext cx="333076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Sequence: 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/>
              <a:t>synonymous or not?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/>
              <a:t>missense or nonsense?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err="1"/>
              <a:t>aa</a:t>
            </a:r>
            <a:r>
              <a:rPr lang="en-US" sz="2800" dirty="0"/>
              <a:t> charge? size?</a:t>
            </a:r>
          </a:p>
          <a:p>
            <a:r>
              <a:rPr lang="en-US" sz="2800" b="1" dirty="0"/>
              <a:t>Structure: 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/>
              <a:t>Phyre2, TMHMM</a:t>
            </a:r>
          </a:p>
          <a:p>
            <a:r>
              <a:rPr lang="en-US" sz="2800" b="1" dirty="0"/>
              <a:t>Annotation: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err="1"/>
              <a:t>dsSNP</a:t>
            </a:r>
            <a:r>
              <a:rPr lang="en-US" sz="2800" dirty="0"/>
              <a:t>? GO term?</a:t>
            </a:r>
          </a:p>
        </p:txBody>
      </p:sp>
    </p:spTree>
    <p:extLst>
      <p:ext uri="{BB962C8B-B14F-4D97-AF65-F5344CB8AC3E}">
        <p14:creationId xmlns:p14="http://schemas.microsoft.com/office/powerpoint/2010/main" val="311736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638"/>
            <a:ext cx="8966200" cy="553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93467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	L. Zhang, L.-G. </a:t>
            </a:r>
            <a:r>
              <a:rPr lang="en-US" dirty="0" err="1"/>
              <a:t>Gao</a:t>
            </a:r>
            <a:r>
              <a:rPr lang="en-US" dirty="0"/>
              <a:t>, M. Zhang, X.-L. Zhou, Genotype-phenotype analysis of F-helix mutations at the kinase domain of TGFBR2, including a type 2 </a:t>
            </a:r>
            <a:r>
              <a:rPr lang="en-US" dirty="0" err="1"/>
              <a:t>Marfan</a:t>
            </a:r>
            <a:r>
              <a:rPr lang="en-US" dirty="0"/>
              <a:t> syndrome familial study. </a:t>
            </a:r>
            <a:r>
              <a:rPr lang="en-US" i="1" dirty="0"/>
              <a:t>Molecular Vision</a:t>
            </a:r>
            <a:r>
              <a:rPr lang="en-US" dirty="0"/>
              <a:t> </a:t>
            </a:r>
            <a:r>
              <a:rPr lang="en-US" b="1" dirty="0"/>
              <a:t>18</a:t>
            </a:r>
            <a:r>
              <a:rPr lang="en-US" dirty="0"/>
              <a:t>, 55-63 (2012).</a:t>
            </a:r>
          </a:p>
        </p:txBody>
      </p:sp>
    </p:spTree>
    <p:extLst>
      <p:ext uri="{BB962C8B-B14F-4D97-AF65-F5344CB8AC3E}">
        <p14:creationId xmlns:p14="http://schemas.microsoft.com/office/powerpoint/2010/main" val="6493474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000" b="8000"/>
          <a:stretch>
            <a:fillRect/>
          </a:stretch>
        </p:blipFill>
        <p:spPr>
          <a:xfrm>
            <a:off x="457200" y="846870"/>
            <a:ext cx="7620000" cy="4800600"/>
          </a:xfrm>
        </p:spPr>
      </p:pic>
      <p:sp>
        <p:nvSpPr>
          <p:cNvPr id="5" name="TextBox 4"/>
          <p:cNvSpPr txBox="1"/>
          <p:nvPr/>
        </p:nvSpPr>
        <p:spPr>
          <a:xfrm>
            <a:off x="1227094" y="5998218"/>
            <a:ext cx="75711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S. A. Smith</a:t>
            </a:r>
            <a:r>
              <a:rPr lang="en-US" i="1" dirty="0"/>
              <a:t> et al.</a:t>
            </a:r>
            <a:r>
              <a:rPr lang="en-US" dirty="0"/>
              <a:t>, Adaptive evolution of Toll-like receptor 5 in domesticated mammals. </a:t>
            </a:r>
            <a:r>
              <a:rPr lang="en-US" i="1" dirty="0"/>
              <a:t>BMC Evolutionary Biology</a:t>
            </a:r>
            <a:r>
              <a:rPr lang="en-US" dirty="0"/>
              <a:t> </a:t>
            </a:r>
            <a:r>
              <a:rPr lang="en-US" b="1" dirty="0"/>
              <a:t>12</a:t>
            </a:r>
            <a:r>
              <a:rPr lang="en-US" dirty="0"/>
              <a:t>, 122 (2012).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85726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6200"/>
            <a:ext cx="9144000" cy="41493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9594" y="6160823"/>
            <a:ext cx="77418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Z. </a:t>
            </a:r>
            <a:r>
              <a:rPr lang="en-US" dirty="0" err="1"/>
              <a:t>Ju</a:t>
            </a:r>
            <a:r>
              <a:rPr lang="en-US" i="1" dirty="0"/>
              <a:t> et al.</a:t>
            </a:r>
            <a:r>
              <a:rPr lang="en-US" dirty="0"/>
              <a:t>, Role of an SNP in Alternative Splicing of Bovine NCF4 and Mastitis Susceptibility. </a:t>
            </a:r>
            <a:r>
              <a:rPr lang="en-US" i="1" dirty="0"/>
              <a:t>PLOS ONE</a:t>
            </a:r>
            <a:r>
              <a:rPr lang="en-US" dirty="0"/>
              <a:t> </a:t>
            </a:r>
            <a:r>
              <a:rPr lang="en-US" b="1" dirty="0"/>
              <a:t>10</a:t>
            </a:r>
            <a:r>
              <a:rPr lang="en-US" dirty="0"/>
              <a:t>, e0143705 (2015).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33207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839" y="274638"/>
            <a:ext cx="7087910" cy="642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68645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ift.tiff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511" r="-45511"/>
          <a:stretch>
            <a:fillRect/>
          </a:stretch>
        </p:blipFill>
        <p:spPr>
          <a:xfrm>
            <a:off x="-1792645" y="0"/>
            <a:ext cx="10160000" cy="6400800"/>
          </a:xfrm>
        </p:spPr>
      </p:pic>
      <p:sp>
        <p:nvSpPr>
          <p:cNvPr id="5" name="TextBox 4"/>
          <p:cNvSpPr txBox="1"/>
          <p:nvPr/>
        </p:nvSpPr>
        <p:spPr>
          <a:xfrm>
            <a:off x="3853504" y="5374077"/>
            <a:ext cx="45138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P. Kumar, S. </a:t>
            </a:r>
            <a:r>
              <a:rPr lang="en-US" dirty="0" err="1"/>
              <a:t>Henikoff</a:t>
            </a:r>
            <a:r>
              <a:rPr lang="en-US" dirty="0"/>
              <a:t>, P. C. Ng, Predicting the effects of coding non-synonymous variants on protein function using the SIFT algorithm. </a:t>
            </a:r>
            <a:r>
              <a:rPr lang="en-US" i="1" dirty="0"/>
              <a:t>Nat. Protocols</a:t>
            </a:r>
            <a:r>
              <a:rPr lang="en-US" dirty="0"/>
              <a:t> </a:t>
            </a:r>
            <a:r>
              <a:rPr lang="en-US" b="1" dirty="0"/>
              <a:t>4</a:t>
            </a:r>
            <a:r>
              <a:rPr lang="en-US" dirty="0"/>
              <a:t>, 1073-1081 (2009).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37016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2985</TotalTime>
  <Words>495</Words>
  <Application>Microsoft Macintosh PowerPoint</Application>
  <PresentationFormat>On-screen Show (4:3)</PresentationFormat>
  <Paragraphs>140</Paragraphs>
  <Slides>24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Adjacency</vt:lpstr>
      <vt:lpstr>Project 1.3</vt:lpstr>
      <vt:lpstr>PowerPoint Presentation</vt:lpstr>
      <vt:lpstr>What is Variant Prioritization? </vt:lpstr>
      <vt:lpstr>Principles of Variant Prioritization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Programs to Classify SNPs</vt:lpstr>
      <vt:lpstr>Comparison of Various Programs</vt:lpstr>
      <vt:lpstr>Estimation Tool</vt:lpstr>
      <vt:lpstr>Website</vt:lpstr>
      <vt:lpstr>Score </vt:lpstr>
      <vt:lpstr>Acknowledgements </vt:lpstr>
      <vt:lpstr>Analyzing the Zimmer Genome</vt:lpstr>
      <vt:lpstr>Comparison of Various Programs</vt:lpstr>
      <vt:lpstr>PolyPhen2</vt:lpstr>
      <vt:lpstr>PROVEAN</vt:lpstr>
      <vt:lpstr>SIFT</vt:lpstr>
      <vt:lpstr>Polyphen2</vt:lpstr>
      <vt:lpstr>PROVEAN &amp; SIFT</vt:lpstr>
      <vt:lpstr>Comparison of Various Programs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1.3</dc:title>
  <dc:creator>yuyang liu</dc:creator>
  <cp:lastModifiedBy>Ramya Prathuri</cp:lastModifiedBy>
  <cp:revision>21</cp:revision>
  <dcterms:created xsi:type="dcterms:W3CDTF">2017-05-10T00:01:08Z</dcterms:created>
  <dcterms:modified xsi:type="dcterms:W3CDTF">2017-05-18T15:24:47Z</dcterms:modified>
</cp:coreProperties>
</file>