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70" r:id="rId10"/>
    <p:sldId id="271" r:id="rId11"/>
    <p:sldId id="272" r:id="rId12"/>
    <p:sldId id="277" r:id="rId13"/>
    <p:sldId id="273" r:id="rId14"/>
    <p:sldId id="274" r:id="rId15"/>
    <p:sldId id="275" r:id="rId16"/>
    <p:sldId id="276" r:id="rId17"/>
    <p:sldId id="263" r:id="rId18"/>
    <p:sldId id="264" r:id="rId19"/>
    <p:sldId id="265" r:id="rId20"/>
    <p:sldId id="266" r:id="rId21"/>
    <p:sldId id="267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94658"/>
  </p:normalViewPr>
  <p:slideViewPr>
    <p:cSldViewPr snapToGrid="0" snapToObjects="1">
      <p:cViewPr varScale="1">
        <p:scale>
          <a:sx n="130" d="100"/>
          <a:sy n="130" d="100"/>
        </p:scale>
        <p:origin x="3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dgene.org/crispr/guide/" TargetMode="External"/><Relationship Id="rId4" Type="http://schemas.openxmlformats.org/officeDocument/2006/relationships/hyperlink" Target="https://3dciencia.wordpress.com/2015/06/11/the-cas9-sgrna-dna-complex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dgene.org/crispr/guide/" TargetMode="External"/><Relationship Id="rId4" Type="http://schemas.openxmlformats.org/officeDocument/2006/relationships/hyperlink" Target="https://3dciencia.wordpress.com/2015/06/11/the-cas9-sgrna-dna-complex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https://www.addgene.org/crispr/guide/</a:t>
            </a:r>
          </a:p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https://3dciencia.wordpress.com/2015/06/11/the-cas9-sgrna-dna-complex/</a:t>
            </a:r>
            <a:r>
              <a:rPr lang="en"/>
              <a:t>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https://www.addgene.org/crispr/guide/</a:t>
            </a:r>
          </a:p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https://3dciencia.wordpress.com/2015/06/11/the-cas9-sgrna-dna-complex/</a:t>
            </a:r>
            <a:r>
              <a:rPr lang="en"/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https://www.idtdna.com/pages/docs/default-source/synthetic-biology/crispr_faq_043015.pdf?sfvrsn=2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http://circ.ahajournals.org/content/circulationaha/134/11/777/F1.large.jpg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F22F4C32-4CFE-1446-ACF6-8FA2CB612F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40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263D1AD-11F8-C444-AB9C-07B2506F45DC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63CD9-6D68-5C4D-90D2-E144015C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00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-16982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Project 2.1: Identifying Off-Target CRISPR Sites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19197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Daniel Chawla, Ramya Prathuri, and Jay Stanley </a:t>
            </a:r>
          </a:p>
        </p:txBody>
      </p:sp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6850" y="2468725"/>
            <a:ext cx="3780450" cy="259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are many multidimensional geometries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Eg</a:t>
            </a:r>
            <a:r>
              <a:rPr lang="en-US" dirty="0" smtClean="0"/>
              <a:t>. </a:t>
            </a:r>
            <a:r>
              <a:rPr lang="en-US" dirty="0" err="1" smtClean="0"/>
              <a:t>Minkowski</a:t>
            </a:r>
            <a:r>
              <a:rPr lang="en-US" dirty="0" smtClean="0"/>
              <a:t> geometries</a:t>
            </a:r>
          </a:p>
          <a:p>
            <a:r>
              <a:rPr lang="en-US" dirty="0" smtClean="0"/>
              <a:t>Simply a weighted distance metric on each dimension </a:t>
            </a:r>
          </a:p>
          <a:p>
            <a:r>
              <a:rPr lang="en-US" dirty="0" smtClean="0"/>
              <a:t>Classical example: 4d Euclidean </a:t>
            </a:r>
            <a:r>
              <a:rPr lang="en-US" dirty="0" err="1" smtClean="0"/>
              <a:t>spacetime</a:t>
            </a:r>
            <a:r>
              <a:rPr lang="en-US" dirty="0" smtClean="0"/>
              <a:t>: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46" y="2778401"/>
            <a:ext cx="4880247" cy="115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8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Minkowski</a:t>
            </a:r>
            <a:r>
              <a:rPr lang="en-US" dirty="0" smtClean="0"/>
              <a:t> weighting of sequence information defines relative importance of each sample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40964" y="1734466"/>
            <a:ext cx="40913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/>
              <a:t>d(</a:t>
            </a:r>
            <a:r>
              <a:rPr lang="en-US" sz="2100" dirty="0" err="1" smtClean="0"/>
              <a:t>j,y</a:t>
            </a:r>
            <a:r>
              <a:rPr lang="en-US" sz="2100" dirty="0" smtClean="0"/>
              <a:t>) </a:t>
            </a:r>
            <a:r>
              <a:rPr lang="en-US" sz="2100" dirty="0"/>
              <a:t>= √ ∑</a:t>
            </a:r>
            <a:r>
              <a:rPr lang="en-US" sz="2100" dirty="0" err="1" smtClean="0"/>
              <a:t>a</a:t>
            </a:r>
            <a:r>
              <a:rPr lang="en-US" sz="2100" baseline="-25000" dirty="0" err="1" smtClean="0"/>
              <a:t>i</a:t>
            </a:r>
            <a:r>
              <a:rPr lang="en-US" sz="2100" dirty="0" smtClean="0"/>
              <a:t>(</a:t>
            </a:r>
            <a:r>
              <a:rPr lang="en-US" sz="2100" dirty="0" err="1" smtClean="0"/>
              <a:t>x</a:t>
            </a:r>
            <a:r>
              <a:rPr lang="en-US" sz="2100" baseline="-25000" dirty="0" err="1" smtClean="0"/>
              <a:t>y</a:t>
            </a:r>
            <a:r>
              <a:rPr lang="en-US" sz="2100" baseline="-25000" dirty="0" err="1" smtClean="0"/>
              <a:t>i</a:t>
            </a:r>
            <a:r>
              <a:rPr lang="en-US" sz="2100" dirty="0" err="1" smtClean="0"/>
              <a:t>-x</a:t>
            </a:r>
            <a:r>
              <a:rPr lang="en-US" sz="2100" baseline="-25000" dirty="0" err="1"/>
              <a:t>j</a:t>
            </a:r>
            <a:r>
              <a:rPr lang="en-US" sz="2100" baseline="-25000" dirty="0" err="1" smtClean="0"/>
              <a:t>i</a:t>
            </a:r>
            <a:r>
              <a:rPr lang="en-US" sz="2100" dirty="0" smtClean="0"/>
              <a:t>)</a:t>
            </a:r>
            <a:r>
              <a:rPr lang="en-US" sz="2100" baseline="30000" dirty="0" smtClean="0"/>
              <a:t>2</a:t>
            </a:r>
            <a:endParaRPr lang="en-US" sz="2100" dirty="0"/>
          </a:p>
        </p:txBody>
      </p:sp>
      <p:sp>
        <p:nvSpPr>
          <p:cNvPr id="8" name="TextBox 7"/>
          <p:cNvSpPr txBox="1"/>
          <p:nvPr/>
        </p:nvSpPr>
        <p:spPr>
          <a:xfrm>
            <a:off x="3982895" y="2266625"/>
            <a:ext cx="4932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 set </a:t>
            </a:r>
            <a:r>
              <a:rPr lang="en-US" b="1" dirty="0" err="1"/>
              <a:t>a</a:t>
            </a:r>
            <a:r>
              <a:rPr lang="en-US" b="1" baseline="-25000" dirty="0" err="1"/>
              <a:t>i</a:t>
            </a:r>
            <a:r>
              <a:rPr lang="en-US" b="1" baseline="-25000" dirty="0"/>
              <a:t> </a:t>
            </a:r>
            <a:r>
              <a:rPr lang="en-US" b="1" dirty="0"/>
              <a:t>to weigh the ”seed” </a:t>
            </a:r>
            <a:r>
              <a:rPr lang="en-US" b="1" dirty="0" smtClean="0"/>
              <a:t>region or loci dimensions </a:t>
            </a:r>
          </a:p>
          <a:p>
            <a:r>
              <a:rPr lang="en-US" b="1" dirty="0" smtClean="0"/>
              <a:t>of </a:t>
            </a:r>
            <a:r>
              <a:rPr lang="en-US" b="1" dirty="0"/>
              <a:t>the guide RNA more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535919"/>
              </p:ext>
            </p:extLst>
          </p:nvPr>
        </p:nvGraphicFramePr>
        <p:xfrm>
          <a:off x="1751105" y="1611039"/>
          <a:ext cx="1954696" cy="3216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674"/>
                <a:gridCol w="488674"/>
                <a:gridCol w="488674"/>
                <a:gridCol w="488674"/>
              </a:tblGrid>
              <a:tr h="35742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Seq1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Seq2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Seq3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Seq4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</a:tr>
              <a:tr h="35742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loci1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loci2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loci3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loci4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</a:tr>
              <a:tr h="35742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</a:tr>
              <a:tr h="35742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</a:tr>
              <a:tr h="35742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</a:tr>
              <a:tr h="35742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</a:tr>
              <a:tr h="35742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</a:tr>
              <a:tr h="35742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</a:tr>
              <a:tr h="35742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10" name="Left Brace 9"/>
          <p:cNvSpPr/>
          <p:nvPr/>
        </p:nvSpPr>
        <p:spPr>
          <a:xfrm>
            <a:off x="1370105" y="2055263"/>
            <a:ext cx="242386" cy="255606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11" name="TextBox 10"/>
          <p:cNvSpPr txBox="1"/>
          <p:nvPr/>
        </p:nvSpPr>
        <p:spPr>
          <a:xfrm>
            <a:off x="453714" y="3219469"/>
            <a:ext cx="7777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x</a:t>
            </a:r>
            <a:r>
              <a:rPr lang="en-US" sz="1050" baseline="-25000" dirty="0"/>
              <a:t>1,</a:t>
            </a:r>
            <a:r>
              <a:rPr lang="en-US" sz="1050" dirty="0"/>
              <a:t>x</a:t>
            </a:r>
            <a:r>
              <a:rPr lang="en-US" sz="1050" baseline="-25000" dirty="0"/>
              <a:t>2,</a:t>
            </a:r>
            <a:r>
              <a:rPr lang="en-US" sz="1050" dirty="0"/>
              <a:t>x</a:t>
            </a:r>
            <a:r>
              <a:rPr lang="en-US" sz="1050" baseline="-25000" dirty="0"/>
              <a:t>3</a:t>
            </a:r>
            <a:r>
              <a:rPr lang="en-US" sz="1050" dirty="0"/>
              <a:t>..</a:t>
            </a:r>
            <a:r>
              <a:rPr lang="en-US" sz="1050" dirty="0" smtClean="0"/>
              <a:t>x</a:t>
            </a:r>
            <a:r>
              <a:rPr lang="en-US" sz="1050" baseline="-25000" dirty="0"/>
              <a:t>9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9161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find manifold distances?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Imagine wandering around blindfold in a room for infinite repetitions.  Eventually you might converge on the walls.  The path along the walls is the manifold distance</a:t>
            </a:r>
            <a:endParaRPr lang="en-US" dirty="0"/>
          </a:p>
          <a:p>
            <a:r>
              <a:rPr lang="en-US" dirty="0" smtClean="0"/>
              <a:t>First we need to build the network to wander 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77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a kernel over </a:t>
            </a:r>
            <a:r>
              <a:rPr lang="en-US" dirty="0" err="1" smtClean="0"/>
              <a:t>seq</a:t>
            </a:r>
            <a:r>
              <a:rPr lang="en-US" dirty="0" smtClean="0"/>
              <a:t> space yields connected sequences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245938" y="2234702"/>
            <a:ext cx="168965" cy="1987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7" name="Oval 6"/>
          <p:cNvSpPr/>
          <p:nvPr/>
        </p:nvSpPr>
        <p:spPr>
          <a:xfrm>
            <a:off x="6657295" y="2294337"/>
            <a:ext cx="168965" cy="1987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8" name="Oval 7"/>
          <p:cNvSpPr/>
          <p:nvPr/>
        </p:nvSpPr>
        <p:spPr>
          <a:xfrm>
            <a:off x="5991373" y="2552754"/>
            <a:ext cx="168965" cy="1987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9" name="Oval 8"/>
          <p:cNvSpPr/>
          <p:nvPr/>
        </p:nvSpPr>
        <p:spPr>
          <a:xfrm>
            <a:off x="5752834" y="3324692"/>
            <a:ext cx="168965" cy="1987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10" name="Oval 9"/>
          <p:cNvSpPr/>
          <p:nvPr/>
        </p:nvSpPr>
        <p:spPr>
          <a:xfrm>
            <a:off x="7989138" y="3864719"/>
            <a:ext cx="168965" cy="1987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11" name="Oval 10"/>
          <p:cNvSpPr/>
          <p:nvPr/>
        </p:nvSpPr>
        <p:spPr>
          <a:xfrm>
            <a:off x="7780416" y="2840990"/>
            <a:ext cx="168965" cy="1987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7025043" y="3417458"/>
            <a:ext cx="168965" cy="1987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07" y="1425747"/>
            <a:ext cx="2476500" cy="571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1" y="1997247"/>
            <a:ext cx="465772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a kernel over </a:t>
            </a:r>
            <a:r>
              <a:rPr lang="en-US" dirty="0" err="1" smtClean="0"/>
              <a:t>seq</a:t>
            </a:r>
            <a:r>
              <a:rPr lang="en-US" dirty="0" smtClean="0"/>
              <a:t> space yields connected sequences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304931" y="2264199"/>
            <a:ext cx="168965" cy="1987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7" name="Oval 6"/>
          <p:cNvSpPr/>
          <p:nvPr/>
        </p:nvSpPr>
        <p:spPr>
          <a:xfrm>
            <a:off x="6716288" y="2323834"/>
            <a:ext cx="168965" cy="1987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8" name="Oval 7"/>
          <p:cNvSpPr/>
          <p:nvPr/>
        </p:nvSpPr>
        <p:spPr>
          <a:xfrm>
            <a:off x="6050366" y="2582251"/>
            <a:ext cx="168965" cy="1987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9" name="Oval 8"/>
          <p:cNvSpPr/>
          <p:nvPr/>
        </p:nvSpPr>
        <p:spPr>
          <a:xfrm>
            <a:off x="5811827" y="3354189"/>
            <a:ext cx="168965" cy="1987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10" name="Oval 9"/>
          <p:cNvSpPr/>
          <p:nvPr/>
        </p:nvSpPr>
        <p:spPr>
          <a:xfrm>
            <a:off x="8048131" y="3894216"/>
            <a:ext cx="168965" cy="1987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11" name="Oval 10"/>
          <p:cNvSpPr/>
          <p:nvPr/>
        </p:nvSpPr>
        <p:spPr>
          <a:xfrm>
            <a:off x="7839409" y="2870487"/>
            <a:ext cx="168965" cy="1987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7084036" y="3446955"/>
            <a:ext cx="168965" cy="1987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41" y="1356350"/>
            <a:ext cx="2476500" cy="571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8" y="1882932"/>
            <a:ext cx="4657725" cy="3276600"/>
          </a:xfrm>
          <a:prstGeom prst="rect">
            <a:avLst/>
          </a:prstGeom>
        </p:spPr>
      </p:pic>
      <p:cxnSp>
        <p:nvCxnSpPr>
          <p:cNvPr id="5" name="Straight Connector 4"/>
          <p:cNvCxnSpPr>
            <a:stCxn id="9" idx="6"/>
          </p:cNvCxnSpPr>
          <p:nvPr/>
        </p:nvCxnSpPr>
        <p:spPr>
          <a:xfrm flipV="1">
            <a:off x="5980792" y="2413287"/>
            <a:ext cx="854765" cy="104029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931096" y="2691582"/>
            <a:ext cx="238539" cy="77193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8" idx="7"/>
            <a:endCxn id="7" idx="6"/>
          </p:cNvCxnSpPr>
          <p:nvPr/>
        </p:nvCxnSpPr>
        <p:spPr>
          <a:xfrm flipV="1">
            <a:off x="6194586" y="2423225"/>
            <a:ext cx="690667" cy="18813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2" idx="6"/>
          </p:cNvCxnSpPr>
          <p:nvPr/>
        </p:nvCxnSpPr>
        <p:spPr>
          <a:xfrm>
            <a:off x="5923694" y="3453581"/>
            <a:ext cx="1329307" cy="9276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800770" y="2443456"/>
            <a:ext cx="392699" cy="105284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10" idx="0"/>
          </p:cNvCxnSpPr>
          <p:nvPr/>
        </p:nvCxnSpPr>
        <p:spPr>
          <a:xfrm>
            <a:off x="7898940" y="2940766"/>
            <a:ext cx="233674" cy="95345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233178" y="2969877"/>
            <a:ext cx="591325" cy="5466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0" idx="6"/>
          </p:cNvCxnSpPr>
          <p:nvPr/>
        </p:nvCxnSpPr>
        <p:spPr>
          <a:xfrm flipH="1" flipV="1">
            <a:off x="7168518" y="3545112"/>
            <a:ext cx="1048578" cy="44849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9" idx="6"/>
          </p:cNvCxnSpPr>
          <p:nvPr/>
        </p:nvCxnSpPr>
        <p:spPr>
          <a:xfrm flipH="1" flipV="1">
            <a:off x="5407120" y="2383950"/>
            <a:ext cx="573672" cy="106963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8" idx="6"/>
          </p:cNvCxnSpPr>
          <p:nvPr/>
        </p:nvCxnSpPr>
        <p:spPr>
          <a:xfrm flipH="1" flipV="1">
            <a:off x="5412578" y="2354819"/>
            <a:ext cx="806753" cy="32682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824721" y="1327323"/>
            <a:ext cx="3129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σ = </a:t>
            </a:r>
            <a:r>
              <a:rPr lang="en-US" dirty="0" smtClean="0"/>
              <a:t>distance to k-nearest sequence</a:t>
            </a:r>
          </a:p>
          <a:p>
            <a:r>
              <a:rPr lang="el-GR" dirty="0" smtClean="0"/>
              <a:t>α =</a:t>
            </a:r>
            <a:r>
              <a:rPr lang="en-US" dirty="0"/>
              <a:t> </a:t>
            </a:r>
            <a:r>
              <a:rPr lang="en-US" dirty="0" smtClean="0"/>
              <a:t>falloff between similar sequences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31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walk?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Just power the sequence transition matrix (defined by the kernel) </a:t>
            </a:r>
            <a:r>
              <a:rPr lang="en-US" i="1" dirty="0" smtClean="0"/>
              <a:t>t </a:t>
            </a:r>
            <a:r>
              <a:rPr lang="en-US" dirty="0" smtClean="0"/>
              <a:t>times, </a:t>
            </a:r>
            <a:endParaRPr lang="en-US" dirty="0" smtClean="0"/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dirty="0" smtClean="0"/>
              <a:t>t </a:t>
            </a:r>
            <a:r>
              <a:rPr lang="en-US" dirty="0" smtClean="0"/>
              <a:t>is </a:t>
            </a:r>
            <a:r>
              <a:rPr lang="en-US" dirty="0" smtClean="0"/>
              <a:t>optimized using </a:t>
            </a:r>
            <a:r>
              <a:rPr lang="en-US" dirty="0" smtClean="0"/>
              <a:t>a measure of </a:t>
            </a:r>
            <a:r>
              <a:rPr lang="en-US" dirty="0" smtClean="0"/>
              <a:t>the uncertainty in the network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dirty="0" smtClean="0"/>
              <a:t>(Von Neumann Entropy)</a:t>
            </a:r>
            <a:endParaRPr lang="en-US" dirty="0" smtClean="0"/>
          </a:p>
          <a:p>
            <a:r>
              <a:rPr lang="en-US" dirty="0" smtClean="0"/>
              <a:t>If you powered it infinite times, you would have the steady-state probabilities of the matrix.  You could find this with the first eigenvector</a:t>
            </a:r>
          </a:p>
        </p:txBody>
      </p:sp>
    </p:spTree>
    <p:extLst>
      <p:ext uri="{BB962C8B-B14F-4D97-AF65-F5344CB8AC3E}">
        <p14:creationId xmlns:p14="http://schemas.microsoft.com/office/powerpoint/2010/main" val="118672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Okay, we’ve walked, what does that mean?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We’ve now walked onto a manifold and the corresponding probabilities can be viewed as potential distances using a -log transform</a:t>
            </a:r>
            <a:r>
              <a:rPr lang="en-US" dirty="0" smtClean="0"/>
              <a:t>. (inspired by physics)</a:t>
            </a:r>
            <a:endParaRPr lang="en-US" dirty="0" smtClean="0"/>
          </a:p>
          <a:p>
            <a:r>
              <a:rPr lang="en-US" dirty="0" smtClean="0"/>
              <a:t>These manifold distances are then mapped into probability distributions.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51" y="2661595"/>
            <a:ext cx="4730612" cy="235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0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Pipelining to Identify Off-Target Effects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Many published tools, limited experimental data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Haeussler et al. 2016 published a compilation of 31 guides and 650 experimentally validated off target sites </a:t>
            </a:r>
            <a:br>
              <a:rPr lang="en"/>
            </a:br>
            <a:r>
              <a:rPr lang="en"/>
              <a:t/>
            </a:r>
            <a:br>
              <a:rPr lang="en"/>
            </a:br>
            <a:r>
              <a:rPr lang="en"/>
              <a:t/>
            </a:r>
            <a:br>
              <a:rPr lang="en"/>
            </a:br>
            <a:r>
              <a:rPr lang="en"/>
              <a:t/>
            </a:r>
            <a:br>
              <a:rPr lang="en"/>
            </a:br>
            <a:endParaRPr lang="en"/>
          </a:p>
          <a:p>
            <a:pPr lvl="0" rtl="0">
              <a:spcBef>
                <a:spcPts val="0"/>
              </a:spcBef>
              <a:buNone/>
            </a:pPr>
            <a:endParaRPr b="1"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Pipelining to Identify Off-Target Effects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Many published tools, limited experimental data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Haeussler et al. 2016 published a compilation of 31 guides and 650 experimentally validated off target sites </a:t>
            </a:r>
            <a:br>
              <a:rPr lang="en"/>
            </a:br>
            <a:r>
              <a:rPr lang="en"/>
              <a:t/>
            </a:r>
            <a:br>
              <a:rPr lang="en"/>
            </a:br>
            <a:r>
              <a:rPr lang="en"/>
              <a:t/>
            </a:r>
            <a:br>
              <a:rPr lang="en"/>
            </a:br>
            <a:r>
              <a:rPr lang="en"/>
              <a:t/>
            </a:r>
            <a:br>
              <a:rPr lang="en"/>
            </a:br>
            <a:endParaRPr lang="en"/>
          </a:p>
          <a:p>
            <a:pPr lvl="0" rtl="0">
              <a:spcBef>
                <a:spcPts val="0"/>
              </a:spcBef>
              <a:buNone/>
            </a:pPr>
            <a:r>
              <a:rPr lang="en" b="1"/>
              <a:t>Pipeline goal: compare the performance of two pipeline tools on this dataset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Pipeline: Algorithm 1 - Cas-OFFinder</a:t>
            </a:r>
          </a:p>
        </p:txBody>
      </p:sp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 r="57612" b="59985"/>
          <a:stretch/>
        </p:blipFill>
        <p:spPr>
          <a:xfrm>
            <a:off x="846600" y="1554400"/>
            <a:ext cx="4259453" cy="284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 rotWithShape="1">
          <a:blip r:embed="rId3">
            <a:alphaModFix/>
          </a:blip>
          <a:srcRect l="44809"/>
          <a:stretch/>
        </p:blipFill>
        <p:spPr>
          <a:xfrm>
            <a:off x="5511475" y="1152474"/>
            <a:ext cx="2845199" cy="3653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is CRISPR?</a:t>
            </a:r>
          </a:p>
        </p:txBody>
      </p:sp>
      <p:pic>
        <p:nvPicPr>
          <p:cNvPr id="62" name="Shape 62" descr="CRISPR diagram of homology direct repair or HD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2100" y="262387"/>
            <a:ext cx="3495675" cy="456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 descr="cas9 CRISPR endonuclease genome-editing structure sgRNA target DNA PAM containing domain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400" y="1203125"/>
            <a:ext cx="4717825" cy="35383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311700" y="9022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i="1"/>
              <a:t>A new tool to allow precise genome editing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Pipeline: Algorithm 2 - CRISPR-SEEK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1533200" y="1332925"/>
            <a:ext cx="497400" cy="31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32" name="Shape 132"/>
          <p:cNvGrpSpPr/>
          <p:nvPr/>
        </p:nvGrpSpPr>
        <p:grpSpPr>
          <a:xfrm>
            <a:off x="1711874" y="1144649"/>
            <a:ext cx="5720253" cy="3708310"/>
            <a:chOff x="1393100" y="1181500"/>
            <a:chExt cx="3816300" cy="2629075"/>
          </a:xfrm>
        </p:grpSpPr>
        <p:pic>
          <p:nvPicPr>
            <p:cNvPr id="133" name="Shape 133" descr="pone.0108424.g001.jpg"/>
            <p:cNvPicPr preferRelativeResize="0"/>
            <p:nvPr/>
          </p:nvPicPr>
          <p:blipFill rotWithShape="1">
            <a:blip r:embed="rId3">
              <a:alphaModFix/>
            </a:blip>
            <a:srcRect t="51830"/>
            <a:stretch/>
          </p:blipFill>
          <p:spPr>
            <a:xfrm>
              <a:off x="1393100" y="1332925"/>
              <a:ext cx="3816300" cy="24776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" name="Shape 134"/>
            <p:cNvSpPr/>
            <p:nvPr/>
          </p:nvSpPr>
          <p:spPr>
            <a:xfrm>
              <a:off x="1602275" y="1181500"/>
              <a:ext cx="331500" cy="57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Pipelining Results on hg38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6801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CRISPR-Seek:  516/650</a:t>
            </a:r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"/>
              <a:t>CasOFFinder: 461/650</a:t>
            </a:r>
          </a:p>
        </p:txBody>
      </p:sp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3724" y="1152475"/>
            <a:ext cx="478298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Off-Target Effects</a:t>
            </a:r>
          </a:p>
        </p:txBody>
      </p:sp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311700" y="9022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i="1"/>
              <a:t>The major setback for clinical CRISPR/Cas9 use</a:t>
            </a:r>
          </a:p>
        </p:txBody>
      </p:sp>
      <p:sp>
        <p:nvSpPr>
          <p:cNvPr id="71" name="Shape 71"/>
          <p:cNvSpPr txBox="1"/>
          <p:nvPr/>
        </p:nvSpPr>
        <p:spPr>
          <a:xfrm>
            <a:off x="432325" y="1708100"/>
            <a:ext cx="3760200" cy="230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human genome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/>
              <a:t>3,000,000,000 base pairs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1800"/>
              <a:t>“NGG” occurs ~ 160,000,000 times</a:t>
            </a:r>
          </a:p>
          <a:p>
            <a:pPr lvl="0" algn="ctr">
              <a:spcBef>
                <a:spcPts val="0"/>
              </a:spcBef>
              <a:buNone/>
            </a:pPr>
            <a:endParaRPr sz="1800"/>
          </a:p>
          <a:p>
            <a:pPr lvl="0" algn="ctr">
              <a:spcBef>
                <a:spcPts val="0"/>
              </a:spcBef>
              <a:buNone/>
            </a:pPr>
            <a:endParaRPr sz="1800"/>
          </a:p>
          <a:p>
            <a:pPr lvl="0" algn="ctr">
              <a:spcBef>
                <a:spcPts val="0"/>
              </a:spcBef>
              <a:buNone/>
            </a:pPr>
            <a:r>
              <a:rPr lang="en" sz="1800"/>
              <a:t>gRNA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/>
              <a:t>20 bases (12 absolute)</a:t>
            </a:r>
          </a:p>
          <a:p>
            <a:pPr lvl="0" algn="ctr" rtl="0">
              <a:spcBef>
                <a:spcPts val="0"/>
              </a:spcBef>
              <a:buNone/>
            </a:pPr>
            <a:endParaRPr sz="1800"/>
          </a:p>
          <a:p>
            <a:pPr lvl="0" algn="ctr" rtl="0">
              <a:spcBef>
                <a:spcPts val="0"/>
              </a:spcBef>
              <a:buNone/>
            </a:pPr>
            <a:endParaRPr sz="1800"/>
          </a:p>
          <a:p>
            <a:pPr lvl="0" algn="ctr" rtl="0">
              <a:spcBef>
                <a:spcPts val="0"/>
              </a:spcBef>
              <a:buNone/>
            </a:pPr>
            <a:r>
              <a:rPr lang="en" sz="1800"/>
              <a:t>… A LOT of potential binding sites!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1800"/>
              <a:t> </a:t>
            </a:r>
          </a:p>
          <a:p>
            <a:pPr lvl="0" algn="ctr">
              <a:spcBef>
                <a:spcPts val="0"/>
              </a:spcBef>
              <a:buNone/>
            </a:pPr>
            <a:endParaRPr sz="1800"/>
          </a:p>
          <a:p>
            <a:pPr lvl="0" algn="ctr">
              <a:spcBef>
                <a:spcPts val="0"/>
              </a:spcBef>
              <a:buNone/>
            </a:pPr>
            <a:endParaRPr sz="1800"/>
          </a:p>
          <a:p>
            <a:pPr lvl="0" algn="ctr"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72" name="Shape 72" descr="Image result for gRNA off-targe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9224" y="2770271"/>
            <a:ext cx="2955625" cy="221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9227" y="653850"/>
            <a:ext cx="3176974" cy="178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Goal: How to predict off-target sites?</a:t>
            </a:r>
          </a:p>
        </p:txBody>
      </p:sp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2525" y="1511700"/>
            <a:ext cx="5741649" cy="92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3676" y="2536574"/>
            <a:ext cx="4178499" cy="160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7449" y="4260799"/>
            <a:ext cx="5279676" cy="66214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11700" y="9022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i="1"/>
              <a:t>Computational methods to assess gRNAs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Principles of CRISPR/Cas9 Specificity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358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/>
              <a:t>PAM site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/>
              <a:t>gRNA: PAM Proximal vs PAM Distal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/>
              <a:t>Chromatin Structure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/>
              <a:t>Methylation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" sz="2400"/>
              <a:t>Cas9 Related Factors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358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rgbClr val="CC0000"/>
              </a:buClr>
              <a:buSzPct val="100000"/>
            </a:pPr>
            <a:r>
              <a:rPr lang="en" sz="2400">
                <a:solidFill>
                  <a:srgbClr val="CC0000"/>
                </a:solidFill>
              </a:rPr>
              <a:t>PAM site</a:t>
            </a:r>
          </a:p>
          <a:p>
            <a:pPr marL="457200" lvl="0" indent="-381000" rtl="0">
              <a:spcBef>
                <a:spcPts val="0"/>
              </a:spcBef>
              <a:buClr>
                <a:srgbClr val="CC0000"/>
              </a:buClr>
              <a:buSzPct val="100000"/>
            </a:pPr>
            <a:r>
              <a:rPr lang="en" sz="2400">
                <a:solidFill>
                  <a:srgbClr val="CC0000"/>
                </a:solidFill>
              </a:rPr>
              <a:t>gRNA: PAM Proximal vs PAM Distal</a:t>
            </a:r>
          </a:p>
          <a:p>
            <a:pPr marL="457200" lvl="0" indent="-381000" rtl="0">
              <a:spcBef>
                <a:spcPts val="0"/>
              </a:spcBef>
              <a:buClr>
                <a:srgbClr val="CC0000"/>
              </a:buClr>
              <a:buSzPct val="100000"/>
            </a:pPr>
            <a:r>
              <a:rPr lang="en" sz="2400">
                <a:solidFill>
                  <a:srgbClr val="CC0000"/>
                </a:solidFill>
              </a:rPr>
              <a:t>Chromatin Structure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/>
              <a:t>Methylation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/>
              <a:t>Cas9 Related Factors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025" y="135325"/>
            <a:ext cx="6152413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5690125" y="1457275"/>
            <a:ext cx="31530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buSzPct val="100000"/>
            </a:pPr>
            <a:r>
              <a:rPr lang="en" sz="2000"/>
              <a:t>Proximal &gt;&gt; Distal</a:t>
            </a:r>
          </a:p>
          <a:p>
            <a:pPr marL="457200" lvl="0" indent="-355600" rtl="0">
              <a:spcBef>
                <a:spcPts val="0"/>
              </a:spcBef>
              <a:buSzPct val="100000"/>
            </a:pPr>
            <a:r>
              <a:rPr lang="en" sz="2000"/>
              <a:t>gRNA tolerates ~7-10 mismatches in Distal</a:t>
            </a:r>
          </a:p>
          <a:p>
            <a:pPr marL="457200" lvl="0" indent="-355600" rtl="0">
              <a:spcBef>
                <a:spcPts val="0"/>
              </a:spcBef>
              <a:buSzPct val="100000"/>
            </a:pPr>
            <a:r>
              <a:rPr lang="en" sz="2000"/>
              <a:t>gRNA must be 20 bases</a:t>
            </a:r>
          </a:p>
        </p:txBody>
      </p:sp>
      <p:sp>
        <p:nvSpPr>
          <p:cNvPr id="96" name="Shape 96"/>
          <p:cNvSpPr txBox="1"/>
          <p:nvPr/>
        </p:nvSpPr>
        <p:spPr>
          <a:xfrm>
            <a:off x="5694025" y="3473675"/>
            <a:ext cx="36024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300"/>
              </a:spcBef>
              <a:spcAft>
                <a:spcPts val="1200"/>
              </a:spcAft>
              <a:buNone/>
            </a:pPr>
            <a:r>
              <a:rPr lang="en" sz="700">
                <a:solidFill>
                  <a:srgbClr val="24292E"/>
                </a:solidFill>
              </a:rPr>
              <a:t>Kuscu, Cem, Sevki Arslan, Ritambhara Singh, Jeremy Thorpe, and Mazhar Adli. "Genome-wide analysis reveals characteristics of off-target sites bound by the Cas9 endonuclease." Nature Biotechnology32.7 (2014): 677-83. Web.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5250" y="1419448"/>
            <a:ext cx="6420151" cy="340434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Chromatin Structure</a:t>
            </a:r>
          </a:p>
        </p:txBody>
      </p:sp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311700" y="9022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i="1"/>
              <a:t>Cas9 preferentially accesses open chromatin</a:t>
            </a:r>
          </a:p>
        </p:txBody>
      </p:sp>
      <p:sp>
        <p:nvSpPr>
          <p:cNvPr id="104" name="Shape 104"/>
          <p:cNvSpPr/>
          <p:nvPr/>
        </p:nvSpPr>
        <p:spPr>
          <a:xfrm>
            <a:off x="2067500" y="3070200"/>
            <a:ext cx="3771900" cy="1844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/>
          <p:nvPr/>
        </p:nvSpPr>
        <p:spPr>
          <a:xfrm>
            <a:off x="2422250" y="1301700"/>
            <a:ext cx="1914300" cy="1844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587350" y="2084525"/>
            <a:ext cx="31530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buSzPct val="100000"/>
            </a:pPr>
            <a:r>
              <a:rPr lang="en" sz="2000"/>
              <a:t>ENCODE contains ChIP-seq data detailing chromatin structures in cells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Sequence information is multidimensional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556351"/>
              </p:ext>
            </p:extLst>
          </p:nvPr>
        </p:nvGraphicFramePr>
        <p:xfrm>
          <a:off x="3442253" y="1414394"/>
          <a:ext cx="1954696" cy="3216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674"/>
                <a:gridCol w="488674"/>
                <a:gridCol w="488674"/>
                <a:gridCol w="488674"/>
              </a:tblGrid>
              <a:tr h="35742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Seq1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Seq2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Seq3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Seq4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</a:tr>
              <a:tr h="35742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loci1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loci2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loci3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loci4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</a:tr>
              <a:tr h="35742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</a:tr>
              <a:tr h="35742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</a:tr>
              <a:tr h="35742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</a:tr>
              <a:tr h="35742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</a:tr>
              <a:tr h="35742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</a:tr>
              <a:tr h="35742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</a:tr>
              <a:tr h="35742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8" name="Left Brace 7"/>
          <p:cNvSpPr/>
          <p:nvPr/>
        </p:nvSpPr>
        <p:spPr>
          <a:xfrm>
            <a:off x="3061253" y="1858618"/>
            <a:ext cx="242386" cy="255606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9" name="TextBox 8"/>
          <p:cNvSpPr txBox="1"/>
          <p:nvPr/>
        </p:nvSpPr>
        <p:spPr>
          <a:xfrm>
            <a:off x="2144862" y="3022824"/>
            <a:ext cx="7777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x</a:t>
            </a:r>
            <a:r>
              <a:rPr lang="en-US" sz="1050" baseline="-25000" dirty="0"/>
              <a:t>1,</a:t>
            </a:r>
            <a:r>
              <a:rPr lang="en-US" sz="1050" dirty="0"/>
              <a:t>x</a:t>
            </a:r>
            <a:r>
              <a:rPr lang="en-US" sz="1050" baseline="-25000" dirty="0"/>
              <a:t>2,</a:t>
            </a:r>
            <a:r>
              <a:rPr lang="en-US" sz="1050" dirty="0"/>
              <a:t>x</a:t>
            </a:r>
            <a:r>
              <a:rPr lang="en-US" sz="1050" baseline="-25000" dirty="0"/>
              <a:t>3</a:t>
            </a:r>
            <a:r>
              <a:rPr lang="en-US" sz="1050" dirty="0"/>
              <a:t>..</a:t>
            </a:r>
            <a:r>
              <a:rPr lang="en-US" sz="1050" dirty="0" smtClean="0"/>
              <a:t>x</a:t>
            </a:r>
            <a:r>
              <a:rPr lang="en-US" sz="1050" baseline="-25000" dirty="0"/>
              <a:t>9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883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Multidimensional spaces feature alternative geometries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700" y="1319272"/>
            <a:ext cx="8520600" cy="3416400"/>
          </a:xfrm>
        </p:spPr>
        <p:txBody>
          <a:bodyPr/>
          <a:lstStyle/>
          <a:p>
            <a:r>
              <a:rPr lang="en-US" dirty="0" smtClean="0"/>
              <a:t>Oversimplified example: flight from NYC to Moscow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" y="1788618"/>
            <a:ext cx="2977877" cy="2945307"/>
          </a:xfrm>
          <a:prstGeom prst="rect">
            <a:avLst/>
          </a:prstGeom>
        </p:spPr>
      </p:pic>
      <p:sp>
        <p:nvSpPr>
          <p:cNvPr id="5" name="Teardrop 4"/>
          <p:cNvSpPr/>
          <p:nvPr/>
        </p:nvSpPr>
        <p:spPr>
          <a:xfrm flipH="1" flipV="1">
            <a:off x="2165353" y="3170582"/>
            <a:ext cx="357809" cy="288236"/>
          </a:xfrm>
          <a:prstGeom prst="teardrop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6" name="Teardrop 5"/>
          <p:cNvSpPr/>
          <p:nvPr/>
        </p:nvSpPr>
        <p:spPr>
          <a:xfrm rot="9361262">
            <a:off x="3020118" y="1997765"/>
            <a:ext cx="288235" cy="248479"/>
          </a:xfrm>
          <a:prstGeom prst="teardro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7" name="TextBox 6"/>
          <p:cNvSpPr txBox="1"/>
          <p:nvPr/>
        </p:nvSpPr>
        <p:spPr>
          <a:xfrm>
            <a:off x="3606528" y="1788618"/>
            <a:ext cx="31726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Euclidean Distance: traditional geometric distance</a:t>
            </a:r>
          </a:p>
          <a:p>
            <a:r>
              <a:rPr lang="en-US" sz="1050" dirty="0"/>
              <a:t>-    Simple: Pythagorean theorem, Norms</a:t>
            </a:r>
          </a:p>
          <a:p>
            <a:pPr marL="214313" indent="-214313">
              <a:buFontTx/>
              <a:buChar char="-"/>
            </a:pPr>
            <a:r>
              <a:rPr lang="en-US" sz="1050" b="1" dirty="0"/>
              <a:t>Straight line</a:t>
            </a:r>
          </a:p>
          <a:p>
            <a:pPr marL="214313" indent="-214313">
              <a:buFontTx/>
              <a:buChar char="-"/>
            </a:pPr>
            <a:r>
              <a:rPr lang="en-US" sz="1050" b="1" dirty="0"/>
              <a:t>Through the mantle of the earth</a:t>
            </a:r>
            <a:endParaRPr lang="en-US" sz="1050" dirty="0"/>
          </a:p>
        </p:txBody>
      </p:sp>
      <p:sp>
        <p:nvSpPr>
          <p:cNvPr id="8" name="TextBox 7"/>
          <p:cNvSpPr txBox="1"/>
          <p:nvPr/>
        </p:nvSpPr>
        <p:spPr>
          <a:xfrm>
            <a:off x="3606527" y="2658140"/>
            <a:ext cx="34323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Manifold Distance: distance along the curve or surface</a:t>
            </a:r>
          </a:p>
          <a:p>
            <a:pPr marL="214313" indent="-214313">
              <a:buFontTx/>
              <a:buChar char="-"/>
            </a:pPr>
            <a:r>
              <a:rPr lang="en-US" sz="1050" dirty="0"/>
              <a:t>Found via “walking” over the surface</a:t>
            </a:r>
          </a:p>
          <a:p>
            <a:pPr marL="214313" indent="-214313">
              <a:buFontTx/>
              <a:buChar char="-"/>
            </a:pPr>
            <a:r>
              <a:rPr lang="en-US" sz="1050" b="1" dirty="0"/>
              <a:t>Curved line</a:t>
            </a:r>
          </a:p>
          <a:p>
            <a:pPr marL="214313" indent="-214313">
              <a:buFontTx/>
              <a:buChar char="-"/>
            </a:pPr>
            <a:r>
              <a:rPr lang="en-US" sz="1050" b="1" dirty="0"/>
              <a:t>Over the surface of the earth</a:t>
            </a:r>
            <a:endParaRPr lang="en-US" sz="1050" dirty="0"/>
          </a:p>
        </p:txBody>
      </p:sp>
      <p:sp>
        <p:nvSpPr>
          <p:cNvPr id="9" name="Oval 8"/>
          <p:cNvSpPr/>
          <p:nvPr/>
        </p:nvSpPr>
        <p:spPr>
          <a:xfrm>
            <a:off x="6537019" y="3086629"/>
            <a:ext cx="2365513" cy="15244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10" name="Arc 9"/>
          <p:cNvSpPr/>
          <p:nvPr/>
        </p:nvSpPr>
        <p:spPr>
          <a:xfrm rot="19636075">
            <a:off x="6526176" y="3014696"/>
            <a:ext cx="2387200" cy="2068775"/>
          </a:xfrm>
          <a:prstGeom prst="arc">
            <a:avLst>
              <a:gd name="adj1" fmla="val 16200000"/>
              <a:gd name="adj2" fmla="val 183516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cxnSp>
        <p:nvCxnSpPr>
          <p:cNvPr id="12" name="Straight Connector 11"/>
          <p:cNvCxnSpPr/>
          <p:nvPr/>
        </p:nvCxnSpPr>
        <p:spPr>
          <a:xfrm>
            <a:off x="7242325" y="3170582"/>
            <a:ext cx="1407740" cy="288236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3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672</Words>
  <Application>Microsoft Macintosh PowerPoint</Application>
  <PresentationFormat>On-screen Show (16:9)</PresentationFormat>
  <Paragraphs>165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Arial</vt:lpstr>
      <vt:lpstr>simple-light-2</vt:lpstr>
      <vt:lpstr>Project 2.1: Identifying Off-Target CRISPR Sites</vt:lpstr>
      <vt:lpstr>What is CRISPR?</vt:lpstr>
      <vt:lpstr>Off-Target Effects</vt:lpstr>
      <vt:lpstr>Goal: How to predict off-target sites?</vt:lpstr>
      <vt:lpstr>Principles of CRISPR/Cas9 Specificity</vt:lpstr>
      <vt:lpstr>PowerPoint Presentation</vt:lpstr>
      <vt:lpstr>Chromatin Structure</vt:lpstr>
      <vt:lpstr>Sequence information is multidimensional</vt:lpstr>
      <vt:lpstr>Multidimensional spaces feature alternative geometries</vt:lpstr>
      <vt:lpstr>There are many multidimensional geometries</vt:lpstr>
      <vt:lpstr>Minkowski weighting of sequence information defines relative importance of each sample</vt:lpstr>
      <vt:lpstr>How do we find manifold distances?</vt:lpstr>
      <vt:lpstr>Defining a kernel over seq space yields connected sequences</vt:lpstr>
      <vt:lpstr>Defining a kernel over seq space yields connected sequences</vt:lpstr>
      <vt:lpstr>How to walk?</vt:lpstr>
      <vt:lpstr>Okay, we’ve walked, what does that mean?</vt:lpstr>
      <vt:lpstr>Pipelining to Identify Off-Target Effects</vt:lpstr>
      <vt:lpstr>Pipelining to Identify Off-Target Effects</vt:lpstr>
      <vt:lpstr>Pipeline: Algorithm 1 - Cas-OFFinder</vt:lpstr>
      <vt:lpstr>Pipeline: Algorithm 2 - CRISPR-SEEK</vt:lpstr>
      <vt:lpstr>Pipelining Results on hg38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2.1: Identifying Off-Target CRISPR Sites</dc:title>
  <cp:lastModifiedBy>Jay Stanley</cp:lastModifiedBy>
  <cp:revision>4</cp:revision>
  <dcterms:modified xsi:type="dcterms:W3CDTF">2017-05-18T17:36:01Z</dcterms:modified>
</cp:coreProperties>
</file>