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ddgene.org/crispr/guide/" TargetMode="External"/><Relationship Id="rId3" Type="http://schemas.openxmlformats.org/officeDocument/2006/relationships/hyperlink" Target="https://3dciencia.wordpress.com/2015/06/11/the-cas9-sgrna-dna-complex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ddgene.org/crispr/guide/" TargetMode="External"/><Relationship Id="rId3" Type="http://schemas.openxmlformats.org/officeDocument/2006/relationships/hyperlink" Target="https://3dciencia.wordpress.com/2015/06/11/the-cas9-sgrna-dna-complex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https://www.addgene.org/crispr/guide/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https://3dciencia.wordpress.com/2015/06/11/the-cas9-sgrna-dna-complex/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https://www.addgene.org/crispr/guide/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https://3dciencia.wordpress.com/2015/06/11/the-cas9-sgrna-dna-complex/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https://www.idtdna.com/pages/docs/default-source/synthetic-biology/crispr_faq_043015.pdf?sfvrsn=2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http://circ.ahajournals.org/content/circulationaha/134/11/777/F1.large.jpg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-16982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2.1: Identifying Off-Target CRISPR Sites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19197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Daniel Chawla, Ramya Prathuri, and Jay Stanley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850" y="2468725"/>
            <a:ext cx="3780450" cy="25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Pipeline: Algorithm 1 - Cas-OFFinder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59985" l="0" r="57612" t="0"/>
          <a:stretch/>
        </p:blipFill>
        <p:spPr>
          <a:xfrm>
            <a:off x="846600" y="1554400"/>
            <a:ext cx="4259453" cy="284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44809" r="0" t="0"/>
          <a:stretch/>
        </p:blipFill>
        <p:spPr>
          <a:xfrm>
            <a:off x="5511475" y="1152474"/>
            <a:ext cx="2845199" cy="3653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Pipeline: Algorithm 2 - CRISPR-SEEK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533200" y="1332925"/>
            <a:ext cx="4974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2" name="Shape 132"/>
          <p:cNvGrpSpPr/>
          <p:nvPr/>
        </p:nvGrpSpPr>
        <p:grpSpPr>
          <a:xfrm>
            <a:off x="1711874" y="1144649"/>
            <a:ext cx="5720253" cy="3708310"/>
            <a:chOff x="1393100" y="1181500"/>
            <a:chExt cx="3816300" cy="2629075"/>
          </a:xfrm>
        </p:grpSpPr>
        <p:pic>
          <p:nvPicPr>
            <p:cNvPr descr="pone.0108424.g001.jpg" id="133" name="Shape 133"/>
            <p:cNvPicPr preferRelativeResize="0"/>
            <p:nvPr/>
          </p:nvPicPr>
          <p:blipFill rotWithShape="1">
            <a:blip r:embed="rId3">
              <a:alphaModFix/>
            </a:blip>
            <a:srcRect b="0" l="0" r="0" t="51830"/>
            <a:stretch/>
          </p:blipFill>
          <p:spPr>
            <a:xfrm>
              <a:off x="1393100" y="1332925"/>
              <a:ext cx="3816300" cy="2477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Shape 134"/>
            <p:cNvSpPr/>
            <p:nvPr/>
          </p:nvSpPr>
          <p:spPr>
            <a:xfrm>
              <a:off x="1602275" y="1181500"/>
              <a:ext cx="331500" cy="57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Pipelining Results on hg38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368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CRISPR-Seek:  516/650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CasOFFinder: 461/650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3724" y="1152475"/>
            <a:ext cx="478298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CRISPR?</a:t>
            </a:r>
          </a:p>
        </p:txBody>
      </p:sp>
      <p:pic>
        <p:nvPicPr>
          <p:cNvPr descr="CRISPR diagram of homology direct repair or HDR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100" y="262387"/>
            <a:ext cx="34956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s9 CRISPR endonuclease genome-editing structure sgRNA target DNA PAM containing domains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00" y="1203125"/>
            <a:ext cx="4717825" cy="35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000"/>
              <a:t>A new tool to allow precise genome editing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Off-Target Effects</a:t>
            </a:r>
          </a:p>
        </p:txBody>
      </p:sp>
      <p:sp>
        <p:nvSpPr>
          <p:cNvPr id="70" name="Shape 70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000"/>
              <a:t>The major setback for clinical CRISPR/Cas9 use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32325" y="1708100"/>
            <a:ext cx="3760200" cy="23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h</a:t>
            </a:r>
            <a:r>
              <a:rPr lang="en" sz="1800"/>
              <a:t>uman genome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3,000,000,000 base pairs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“NGG” occurs ~ 160,000,000 times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gRNA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20 bases (12 absolute)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 algn="ctr">
              <a:spcBef>
                <a:spcPts val="0"/>
              </a:spcBef>
              <a:buNone/>
            </a:pPr>
            <a:r>
              <a:rPr lang="en" sz="1800"/>
              <a:t>… A LOT of potential binding sites!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Image result for gRNA off-target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224" y="2770271"/>
            <a:ext cx="2955625" cy="22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227" y="653850"/>
            <a:ext cx="3176974" cy="17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Goal: How to predict off-target sites?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525" y="1511700"/>
            <a:ext cx="5741649" cy="92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3676" y="2536574"/>
            <a:ext cx="4178499" cy="16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7449" y="4260799"/>
            <a:ext cx="5279676" cy="66214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000"/>
              <a:t>Computational methods to assess gRNAs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Principles of CRISPR/Cas9 Specificity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5635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PAM site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gRNA: PAM Proximal vs PAM Distal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Chromatin Structure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Methylation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Cas9 Related Factors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5635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>
                <a:solidFill>
                  <a:srgbClr val="CC0000"/>
                </a:solidFill>
              </a:rPr>
              <a:t>PAM site</a:t>
            </a:r>
          </a:p>
          <a:p>
            <a:pPr indent="-381000" lvl="0" marL="4572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>
                <a:solidFill>
                  <a:srgbClr val="CC0000"/>
                </a:solidFill>
              </a:rPr>
              <a:t>gRNA: PAM Proximal vs PAM Distal</a:t>
            </a:r>
          </a:p>
          <a:p>
            <a:pPr indent="-381000" lvl="0" marL="457200" rtl="0">
              <a:spcBef>
                <a:spcPts val="0"/>
              </a:spcBef>
              <a:buClr>
                <a:srgbClr val="CC0000"/>
              </a:buClr>
              <a:buSzPct val="100000"/>
            </a:pPr>
            <a:r>
              <a:rPr lang="en" sz="2400">
                <a:solidFill>
                  <a:srgbClr val="CC0000"/>
                </a:solidFill>
              </a:rPr>
              <a:t>Chromatin Structure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Methylation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Cas9 Related Factors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25" y="135325"/>
            <a:ext cx="615241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>
            <p:ph idx="1" type="body"/>
          </p:nvPr>
        </p:nvSpPr>
        <p:spPr>
          <a:xfrm>
            <a:off x="5690125" y="1457275"/>
            <a:ext cx="3153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Proximal &gt;&gt; Distal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gRNA tolerates ~7-10 mismatches in Distal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gRNA must be 20 bases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694025" y="3473675"/>
            <a:ext cx="3602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24292E"/>
                </a:solidFill>
              </a:rPr>
              <a:t>Kuscu, Cem, Sevki Arslan, Ritambhara Singh, Jeremy Thorpe, and Mazhar Adli. "Genome-wide analysis reveals characteristics of off-target sites bound by the Cas9 endonuclease." Nature Biotechnology32.7 (2014): 677-83. Web.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5250" y="1419448"/>
            <a:ext cx="6420151" cy="340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Chromatin Structure</a:t>
            </a: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2000"/>
              <a:t>Cas9 preferentially accesses open chromatin</a:t>
            </a:r>
          </a:p>
        </p:txBody>
      </p:sp>
      <p:sp>
        <p:nvSpPr>
          <p:cNvPr id="104" name="Shape 104"/>
          <p:cNvSpPr/>
          <p:nvPr/>
        </p:nvSpPr>
        <p:spPr>
          <a:xfrm>
            <a:off x="2067500" y="3070200"/>
            <a:ext cx="3771900" cy="184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2422250" y="1301700"/>
            <a:ext cx="1914300" cy="1844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587350" y="2084525"/>
            <a:ext cx="3153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en" sz="2000"/>
              <a:t>ENCODE contains ChIP-seq data detailing chromatin structures in cells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Pipelining to Identify Off-Target Effects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Many published tools, limited experimental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Haeussler et al. 2016 published a compilation of 31 guides and 650 experimentally validated off target sites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Pipelining to Identify Off-Target Effects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Many published tools, limited experimental data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Haeussler et al. 2016 published a compilation of 31 guides and 650 experimentally validated off target sites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Pipeline goal: compare the performance of two pipeline tools on this dataset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