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3692"/>
  </p:normalViewPr>
  <p:slideViewPr>
    <p:cSldViewPr snapToGrid="0" snapToObjects="1">
      <p:cViewPr varScale="1">
        <p:scale>
          <a:sx n="63" d="100"/>
          <a:sy n="63" d="100"/>
        </p:scale>
        <p:origin x="19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7857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78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Given an input csv file with three columns corresponding to protein interactor A, protein interactor B, and weights (for an example, see sample_processed.csv), Hussein's code computes the degree centrality and betweenness centrality for each node within the network. The specific documentation for each line of the code is included in Hussein's Python script.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Use DIP database as an example</a:t>
            </a:r>
          </a:p>
        </p:txBody>
      </p:sp>
      <p:sp>
        <p:nvSpPr>
          <p:cNvPr id="317" name="Shape 3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94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confirm that the proposed tool is a good calculator of the centrality measurements of interest, we compare the specific values generated by Hussein's code to those found by the Cytoscape program. We looked at the top 10 proteins with the highest betweenness centrality and degree centrality values within the MINT and DIP databases and compared these values between those values generated by Hussein's code and by Cytoscape (indicated in the tables by "Coding" and "Cytoscape", respectively in Tables 1-4 found in the Table Appendix).</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Overall, the protein names and degree centrality values for these proteins remain relatively stable between the two programs. In our first run through, however, we noted that there were differences in the betweenness centrality calculation; specifically, the top 10 proteins from the Cytoscape software all had betweenness centrality values of 1.0. This value does not make sense as it would suggest that these nodes are included in all the shortest paths for all the node pairs (l,m). Further exploration into this issue suggested that this output of 1.0 is due to a systematic error in Cytoscape.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Running the Cytoscape software again with updates in the program resulted in the histograms and the tables shown in the appendix. Notice that there are no nodes with betweenness centrality of 1.0, and that the proteins from each software are relatively similar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Therefore, we can propose Hussein's code as a tool for calculating the degree centrality and betweenness centrality of proteins.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373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confirm that the proposed tool is a good calculator of the centrality measurements of interest, we compare the specific values generated by Hussein's code to those found by the Cytoscape program. We looked at the top 10 proteins with the highest betweenness centrality and degree centrality values within the MINT and DIP databases and compared these values between those values generated by Hussein's code and by Cytoscape (indicated in the tables by "Coding" and "Cytoscape", respectively in Tables 1-4 found in the Table Appendix).</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Overall, the protein names and degree centrality values for these proteins remain relatively stable between the two programs. In our first run through, however, we noted that there were differences in the betweenness centrality calculation; specifically, the top 10 proteins from the Cytoscape software all had betweenness centrality values of 1.0. This value does not make sense as it would suggest that these nodes are included in all the shortest paths for all the node pairs (l,m). Further exploration into this issue suggested that this output of 1.0 is due to a systematic error in Cytoscape.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Running the Cytoscape software again with updates in the program resulted in the histograms and the tables shown in the appendix. Notice that there are no nodes with betweenness centrality of 1.0, and that the proteins from each software are relatively similar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Therefore, we can propose Hussein's code as a tool for calculating the degree centrality and betweenness centrality of proteins.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3" name="Shape 34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189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confirm that the proposed tool is a good calculator of the centrality measurements of interest, we compare the specific values generated by Hussein's code to those found by the Cytoscape program. We looked at the top 10 proteins with the highest betweenness centrality and degree centrality values within the MINT and DIP databases and compared these values between those values generated by Hussein's code and by Cytoscape (indicated in the tables by "Coding" and "Cytoscape", respectively in Tables 1-4 found in the Table Appendix).</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Overall, the protein names and degree centrality values for these proteins remain relatively stable between the two programs. In our first run through, however, we noted that there were differences in the betweenness centrality calculation; specifically, the top 10 proteins from the Cytoscape software all had betweenness centrality values of 1.0. This value does not make sense as it would suggest that these nodes are included in all the shortest paths for all the node pairs (l,m). Further exploration into this issue suggested that this output of 1.0 is due to a systematic error in Cytoscape.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Running the Cytoscape software again with updates in the program resulted in the histograms and the tables shown in the appendix. Notice that there are no nodes with betweenness centrality of 1.0, and that the proteins from each software are relatively similar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Therefore, we can propose Hussein's code as a tool for calculating the degree centrality and betweenness centrality of proteins.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6" name="Shape 35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367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confirm that the proposed tool is a good calculator of the centrality measurements of interest, we compare the specific values generated by Hussein's code to those found by the Cytoscape program. We looked at the top 10 proteins with the highest betweenness centrality and degree centrality values within the MINT and DIP databases and compared these values between those values generated by Hussein's code and by Cytoscape (indicated in the tables by "Coding" and "Cytoscape", respectively in Tables 1-4 found in the Table Appendix).</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Overall, the protein names and degree centrality values for these proteins remain relatively stable between the two programs. In our first run through, however, we noted that there were differences in the betweenness centrality calculation; specifically, the top 10 proteins from the Cytoscape software all had betweenness centrality values of 1.0. This value does not make sense as it would suggest that these nodes are included in all the shortest paths for all the node pairs (l,m). Further exploration into this issue suggested that this output of 1.0 is due to a systematic error in Cytoscape.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Running the Cytoscape software again with updates in the program resulted in the histograms and the tables shown in the appendix. Notice that there are no nodes with betweenness centrality of 1.0, and that the proteins from each software are relatively similar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Therefore, we can propose Hussein's code as a tool for calculating the degree centrality and betweenness centrality of proteins.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6" name="Shape 3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102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confirm that the proposed tool is a good calculator of the centrality measurements of interest, we compare the specific values generated by Hussein's code to those found by the Cytoscape program. We looked at the top 10 proteins with the highest betweenness centrality and degree centrality values within the MINT and DIP databases and compared these values between those values generated by Hussein's code and by Cytoscape (indicated in the tables by "Coding" and "Cytoscape", respectively in Tables 1-4 found in the Table Appendix).</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Overall, the protein names and degree centrality values for these proteins remain relatively stable between the two programs. In our first run through, however, we noted that there were differences in the betweenness centrality calculation; specifically, the top 10 proteins from the Cytoscape software all had betweenness centrality values of 1.0. This value does not make sense as it would suggest that these nodes are included in all the shortest paths for all the node pairs (l,m). Further exploration into this issue suggested that this output of 1.0 is due to a systematic error in Cytoscape.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Running the Cytoscape software again with updates in the program resulted in the histograms and the tables shown in the appendix. Notice that there are no nodes with betweenness centrality of 1.0, and that the proteins from each software are relatively similar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Therefore, we can propose Hussein's code as a tool for calculating the degree centrality and betweenness centrality of proteins.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4" name="Shape 37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75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Now that our tool is up and running, let’s analyze the distribution of the centrality measures…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From Barabasi and Oltvai's review on network biology, we know that random networks tend to follow a Poisson distribution and scale-free networks tend to follow a power law (2004). For both the DIP and MINT databases, we see that the distribution of degree centrality follows a power law distribution rather than a Poisson distribution, evidenced by the large number of nodes with few links and a small number of nodes with a lot of classified as the hubs). With regards to the SNPs vs. non-SNP proteins, it appears that there is a higher percentage of proteins with fewer links in non-SNP proteins as compared to SNP proteins. Note: we notice that there are no counts nodes with a degree greater than 50 (as a conservative estimate). This suggests that there may be no central protein that interacts with more than 50 other proteins.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Looking at the histograms of betweenness centrality, we again see that these distributions follow the power law. This finding means that there are many nodes/proteins that are closely connected. Comparing the SNP-containing vs. non-SNP-containing proteins, we see that the betweenness centrality is more distributed in the former as compared to the latter. That is, there are more proteins with higher betweenness centrality in the SNP-containing proteins. For example, there are more SNP-containing proteins that have higher betweenness centrality (between 0.50 and 1.0) than those without, suggesting that removing SNP-containing proteins has a higher probability of disrupting the PPI network. This finding is interesting, as it implies that proteins with more centrality tend to harbor more SNPs. However, there may be potential confounding variables, such as protein size and binding site accessibility, which may require further investigation. Moreover, we have to determine whether these differences between distributions are actually statistically significant...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Permutation tests can determine whether there are statistically significant differences in the distributions of centrality measures for proteins with SNP and no SNPs. In these tests, we randomly label proteins as either having SNPs or no SNPs and compare the distributions of the means. Dingjue ran the permutation tests and found no statistically significant difference between the proteins containing Carl's SNPs and those not containing his SNPs at a significance level of $\alpha = 0.05$. Therefore, while it may seem that there are local differences in the distribution of SNP vs. non-SNP-containing proteins, there is actually no statistically  significant difference among the distributions.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Why are we interested in studying the distribution of degree and betweenness centrality? According to Barabasi and Oltvai, the degree of connectedness of a protein - quantified by both the degree and betweenness centrality measures - has an important role in determining the importance of a protein within a network, i.e. would the deletion of the node have significant impact on the network structure? In a scale-free network - such as the human PPI network - a majority of the nodes do not have a major effect on the network's integrity since they (1) do not have many links (low degree centrality) and (2) are not in the "middle" of other protein interactors (low betweenness centrality). As a result, many proteins are not absolutely essential in terms of functionality.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the same time, studying those nodes with high measures of centrality can lead to discovery of important human proteins, the removal of which can be disastrous to the system. That is, a higher centrality measurement indicates a more deleterious mutation phenotype. Using the proposed tool to compute a protein's betweenness and degree centralities within the PPI network can therefore allow for a rudimentary understanding of the mutation phenotype of said protein.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expected, we do not observe SNP-containing proteins among the ten proteins with the highest measures of centrality (see Tables 1-4). These proteins are among the more important "nodes" within this network, and so we would expect less variability within them (therefore, less chance of having variants, such as SNPs).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On a network-wide scale, these measures are important to determine the relative distributions and connectiveness of the proteins within the PPI network.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4" name="Shape 38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08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note that the PPI networks generated from the DIP and MINT databases are undirected. However,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hierarchical analyses work best on directed networks.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was hard to find available online tools or algorithms to use that could conduct hierarchical analyses of</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undirected graphs. For this section, Dingjue implemented an algorithm created by Cheng et al. called HirNet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(originally used to determine the hierarchical structure of the phosphorylome and regulome). This algorithm</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resolves the hierarchical network structure and calculates the hierarchy score for directed networks. Here,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HirNet is used only to catch a glimpse of the network structure; it does not necessarily reflect regulatory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features of the PPI network.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2" name="Shape 39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413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DIP and MINT network have been cut into six layers. Fisher’s exact test was used to test the enrichment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of proteins with SNP in Carl’s genome in different layers. The distribution of proteins in the six hierarchical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layers is visualized below in the pie graphs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Based on the result of Fisher’s exact test (α= 0.05), there is no significant enrichment in any layers for the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PPI network, which may indicate that proteins with SNPs are not clustered or scattered in any statistically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significant patterns compared to those without SNPs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00" name="Shape 40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184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65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Human protein-protein interaction (PPI) networks provide valuable insight into the functionality of proteins beyond what is detailed in the human proteome.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project 3.1, protein-protein interaction (PPI) data were downloaded from two different databases: The Database of Interacting Proteins (DIP) and the Molecular Interaction Database (MINT). We filtered the edges where one or two of the proteins did not have the UniProtID, which constituted less than 5% of the total proteins of interest. The former database generated 4904 distinct proteins with 7,387 interactions, while the latter yielded 4584 distinct proteins with 12,655 interactions. </a:t>
            </a:r>
          </a:p>
        </p:txBody>
      </p:sp>
      <p:sp>
        <p:nvSpPr>
          <p:cNvPr id="244" name="Shape 24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215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Next, the degree centrality and betweenness centrality measurements were calculated for each node. It is first important to define these two measures. The former is equivalent to the number of the links a node has. On the other hand, the betweenness centrality is defined as the number of times a node is located on the shortest path between two other nodes. In mathematical terms, the two measures are defined as shown by the slide.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9" name="Shape 4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605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102144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Human protein-protein interaction (PPI) networks provide valuable insight into the functionality of proteins beyond what is detailed in the human proteome.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project 3.1, protein-protein interaction (PPI) data were downloaded from two different databases: The Database of Interacting Proteins (DIP) and the Molecular Interaction Database (MINT). We filtered the edges where one or two of the proteins did not have the UniProtID, which constituted less than 5% of the total proteins of interest. The former database generated 4904 distinct proteins with 7,387 interactions, while the latter yielded 4584 distinct proteins with 12,655 interactions. </a:t>
            </a:r>
          </a:p>
        </p:txBody>
      </p:sp>
      <p:sp>
        <p:nvSpPr>
          <p:cNvPr id="260" name="Shape 26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75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this project, we hope to visualize the structure of the human PPI network - which was obtained from two different databases - as well as determine the distribution of the degree and betweennness centrality measurements for the proteins within said network, using both our own proposed tool as well as the bioinformatics software Cytoscape. Furthermore, we would like to characterize any statistically significant differences between the proteins containing and not containing SNPs in Carl's genome. Finally, we also perform a hierarchical analysis of the PPI network. </a:t>
            </a:r>
          </a:p>
        </p:txBody>
      </p:sp>
      <p:sp>
        <p:nvSpPr>
          <p:cNvPr id="271" name="Shape 2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510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interactions between different proteins can be best represented by an undirected graph, where the individual proteins are represented by nodes and their mutual interactions are represented by links. The corresponding graphs generated from the protein-protein interactions catalogued in the DIP and MINT database were created by the bioinformatics software platform Cytoscape (see Figures 1 and 2, respectively). Green nodes represent proteins that do not contain SNPs in Carl’s genome, whereas red ones represent proteins that do. Links are characterized by blue edges. Moreover, node size is directly proportional to the degree of said node; namely, bigger nodes have more links and are thus more likely to be characterized as “hubs”. Finally, different network motifs are summarized at the bottom of png images.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43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2675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Next, the degree centrality and betweenness centrality measurements were calculated for each node. It is first important to define these two measures. The former is equivalent to the number of the links a node has. On the other hand, the betweenness centrality is defined as the number of times a node is located on the shortest path between two other nodes. In mathematical terms, the two measures are defined as shown by the slide.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958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degree centrality and betweenness centrality for each node was calculated by Cytoscape’s functionalities. Here, we use the network from DIP as an example</a:t>
            </a:r>
          </a:p>
        </p:txBody>
      </p:sp>
      <p:sp>
        <p:nvSpPr>
          <p:cNvPr id="308" name="Shape 3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2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pic>
        <p:nvPicPr>
          <p:cNvPr id="57" name="Shape 57" descr="\\DROBO-FS\QuickDrops\JB\PPTX NG\Droplets\LightingOverlay.png"/>
          <p:cNvPicPr preferRelativeResize="0"/>
          <p:nvPr/>
        </p:nvPicPr>
        <p:blipFill rotWithShape="1">
          <a:blip r:embed="rId2">
            <a:alphaModFix amt="30000"/>
          </a:blip>
          <a:srcRect/>
          <a:stretch/>
        </p:blipFill>
        <p:spPr>
          <a:xfrm>
            <a:off x="0" y="0"/>
            <a:ext cx="12192003" cy="6858000"/>
          </a:xfrm>
          <a:prstGeom prst="rect">
            <a:avLst/>
          </a:prstGeom>
          <a:noFill/>
          <a:ln>
            <a:noFill/>
          </a:ln>
        </p:spPr>
      </p:pic>
      <p:grpSp>
        <p:nvGrpSpPr>
          <p:cNvPr id="58" name="Shape 58"/>
          <p:cNvGrpSpPr/>
          <p:nvPr/>
        </p:nvGrpSpPr>
        <p:grpSpPr>
          <a:xfrm>
            <a:off x="0" y="0"/>
            <a:ext cx="2305051" cy="6858000"/>
            <a:chOff x="0" y="0"/>
            <a:chExt cx="2305051" cy="6858000"/>
          </a:xfrm>
        </p:grpSpPr>
        <p:sp>
          <p:nvSpPr>
            <p:cNvPr id="59" name="Shape 59"/>
            <p:cNvSpPr/>
            <p:nvPr/>
          </p:nvSpPr>
          <p:spPr>
            <a:xfrm>
              <a:off x="1209675" y="4763"/>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1128712" y="2176463"/>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1123950" y="4021137"/>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414337" y="9525"/>
              <a:ext cx="28575" cy="4481513"/>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333375"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190500" y="9525"/>
              <a:ext cx="152399" cy="908049"/>
            </a:xfrm>
            <a:custGeom>
              <a:avLst/>
              <a:gdLst/>
              <a:ahLst/>
              <a:cxnLst/>
              <a:rect l="0" t="0" r="0" b="0"/>
              <a:pathLst>
                <a:path w="120000" h="120000" extrusionOk="0">
                  <a:moveTo>
                    <a:pt x="18750" y="120000"/>
                  </a:moveTo>
                  <a:lnTo>
                    <a:pt x="0" y="118741"/>
                  </a:lnTo>
                  <a:lnTo>
                    <a:pt x="101250" y="79720"/>
                  </a:lnTo>
                  <a:lnTo>
                    <a:pt x="101250" y="0"/>
                  </a:lnTo>
                  <a:lnTo>
                    <a:pt x="120000" y="0"/>
                  </a:lnTo>
                  <a:lnTo>
                    <a:pt x="120000" y="80349"/>
                  </a:lnTo>
                  <a:lnTo>
                    <a:pt x="18750" y="120000"/>
                  </a:lnTo>
                  <a:close/>
                </a:path>
              </a:pathLst>
            </a:custGeom>
            <a:gradFill>
              <a:gsLst>
                <a:gs pos="0">
                  <a:schemeClr val="lt2"/>
                </a:gs>
                <a:gs pos="100000">
                  <a:srgbClr val="3B95DE"/>
                </a:gs>
              </a:gsLst>
              <a:lin ang="5400000" scaled="0"/>
            </a:gradFill>
            <a:ln>
              <a:noFill/>
            </a:ln>
          </p:spPr>
        </p:sp>
        <p:sp>
          <p:nvSpPr>
            <p:cNvPr id="65" name="Shape 65"/>
            <p:cNvSpPr/>
            <p:nvPr/>
          </p:nvSpPr>
          <p:spPr>
            <a:xfrm>
              <a:off x="1290637" y="14288"/>
              <a:ext cx="376238" cy="1801813"/>
            </a:xfrm>
            <a:custGeom>
              <a:avLst/>
              <a:gdLst/>
              <a:ahLst/>
              <a:cxnLst/>
              <a:rect l="0" t="0" r="0" b="0"/>
              <a:pathLst>
                <a:path w="120000" h="120000" extrusionOk="0">
                  <a:moveTo>
                    <a:pt x="112405" y="120000"/>
                  </a:moveTo>
                  <a:lnTo>
                    <a:pt x="0" y="65550"/>
                  </a:lnTo>
                  <a:lnTo>
                    <a:pt x="0" y="0"/>
                  </a:lnTo>
                  <a:lnTo>
                    <a:pt x="9113" y="0"/>
                  </a:lnTo>
                  <a:lnTo>
                    <a:pt x="9113" y="65233"/>
                  </a:lnTo>
                  <a:lnTo>
                    <a:pt x="120000" y="119365"/>
                  </a:lnTo>
                  <a:lnTo>
                    <a:pt x="112405" y="120000"/>
                  </a:lnTo>
                  <a:close/>
                </a:path>
              </a:pathLst>
            </a:custGeom>
            <a:gradFill>
              <a:gsLst>
                <a:gs pos="0">
                  <a:schemeClr val="lt2"/>
                </a:gs>
                <a:gs pos="100000">
                  <a:srgbClr val="3B95DE"/>
                </a:gs>
              </a:gsLst>
              <a:lin ang="5400000" scaled="0"/>
            </a:gradFill>
            <a:ln>
              <a:noFill/>
            </a:ln>
          </p:spPr>
        </p:sp>
        <p:sp>
          <p:nvSpPr>
            <p:cNvPr id="66" name="Shape 66"/>
            <p:cNvSpPr/>
            <p:nvPr/>
          </p:nvSpPr>
          <p:spPr>
            <a:xfrm>
              <a:off x="1600200" y="1801813"/>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1381125" y="9525"/>
              <a:ext cx="371474" cy="1425574"/>
            </a:xfrm>
            <a:custGeom>
              <a:avLst/>
              <a:gdLst/>
              <a:ahLst/>
              <a:cxnLst/>
              <a:rect l="0" t="0" r="0" b="0"/>
              <a:pathLst>
                <a:path w="120000" h="120000" extrusionOk="0">
                  <a:moveTo>
                    <a:pt x="112307" y="120000"/>
                  </a:moveTo>
                  <a:lnTo>
                    <a:pt x="0" y="51180"/>
                  </a:lnTo>
                  <a:lnTo>
                    <a:pt x="0" y="0"/>
                  </a:lnTo>
                  <a:lnTo>
                    <a:pt x="7692" y="0"/>
                  </a:lnTo>
                  <a:lnTo>
                    <a:pt x="7692" y="50779"/>
                  </a:lnTo>
                  <a:lnTo>
                    <a:pt x="120000" y="119198"/>
                  </a:lnTo>
                  <a:lnTo>
                    <a:pt x="112307" y="120000"/>
                  </a:lnTo>
                  <a:close/>
                </a:path>
              </a:pathLst>
            </a:custGeom>
            <a:gradFill>
              <a:gsLst>
                <a:gs pos="0">
                  <a:schemeClr val="lt2"/>
                </a:gs>
                <a:gs pos="100000">
                  <a:srgbClr val="3B95DE"/>
                </a:gs>
              </a:gsLst>
              <a:lin ang="5400000" scaled="0"/>
            </a:gradFill>
            <a:ln>
              <a:noFill/>
            </a:ln>
          </p:spPr>
        </p:sp>
        <p:sp>
          <p:nvSpPr>
            <p:cNvPr id="68" name="Shape 68"/>
            <p:cNvSpPr/>
            <p:nvPr/>
          </p:nvSpPr>
          <p:spPr>
            <a:xfrm>
              <a:off x="1643063" y="0"/>
              <a:ext cx="152399" cy="912813"/>
            </a:xfrm>
            <a:custGeom>
              <a:avLst/>
              <a:gdLst/>
              <a:ahLst/>
              <a:cxnLst/>
              <a:rect l="0" t="0" r="0" b="0"/>
              <a:pathLst>
                <a:path w="120000" h="120000" extrusionOk="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3B95DE"/>
                </a:gs>
              </a:gsLst>
              <a:lin ang="5400000" scaled="0"/>
            </a:gradFill>
            <a:ln>
              <a:noFill/>
            </a:ln>
          </p:spPr>
        </p:sp>
        <p:sp>
          <p:nvSpPr>
            <p:cNvPr id="69" name="Shape 69"/>
            <p:cNvSpPr/>
            <p:nvPr/>
          </p:nvSpPr>
          <p:spPr>
            <a:xfrm>
              <a:off x="1685925" y="14208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168592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1743075" y="4763"/>
              <a:ext cx="419099" cy="522288"/>
            </a:xfrm>
            <a:custGeom>
              <a:avLst/>
              <a:gdLst/>
              <a:ahLst/>
              <a:cxnLst/>
              <a:rect l="0" t="0" r="0" b="0"/>
              <a:pathLst>
                <a:path w="120000" h="120000" extrusionOk="0">
                  <a:moveTo>
                    <a:pt x="114545" y="120000"/>
                  </a:moveTo>
                  <a:lnTo>
                    <a:pt x="20454" y="43768"/>
                  </a:lnTo>
                  <a:lnTo>
                    <a:pt x="0" y="2188"/>
                  </a:lnTo>
                  <a:lnTo>
                    <a:pt x="6818" y="0"/>
                  </a:lnTo>
                  <a:lnTo>
                    <a:pt x="27272" y="40486"/>
                  </a:lnTo>
                  <a:lnTo>
                    <a:pt x="120000" y="115623"/>
                  </a:lnTo>
                  <a:lnTo>
                    <a:pt x="114545" y="120000"/>
                  </a:lnTo>
                  <a:close/>
                </a:path>
              </a:pathLst>
            </a:custGeom>
            <a:gradFill>
              <a:gsLst>
                <a:gs pos="0">
                  <a:schemeClr val="lt2"/>
                </a:gs>
                <a:gs pos="100000">
                  <a:srgbClr val="3B95DE"/>
                </a:gs>
              </a:gsLst>
              <a:lin ang="5400000" scaled="0"/>
            </a:gradFill>
            <a:ln>
              <a:noFill/>
            </a:ln>
          </p:spPr>
        </p:sp>
        <p:sp>
          <p:nvSpPr>
            <p:cNvPr id="72" name="Shape 72"/>
            <p:cNvSpPr/>
            <p:nvPr/>
          </p:nvSpPr>
          <p:spPr>
            <a:xfrm>
              <a:off x="2119313" y="488950"/>
              <a:ext cx="161925" cy="147638"/>
            </a:xfrm>
            <a:custGeom>
              <a:avLst/>
              <a:gdLst/>
              <a:ahLst/>
              <a:cxnLst/>
              <a:rect l="0" t="0" r="0" b="0"/>
              <a:pathLst>
                <a:path w="120000" h="120000" extrusionOk="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952500" y="4763"/>
              <a:ext cx="152399" cy="908049"/>
            </a:xfrm>
            <a:custGeom>
              <a:avLst/>
              <a:gdLst/>
              <a:ahLst/>
              <a:cxnLst/>
              <a:rect l="0" t="0" r="0" b="0"/>
              <a:pathLst>
                <a:path w="120000" h="120000" extrusionOk="0">
                  <a:moveTo>
                    <a:pt x="18750" y="120000"/>
                  </a:moveTo>
                  <a:lnTo>
                    <a:pt x="0" y="120000"/>
                  </a:lnTo>
                  <a:lnTo>
                    <a:pt x="0" y="39650"/>
                  </a:lnTo>
                  <a:lnTo>
                    <a:pt x="101250" y="0"/>
                  </a:lnTo>
                  <a:lnTo>
                    <a:pt x="120000" y="1258"/>
                  </a:lnTo>
                  <a:lnTo>
                    <a:pt x="18750" y="40279"/>
                  </a:lnTo>
                  <a:lnTo>
                    <a:pt x="18750" y="120000"/>
                  </a:lnTo>
                  <a:close/>
                </a:path>
              </a:pathLst>
            </a:custGeom>
            <a:gradFill>
              <a:gsLst>
                <a:gs pos="0">
                  <a:schemeClr val="lt2"/>
                </a:gs>
                <a:gs pos="100000">
                  <a:srgbClr val="3B95DE"/>
                </a:gs>
              </a:gsLst>
              <a:lin ang="5400000" scaled="0"/>
            </a:gradFill>
            <a:ln>
              <a:noFill/>
            </a:ln>
          </p:spPr>
        </p:sp>
        <p:sp>
          <p:nvSpPr>
            <p:cNvPr id="74" name="Shape 74"/>
            <p:cNvSpPr/>
            <p:nvPr/>
          </p:nvSpPr>
          <p:spPr>
            <a:xfrm>
              <a:off x="86677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6000"/>
                    <a:pt x="12000" y="60000"/>
                  </a:cubicBezTo>
                  <a:cubicBezTo>
                    <a:pt x="12000" y="87000"/>
                    <a:pt x="33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890587" y="155416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738187" y="5622925"/>
              <a:ext cx="338137" cy="1216024"/>
            </a:xfrm>
            <a:custGeom>
              <a:avLst/>
              <a:gdLst/>
              <a:ahLst/>
              <a:cxnLst/>
              <a:rect l="0" t="0" r="0" b="0"/>
              <a:pathLst>
                <a:path w="120000" h="120000" extrusionOk="0">
                  <a:moveTo>
                    <a:pt x="119999" y="120000"/>
                  </a:moveTo>
                  <a:lnTo>
                    <a:pt x="109859" y="120000"/>
                  </a:lnTo>
                  <a:lnTo>
                    <a:pt x="109859" y="72689"/>
                  </a:lnTo>
                  <a:lnTo>
                    <a:pt x="0" y="939"/>
                  </a:lnTo>
                  <a:lnTo>
                    <a:pt x="6760" y="0"/>
                  </a:lnTo>
                  <a:lnTo>
                    <a:pt x="119999" y="72219"/>
                  </a:lnTo>
                  <a:lnTo>
                    <a:pt x="119999" y="120000"/>
                  </a:lnTo>
                  <a:close/>
                </a:path>
              </a:pathLst>
            </a:custGeom>
            <a:gradFill>
              <a:gsLst>
                <a:gs pos="0">
                  <a:schemeClr val="lt2"/>
                </a:gs>
                <a:gs pos="100000">
                  <a:srgbClr val="3B95DE"/>
                </a:gs>
              </a:gsLst>
              <a:lin ang="5400000" scaled="0"/>
            </a:gradFill>
            <a:ln>
              <a:noFill/>
            </a:ln>
          </p:spPr>
        </p:sp>
        <p:sp>
          <p:nvSpPr>
            <p:cNvPr id="77" name="Shape 77"/>
            <p:cNvSpPr/>
            <p:nvPr/>
          </p:nvSpPr>
          <p:spPr>
            <a:xfrm>
              <a:off x="647700" y="5480050"/>
              <a:ext cx="157162" cy="157162"/>
            </a:xfrm>
            <a:custGeom>
              <a:avLst/>
              <a:gdLst/>
              <a:ahLst/>
              <a:cxnLst/>
              <a:rect l="0" t="0" r="0" b="0"/>
              <a:pathLst>
                <a:path w="120000" h="120000" extrusionOk="0">
                  <a:moveTo>
                    <a:pt x="61818" y="120000"/>
                  </a:moveTo>
                  <a:cubicBezTo>
                    <a:pt x="29090" y="120000"/>
                    <a:pt x="0" y="94545"/>
                    <a:pt x="0" y="61818"/>
                  </a:cubicBezTo>
                  <a:cubicBezTo>
                    <a:pt x="0" y="29090"/>
                    <a:pt x="29090" y="0"/>
                    <a:pt x="61818" y="0"/>
                  </a:cubicBezTo>
                  <a:cubicBezTo>
                    <a:pt x="94545" y="0"/>
                    <a:pt x="120000" y="29090"/>
                    <a:pt x="120000" y="61818"/>
                  </a:cubicBezTo>
                  <a:cubicBezTo>
                    <a:pt x="120000" y="94545"/>
                    <a:pt x="94545" y="120000"/>
                    <a:pt x="61818" y="120000"/>
                  </a:cubicBezTo>
                  <a:close/>
                  <a:moveTo>
                    <a:pt x="61818" y="14545"/>
                  </a:moveTo>
                  <a:cubicBezTo>
                    <a:pt x="36363" y="14545"/>
                    <a:pt x="14545" y="36363"/>
                    <a:pt x="14545" y="61818"/>
                  </a:cubicBezTo>
                  <a:cubicBezTo>
                    <a:pt x="14545" y="87272"/>
                    <a:pt x="36363" y="105454"/>
                    <a:pt x="61818" y="105454"/>
                  </a:cubicBezTo>
                  <a:cubicBezTo>
                    <a:pt x="83636" y="105454"/>
                    <a:pt x="105454" y="87272"/>
                    <a:pt x="105454" y="61818"/>
                  </a:cubicBezTo>
                  <a:cubicBezTo>
                    <a:pt x="105454" y="36363"/>
                    <a:pt x="83636" y="14545"/>
                    <a:pt x="61818" y="14545"/>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6667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6000"/>
                    <a:pt x="12000" y="60000"/>
                  </a:cubicBezTo>
                  <a:cubicBezTo>
                    <a:pt x="12000" y="87000"/>
                    <a:pt x="36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3897312"/>
              <a:ext cx="133349" cy="266699"/>
            </a:xfrm>
            <a:custGeom>
              <a:avLst/>
              <a:gdLst/>
              <a:ahLst/>
              <a:cxnLst/>
              <a:rect l="0" t="0" r="0" b="0"/>
              <a:pathLst>
                <a:path w="120000" h="120000" extrusionOk="0">
                  <a:moveTo>
                    <a:pt x="98571" y="120000"/>
                  </a:moveTo>
                  <a:lnTo>
                    <a:pt x="0" y="4285"/>
                  </a:lnTo>
                  <a:lnTo>
                    <a:pt x="17142" y="0"/>
                  </a:lnTo>
                  <a:lnTo>
                    <a:pt x="120000" y="115714"/>
                  </a:lnTo>
                  <a:lnTo>
                    <a:pt x="98571" y="120000"/>
                  </a:lnTo>
                  <a:close/>
                </a:path>
              </a:pathLst>
            </a:custGeom>
            <a:gradFill>
              <a:gsLst>
                <a:gs pos="0">
                  <a:schemeClr val="lt2"/>
                </a:gs>
                <a:gs pos="100000">
                  <a:srgbClr val="3B95DE"/>
                </a:gs>
              </a:gsLst>
              <a:lin ang="5400000" scaled="0"/>
            </a:gradFill>
            <a:ln>
              <a:noFill/>
            </a:ln>
          </p:spPr>
        </p:sp>
        <p:sp>
          <p:nvSpPr>
            <p:cNvPr id="80" name="Shape 80"/>
            <p:cNvSpPr/>
            <p:nvPr/>
          </p:nvSpPr>
          <p:spPr>
            <a:xfrm>
              <a:off x="66675" y="414972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1644650"/>
              <a:ext cx="133349" cy="269874"/>
            </a:xfrm>
            <a:custGeom>
              <a:avLst/>
              <a:gdLst/>
              <a:ahLst/>
              <a:cxnLst/>
              <a:rect l="0" t="0" r="0" b="0"/>
              <a:pathLst>
                <a:path w="120000" h="120000" extrusionOk="0">
                  <a:moveTo>
                    <a:pt x="17142" y="120000"/>
                  </a:moveTo>
                  <a:lnTo>
                    <a:pt x="0" y="115764"/>
                  </a:lnTo>
                  <a:lnTo>
                    <a:pt x="98571" y="0"/>
                  </a:lnTo>
                  <a:lnTo>
                    <a:pt x="120000" y="4235"/>
                  </a:lnTo>
                  <a:lnTo>
                    <a:pt x="17142" y="120000"/>
                  </a:lnTo>
                  <a:close/>
                </a:path>
              </a:pathLst>
            </a:custGeom>
            <a:gradFill>
              <a:gsLst>
                <a:gs pos="0">
                  <a:schemeClr val="lt2"/>
                </a:gs>
                <a:gs pos="100000">
                  <a:srgbClr val="3B95DE"/>
                </a:gs>
              </a:gsLst>
              <a:lin ang="5400000" scaled="0"/>
            </a:gradFill>
            <a:ln>
              <a:noFill/>
            </a:ln>
          </p:spPr>
        </p:sp>
        <p:sp>
          <p:nvSpPr>
            <p:cNvPr id="82" name="Shape 82"/>
            <p:cNvSpPr/>
            <p:nvPr/>
          </p:nvSpPr>
          <p:spPr>
            <a:xfrm>
              <a:off x="66675" y="146843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695325" y="4763"/>
              <a:ext cx="309562" cy="1558924"/>
            </a:xfrm>
            <a:custGeom>
              <a:avLst/>
              <a:gdLst/>
              <a:ahLst/>
              <a:cxnLst/>
              <a:rect l="0" t="0" r="0" b="0"/>
              <a:pathLst>
                <a:path w="120000" h="120000" extrusionOk="0">
                  <a:moveTo>
                    <a:pt x="120000" y="120000"/>
                  </a:moveTo>
                  <a:lnTo>
                    <a:pt x="108923" y="120000"/>
                  </a:lnTo>
                  <a:lnTo>
                    <a:pt x="108923" y="98370"/>
                  </a:lnTo>
                  <a:lnTo>
                    <a:pt x="0" y="76863"/>
                  </a:lnTo>
                  <a:lnTo>
                    <a:pt x="0" y="0"/>
                  </a:lnTo>
                  <a:lnTo>
                    <a:pt x="11076" y="0"/>
                  </a:lnTo>
                  <a:lnTo>
                    <a:pt x="11076" y="76130"/>
                  </a:lnTo>
                  <a:lnTo>
                    <a:pt x="120000" y="97270"/>
                  </a:lnTo>
                  <a:lnTo>
                    <a:pt x="120000" y="120000"/>
                  </a:lnTo>
                  <a:close/>
                </a:path>
              </a:pathLst>
            </a:custGeom>
            <a:gradFill>
              <a:gsLst>
                <a:gs pos="0">
                  <a:schemeClr val="lt2"/>
                </a:gs>
                <a:gs pos="100000">
                  <a:srgbClr val="3B95DE"/>
                </a:gs>
              </a:gsLst>
              <a:lin ang="5400000" scaled="0"/>
            </a:gradFill>
            <a:ln>
              <a:noFill/>
            </a:ln>
          </p:spPr>
        </p:sp>
        <p:sp>
          <p:nvSpPr>
            <p:cNvPr id="84" name="Shape 84"/>
            <p:cNvSpPr/>
            <p:nvPr/>
          </p:nvSpPr>
          <p:spPr>
            <a:xfrm>
              <a:off x="57150" y="4881562"/>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138113" y="5060950"/>
              <a:ext cx="304799" cy="1778000"/>
            </a:xfrm>
            <a:custGeom>
              <a:avLst/>
              <a:gdLst/>
              <a:ahLst/>
              <a:cxnLst/>
              <a:rect l="0" t="0" r="0" b="0"/>
              <a:pathLst>
                <a:path w="120000" h="120000" extrusionOk="0">
                  <a:moveTo>
                    <a:pt x="120000" y="120000"/>
                  </a:moveTo>
                  <a:lnTo>
                    <a:pt x="110625" y="120000"/>
                  </a:lnTo>
                  <a:lnTo>
                    <a:pt x="110625" y="38571"/>
                  </a:lnTo>
                  <a:lnTo>
                    <a:pt x="0" y="19607"/>
                  </a:lnTo>
                  <a:lnTo>
                    <a:pt x="0" y="0"/>
                  </a:lnTo>
                  <a:lnTo>
                    <a:pt x="9375" y="0"/>
                  </a:lnTo>
                  <a:lnTo>
                    <a:pt x="9375" y="18964"/>
                  </a:lnTo>
                  <a:lnTo>
                    <a:pt x="120000" y="37928"/>
                  </a:lnTo>
                  <a:lnTo>
                    <a:pt x="120000" y="120000"/>
                  </a:lnTo>
                  <a:close/>
                </a:path>
              </a:pathLst>
            </a:custGeom>
            <a:gradFill>
              <a:gsLst>
                <a:gs pos="0">
                  <a:schemeClr val="lt2"/>
                </a:gs>
                <a:gs pos="100000">
                  <a:srgbClr val="3B95DE"/>
                </a:gs>
              </a:gsLst>
              <a:lin ang="5400000" scaled="0"/>
            </a:gradFill>
            <a:ln>
              <a:noFill/>
            </a:ln>
          </p:spPr>
        </p:sp>
        <p:sp>
          <p:nvSpPr>
            <p:cNvPr id="86" name="Shape 86"/>
            <p:cNvSpPr/>
            <p:nvPr/>
          </p:nvSpPr>
          <p:spPr>
            <a:xfrm>
              <a:off x="561975" y="6430962"/>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642937" y="6610350"/>
              <a:ext cx="23813" cy="242887"/>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76200" y="6430962"/>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0" y="5978525"/>
              <a:ext cx="190500" cy="461962"/>
            </a:xfrm>
            <a:custGeom>
              <a:avLst/>
              <a:gdLst/>
              <a:ahLst/>
              <a:cxnLst/>
              <a:rect l="0" t="0" r="0" b="0"/>
              <a:pathLst>
                <a:path w="120000" h="120000" extrusionOk="0">
                  <a:moveTo>
                    <a:pt x="120000" y="120000"/>
                  </a:moveTo>
                  <a:lnTo>
                    <a:pt x="105000" y="120000"/>
                  </a:lnTo>
                  <a:lnTo>
                    <a:pt x="105000" y="47010"/>
                  </a:lnTo>
                  <a:lnTo>
                    <a:pt x="0" y="3711"/>
                  </a:lnTo>
                  <a:lnTo>
                    <a:pt x="12000" y="0"/>
                  </a:lnTo>
                  <a:lnTo>
                    <a:pt x="120000" y="44536"/>
                  </a:lnTo>
                  <a:lnTo>
                    <a:pt x="120000" y="120000"/>
                  </a:lnTo>
                  <a:close/>
                </a:path>
              </a:pathLst>
            </a:custGeom>
            <a:gradFill>
              <a:gsLst>
                <a:gs pos="0">
                  <a:schemeClr val="lt2"/>
                </a:gs>
                <a:gs pos="100000">
                  <a:srgbClr val="3B95DE"/>
                </a:gs>
              </a:gsLst>
              <a:lin ang="5400000" scaled="0"/>
            </a:gradFill>
            <a:ln>
              <a:noFill/>
            </a:ln>
          </p:spPr>
        </p:sp>
        <p:sp>
          <p:nvSpPr>
            <p:cNvPr id="90" name="Shape 90"/>
            <p:cNvSpPr/>
            <p:nvPr/>
          </p:nvSpPr>
          <p:spPr>
            <a:xfrm>
              <a:off x="1014412" y="1801813"/>
              <a:ext cx="214312" cy="755649"/>
            </a:xfrm>
            <a:custGeom>
              <a:avLst/>
              <a:gdLst/>
              <a:ahLst/>
              <a:cxnLst/>
              <a:rect l="0" t="0" r="0" b="0"/>
              <a:pathLst>
                <a:path w="120000" h="120000" extrusionOk="0">
                  <a:moveTo>
                    <a:pt x="10666" y="120000"/>
                  </a:moveTo>
                  <a:lnTo>
                    <a:pt x="0" y="120000"/>
                  </a:lnTo>
                  <a:lnTo>
                    <a:pt x="0" y="32268"/>
                  </a:lnTo>
                  <a:lnTo>
                    <a:pt x="112000" y="0"/>
                  </a:lnTo>
                  <a:lnTo>
                    <a:pt x="120000" y="2268"/>
                  </a:lnTo>
                  <a:lnTo>
                    <a:pt x="10666" y="33025"/>
                  </a:lnTo>
                  <a:lnTo>
                    <a:pt x="10666" y="120000"/>
                  </a:lnTo>
                  <a:close/>
                </a:path>
              </a:pathLst>
            </a:custGeom>
            <a:gradFill>
              <a:gsLst>
                <a:gs pos="0">
                  <a:schemeClr val="lt2"/>
                </a:gs>
                <a:gs pos="100000">
                  <a:srgbClr val="3B95DE"/>
                </a:gs>
              </a:gsLst>
              <a:lin ang="5400000" scaled="0"/>
            </a:gradFill>
            <a:ln>
              <a:noFill/>
            </a:ln>
          </p:spPr>
        </p:sp>
        <p:sp>
          <p:nvSpPr>
            <p:cNvPr id="91" name="Shape 91"/>
            <p:cNvSpPr/>
            <p:nvPr/>
          </p:nvSpPr>
          <p:spPr>
            <a:xfrm>
              <a:off x="938212" y="2547938"/>
              <a:ext cx="166688" cy="160337"/>
            </a:xfrm>
            <a:custGeom>
              <a:avLst/>
              <a:gdLst/>
              <a:ahLst/>
              <a:cxnLst/>
              <a:rect l="0" t="0" r="0" b="0"/>
              <a:pathLst>
                <a:path w="120000" h="120000" extrusionOk="0">
                  <a:moveTo>
                    <a:pt x="61714" y="120000"/>
                  </a:moveTo>
                  <a:cubicBezTo>
                    <a:pt x="27428" y="120000"/>
                    <a:pt x="0" y="91764"/>
                    <a:pt x="0" y="60000"/>
                  </a:cubicBezTo>
                  <a:cubicBezTo>
                    <a:pt x="0" y="24705"/>
                    <a:pt x="27428" y="0"/>
                    <a:pt x="61714" y="0"/>
                  </a:cubicBezTo>
                  <a:cubicBezTo>
                    <a:pt x="92571" y="0"/>
                    <a:pt x="120000" y="24705"/>
                    <a:pt x="120000" y="60000"/>
                  </a:cubicBezTo>
                  <a:cubicBezTo>
                    <a:pt x="120000" y="91764"/>
                    <a:pt x="92571" y="120000"/>
                    <a:pt x="61714" y="120000"/>
                  </a:cubicBezTo>
                  <a:close/>
                  <a:moveTo>
                    <a:pt x="61714" y="14117"/>
                  </a:moveTo>
                  <a:cubicBezTo>
                    <a:pt x="34285" y="14117"/>
                    <a:pt x="13714" y="35294"/>
                    <a:pt x="13714" y="60000"/>
                  </a:cubicBezTo>
                  <a:cubicBezTo>
                    <a:pt x="13714" y="84705"/>
                    <a:pt x="34285" y="105882"/>
                    <a:pt x="61714" y="105882"/>
                  </a:cubicBezTo>
                  <a:cubicBezTo>
                    <a:pt x="85714" y="105882"/>
                    <a:pt x="106285" y="84705"/>
                    <a:pt x="106285" y="60000"/>
                  </a:cubicBezTo>
                  <a:cubicBezTo>
                    <a:pt x="106285" y="35294"/>
                    <a:pt x="85714" y="14117"/>
                    <a:pt x="61714" y="14117"/>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595312" y="4763"/>
              <a:ext cx="638174" cy="4025899"/>
            </a:xfrm>
            <a:custGeom>
              <a:avLst/>
              <a:gdLst/>
              <a:ahLst/>
              <a:cxnLst/>
              <a:rect l="0" t="0" r="0" b="0"/>
              <a:pathLst>
                <a:path w="120000" h="120000" extrusionOk="0">
                  <a:moveTo>
                    <a:pt x="120000" y="120000"/>
                  </a:moveTo>
                  <a:lnTo>
                    <a:pt x="115522" y="120000"/>
                  </a:lnTo>
                  <a:lnTo>
                    <a:pt x="115522" y="109353"/>
                  </a:lnTo>
                  <a:lnTo>
                    <a:pt x="0" y="91088"/>
                  </a:lnTo>
                  <a:lnTo>
                    <a:pt x="0" y="0"/>
                  </a:lnTo>
                  <a:lnTo>
                    <a:pt x="4477" y="0"/>
                  </a:lnTo>
                  <a:lnTo>
                    <a:pt x="4477" y="90662"/>
                  </a:lnTo>
                  <a:lnTo>
                    <a:pt x="120000" y="108927"/>
                  </a:lnTo>
                  <a:lnTo>
                    <a:pt x="120000" y="120000"/>
                  </a:lnTo>
                  <a:close/>
                </a:path>
              </a:pathLst>
            </a:custGeom>
            <a:gradFill>
              <a:gsLst>
                <a:gs pos="0">
                  <a:schemeClr val="lt2"/>
                </a:gs>
                <a:gs pos="100000">
                  <a:srgbClr val="3B95DE"/>
                </a:gs>
              </a:gsLst>
              <a:lin ang="5400000" scaled="0"/>
            </a:gradFill>
            <a:ln>
              <a:noFill/>
            </a:ln>
          </p:spPr>
        </p:sp>
        <p:sp>
          <p:nvSpPr>
            <p:cNvPr id="93" name="Shape 93"/>
            <p:cNvSpPr/>
            <p:nvPr/>
          </p:nvSpPr>
          <p:spPr>
            <a:xfrm>
              <a:off x="1223962" y="1382712"/>
              <a:ext cx="142875" cy="476249"/>
            </a:xfrm>
            <a:custGeom>
              <a:avLst/>
              <a:gdLst/>
              <a:ahLst/>
              <a:cxnLst/>
              <a:rect l="0" t="0" r="0" b="0"/>
              <a:pathLst>
                <a:path w="120000" h="120000" extrusionOk="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3B95DE"/>
                </a:gs>
              </a:gsLst>
              <a:lin ang="5400000" scaled="0"/>
            </a:gradFill>
            <a:ln>
              <a:noFill/>
            </a:ln>
          </p:spPr>
        </p:sp>
        <p:sp>
          <p:nvSpPr>
            <p:cNvPr id="94" name="Shape 94"/>
            <p:cNvSpPr/>
            <p:nvPr/>
          </p:nvSpPr>
          <p:spPr>
            <a:xfrm>
              <a:off x="1300162" y="1849438"/>
              <a:ext cx="109537" cy="107949"/>
            </a:xfrm>
            <a:custGeom>
              <a:avLst/>
              <a:gdLst/>
              <a:ahLst/>
              <a:cxnLst/>
              <a:rect l="0" t="0" r="0" b="0"/>
              <a:pathLst>
                <a:path w="120000" h="120000" extrusionOk="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280987" y="3417887"/>
              <a:ext cx="142875" cy="474663"/>
            </a:xfrm>
            <a:custGeom>
              <a:avLst/>
              <a:gdLst/>
              <a:ahLst/>
              <a:cxnLst/>
              <a:rect l="0" t="0" r="0" b="0"/>
              <a:pathLst>
                <a:path w="120000" h="120000" extrusionOk="0">
                  <a:moveTo>
                    <a:pt x="16000" y="120000"/>
                  </a:moveTo>
                  <a:lnTo>
                    <a:pt x="0" y="120000"/>
                  </a:lnTo>
                  <a:lnTo>
                    <a:pt x="0" y="32107"/>
                  </a:lnTo>
                  <a:lnTo>
                    <a:pt x="108000" y="0"/>
                  </a:lnTo>
                  <a:lnTo>
                    <a:pt x="120000" y="3210"/>
                  </a:lnTo>
                  <a:lnTo>
                    <a:pt x="16000" y="33311"/>
                  </a:lnTo>
                  <a:lnTo>
                    <a:pt x="16000" y="120000"/>
                  </a:lnTo>
                  <a:close/>
                </a:path>
              </a:pathLst>
            </a:custGeom>
            <a:gradFill>
              <a:gsLst>
                <a:gs pos="0">
                  <a:schemeClr val="lt2"/>
                </a:gs>
                <a:gs pos="100000">
                  <a:srgbClr val="3B95DE"/>
                </a:gs>
              </a:gsLst>
              <a:lin ang="5400000" scaled="0"/>
            </a:gradFill>
            <a:ln>
              <a:noFill/>
            </a:ln>
          </p:spPr>
        </p:sp>
        <p:sp>
          <p:nvSpPr>
            <p:cNvPr id="96" name="Shape 96"/>
            <p:cNvSpPr/>
            <p:nvPr/>
          </p:nvSpPr>
          <p:spPr>
            <a:xfrm>
              <a:off x="238125" y="3883025"/>
              <a:ext cx="109537" cy="109537"/>
            </a:xfrm>
            <a:custGeom>
              <a:avLst/>
              <a:gdLst/>
              <a:ahLst/>
              <a:cxnLst/>
              <a:rect l="0" t="0" r="0" b="0"/>
              <a:pathLst>
                <a:path w="120000" h="120000" extrusionOk="0">
                  <a:moveTo>
                    <a:pt x="57391" y="120000"/>
                  </a:moveTo>
                  <a:cubicBezTo>
                    <a:pt x="26086" y="120000"/>
                    <a:pt x="0" y="93913"/>
                    <a:pt x="0" y="62608"/>
                  </a:cubicBezTo>
                  <a:cubicBezTo>
                    <a:pt x="0" y="26086"/>
                    <a:pt x="26086" y="0"/>
                    <a:pt x="57391" y="0"/>
                  </a:cubicBezTo>
                  <a:cubicBezTo>
                    <a:pt x="88695" y="0"/>
                    <a:pt x="120000" y="26086"/>
                    <a:pt x="120000" y="62608"/>
                  </a:cubicBezTo>
                  <a:cubicBezTo>
                    <a:pt x="120000" y="93913"/>
                    <a:pt x="88695" y="120000"/>
                    <a:pt x="57391" y="120000"/>
                  </a:cubicBezTo>
                  <a:close/>
                  <a:moveTo>
                    <a:pt x="57391" y="20869"/>
                  </a:moveTo>
                  <a:cubicBezTo>
                    <a:pt x="36521" y="20869"/>
                    <a:pt x="20869" y="41739"/>
                    <a:pt x="20869" y="62608"/>
                  </a:cubicBezTo>
                  <a:cubicBezTo>
                    <a:pt x="20869" y="83478"/>
                    <a:pt x="36521" y="99130"/>
                    <a:pt x="57391" y="99130"/>
                  </a:cubicBezTo>
                  <a:cubicBezTo>
                    <a:pt x="78260" y="99130"/>
                    <a:pt x="99130" y="83478"/>
                    <a:pt x="99130" y="62608"/>
                  </a:cubicBezTo>
                  <a:cubicBezTo>
                    <a:pt x="99130" y="41739"/>
                    <a:pt x="78260" y="20869"/>
                    <a:pt x="57391"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4763" y="2166938"/>
              <a:ext cx="114300" cy="452438"/>
            </a:xfrm>
            <a:custGeom>
              <a:avLst/>
              <a:gdLst/>
              <a:ahLst/>
              <a:cxnLst/>
              <a:rect l="0" t="0" r="0" b="0"/>
              <a:pathLst>
                <a:path w="120000" h="120000" extrusionOk="0">
                  <a:moveTo>
                    <a:pt x="10000" y="119999"/>
                  </a:moveTo>
                  <a:lnTo>
                    <a:pt x="0" y="116210"/>
                  </a:lnTo>
                  <a:lnTo>
                    <a:pt x="100000" y="90947"/>
                  </a:lnTo>
                  <a:lnTo>
                    <a:pt x="100000" y="0"/>
                  </a:lnTo>
                  <a:lnTo>
                    <a:pt x="120000" y="0"/>
                  </a:lnTo>
                  <a:lnTo>
                    <a:pt x="120000" y="93473"/>
                  </a:lnTo>
                  <a:lnTo>
                    <a:pt x="10000" y="119999"/>
                  </a:lnTo>
                  <a:close/>
                </a:path>
              </a:pathLst>
            </a:custGeom>
            <a:gradFill>
              <a:gsLst>
                <a:gs pos="0">
                  <a:schemeClr val="lt2"/>
                </a:gs>
                <a:gs pos="100000">
                  <a:srgbClr val="3B95DE"/>
                </a:gs>
              </a:gsLst>
              <a:lin ang="5400000" scaled="0"/>
            </a:gradFill>
            <a:ln>
              <a:noFill/>
            </a:ln>
          </p:spPr>
        </p:sp>
        <p:sp>
          <p:nvSpPr>
            <p:cNvPr id="98" name="Shape 98"/>
            <p:cNvSpPr/>
            <p:nvPr/>
          </p:nvSpPr>
          <p:spPr>
            <a:xfrm>
              <a:off x="52388" y="2066925"/>
              <a:ext cx="109537" cy="109537"/>
            </a:xfrm>
            <a:custGeom>
              <a:avLst/>
              <a:gdLst/>
              <a:ahLst/>
              <a:cxnLst/>
              <a:rect l="0" t="0" r="0" b="0"/>
              <a:pathLst>
                <a:path w="120000" h="120000" extrusionOk="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1228725" y="4662487"/>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1319212" y="5041900"/>
              <a:ext cx="371474" cy="1801813"/>
            </a:xfrm>
            <a:custGeom>
              <a:avLst/>
              <a:gdLst/>
              <a:ahLst/>
              <a:cxnLst/>
              <a:rect l="0" t="0" r="0" b="0"/>
              <a:pathLst>
                <a:path w="120000" h="120000" extrusionOk="0">
                  <a:moveTo>
                    <a:pt x="7692" y="120000"/>
                  </a:moveTo>
                  <a:lnTo>
                    <a:pt x="0" y="120000"/>
                  </a:lnTo>
                  <a:lnTo>
                    <a:pt x="0" y="54449"/>
                  </a:lnTo>
                  <a:lnTo>
                    <a:pt x="0" y="54132"/>
                  </a:lnTo>
                  <a:lnTo>
                    <a:pt x="112307" y="0"/>
                  </a:lnTo>
                  <a:lnTo>
                    <a:pt x="120000" y="634"/>
                  </a:lnTo>
                  <a:lnTo>
                    <a:pt x="7692" y="54766"/>
                  </a:lnTo>
                  <a:lnTo>
                    <a:pt x="7692" y="120000"/>
                  </a:lnTo>
                  <a:close/>
                </a:path>
              </a:pathLst>
            </a:custGeom>
            <a:gradFill>
              <a:gsLst>
                <a:gs pos="0">
                  <a:schemeClr val="lt2"/>
                </a:gs>
                <a:gs pos="100000">
                  <a:srgbClr val="3B95DE"/>
                </a:gs>
              </a:gsLst>
              <a:lin ang="5400000" scaled="0"/>
            </a:gradFill>
            <a:ln>
              <a:noFill/>
            </a:ln>
          </p:spPr>
        </p:sp>
        <p:sp>
          <p:nvSpPr>
            <p:cNvPr id="101" name="Shape 101"/>
            <p:cNvSpPr/>
            <p:nvPr/>
          </p:nvSpPr>
          <p:spPr>
            <a:xfrm>
              <a:off x="1147762"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819150" y="3983037"/>
              <a:ext cx="347662" cy="2860674"/>
            </a:xfrm>
            <a:custGeom>
              <a:avLst/>
              <a:gdLst/>
              <a:ahLst/>
              <a:cxnLst/>
              <a:rect l="0" t="0" r="0" b="0"/>
              <a:pathLst>
                <a:path w="120000" h="120000" extrusionOk="0">
                  <a:moveTo>
                    <a:pt x="120000" y="120000"/>
                  </a:moveTo>
                  <a:lnTo>
                    <a:pt x="110136" y="120000"/>
                  </a:lnTo>
                  <a:lnTo>
                    <a:pt x="110136" y="78912"/>
                  </a:lnTo>
                  <a:lnTo>
                    <a:pt x="0" y="199"/>
                  </a:lnTo>
                  <a:lnTo>
                    <a:pt x="8219" y="0"/>
                  </a:lnTo>
                  <a:lnTo>
                    <a:pt x="120000" y="78912"/>
                  </a:lnTo>
                  <a:lnTo>
                    <a:pt x="120000" y="120000"/>
                  </a:lnTo>
                  <a:close/>
                </a:path>
              </a:pathLst>
            </a:custGeom>
            <a:gradFill>
              <a:gsLst>
                <a:gs pos="0">
                  <a:schemeClr val="lt2"/>
                </a:gs>
                <a:gs pos="100000">
                  <a:srgbClr val="3B95DE"/>
                </a:gs>
              </a:gsLst>
              <a:lin ang="5400000" scaled="0"/>
            </a:gradFill>
            <a:ln>
              <a:noFill/>
            </a:ln>
          </p:spPr>
        </p:sp>
        <p:sp>
          <p:nvSpPr>
            <p:cNvPr id="103" name="Shape 103"/>
            <p:cNvSpPr/>
            <p:nvPr/>
          </p:nvSpPr>
          <p:spPr>
            <a:xfrm>
              <a:off x="728662" y="3806825"/>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1624012" y="486727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1404937" y="5422900"/>
              <a:ext cx="371474" cy="1425574"/>
            </a:xfrm>
            <a:custGeom>
              <a:avLst/>
              <a:gdLst/>
              <a:ahLst/>
              <a:cxnLst/>
              <a:rect l="0" t="0" r="0" b="0"/>
              <a:pathLst>
                <a:path w="120000" h="120000" extrusionOk="0">
                  <a:moveTo>
                    <a:pt x="9230" y="120000"/>
                  </a:moveTo>
                  <a:lnTo>
                    <a:pt x="0" y="120000"/>
                  </a:lnTo>
                  <a:lnTo>
                    <a:pt x="0" y="68819"/>
                  </a:lnTo>
                  <a:lnTo>
                    <a:pt x="0" y="68418"/>
                  </a:lnTo>
                  <a:lnTo>
                    <a:pt x="113846" y="0"/>
                  </a:lnTo>
                  <a:lnTo>
                    <a:pt x="120000" y="801"/>
                  </a:lnTo>
                  <a:lnTo>
                    <a:pt x="9230" y="69220"/>
                  </a:lnTo>
                  <a:lnTo>
                    <a:pt x="9230" y="120000"/>
                  </a:lnTo>
                  <a:close/>
                </a:path>
              </a:pathLst>
            </a:custGeom>
            <a:gradFill>
              <a:gsLst>
                <a:gs pos="0">
                  <a:schemeClr val="lt2"/>
                </a:gs>
                <a:gs pos="100000">
                  <a:srgbClr val="3B95DE"/>
                </a:gs>
              </a:gsLst>
              <a:lin ang="5400000" scaled="0"/>
            </a:gradFill>
            <a:ln>
              <a:noFill/>
            </a:ln>
          </p:spPr>
        </p:sp>
        <p:sp>
          <p:nvSpPr>
            <p:cNvPr id="106" name="Shape 106"/>
            <p:cNvSpPr/>
            <p:nvPr/>
          </p:nvSpPr>
          <p:spPr>
            <a:xfrm>
              <a:off x="1666875" y="5945187"/>
              <a:ext cx="152399" cy="912813"/>
            </a:xfrm>
            <a:custGeom>
              <a:avLst/>
              <a:gdLst/>
              <a:ahLst/>
              <a:cxnLst/>
              <a:rect l="0" t="0" r="0" b="0"/>
              <a:pathLst>
                <a:path w="120000" h="120000" extrusionOk="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3B95DE"/>
                </a:gs>
              </a:gsLst>
              <a:lin ang="5400000" scaled="0"/>
            </a:gradFill>
            <a:ln>
              <a:noFill/>
            </a:ln>
          </p:spPr>
        </p:sp>
        <p:sp>
          <p:nvSpPr>
            <p:cNvPr id="107" name="Shape 107"/>
            <p:cNvSpPr/>
            <p:nvPr/>
          </p:nvSpPr>
          <p:spPr>
            <a:xfrm>
              <a:off x="1709738" y="52466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1709738" y="57642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1766888" y="6330950"/>
              <a:ext cx="419099" cy="527050"/>
            </a:xfrm>
            <a:custGeom>
              <a:avLst/>
              <a:gdLst/>
              <a:ahLst/>
              <a:cxnLst/>
              <a:rect l="0" t="0" r="0" b="0"/>
              <a:pathLst>
                <a:path w="120000" h="120000" extrusionOk="0">
                  <a:moveTo>
                    <a:pt x="5454" y="119999"/>
                  </a:moveTo>
                  <a:lnTo>
                    <a:pt x="0" y="117831"/>
                  </a:lnTo>
                  <a:lnTo>
                    <a:pt x="20454" y="74457"/>
                  </a:lnTo>
                  <a:lnTo>
                    <a:pt x="115909" y="0"/>
                  </a:lnTo>
                  <a:lnTo>
                    <a:pt x="120000" y="4337"/>
                  </a:lnTo>
                  <a:lnTo>
                    <a:pt x="27272" y="77710"/>
                  </a:lnTo>
                  <a:lnTo>
                    <a:pt x="5454" y="119999"/>
                  </a:lnTo>
                  <a:close/>
                </a:path>
              </a:pathLst>
            </a:custGeom>
            <a:gradFill>
              <a:gsLst>
                <a:gs pos="0">
                  <a:schemeClr val="lt2"/>
                </a:gs>
                <a:gs pos="100000">
                  <a:srgbClr val="3B95DE"/>
                </a:gs>
              </a:gsLst>
              <a:lin ang="5400000" scaled="0"/>
            </a:gradFill>
            <a:ln>
              <a:noFill/>
            </a:ln>
          </p:spPr>
        </p:sp>
        <p:sp>
          <p:nvSpPr>
            <p:cNvPr id="110" name="Shape 110"/>
            <p:cNvSpPr/>
            <p:nvPr/>
          </p:nvSpPr>
          <p:spPr>
            <a:xfrm>
              <a:off x="2147888" y="6221412"/>
              <a:ext cx="157162" cy="147638"/>
            </a:xfrm>
            <a:custGeom>
              <a:avLst/>
              <a:gdLst/>
              <a:ahLst/>
              <a:cxnLst/>
              <a:rect l="0" t="0" r="0" b="0"/>
              <a:pathLst>
                <a:path w="120000" h="120000" extrusionOk="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a:off x="504825" y="9525"/>
              <a:ext cx="233363" cy="5103813"/>
            </a:xfrm>
            <a:custGeom>
              <a:avLst/>
              <a:gdLst/>
              <a:ahLst/>
              <a:cxnLst/>
              <a:rect l="0" t="0" r="0" b="0"/>
              <a:pathLst>
                <a:path w="120000" h="120000" extrusionOk="0">
                  <a:moveTo>
                    <a:pt x="107755" y="120000"/>
                  </a:moveTo>
                  <a:lnTo>
                    <a:pt x="105306" y="102793"/>
                  </a:lnTo>
                  <a:lnTo>
                    <a:pt x="0" y="70954"/>
                  </a:lnTo>
                  <a:lnTo>
                    <a:pt x="0" y="0"/>
                  </a:lnTo>
                  <a:lnTo>
                    <a:pt x="12244" y="0"/>
                  </a:lnTo>
                  <a:lnTo>
                    <a:pt x="12244" y="70842"/>
                  </a:lnTo>
                  <a:lnTo>
                    <a:pt x="117551" y="102793"/>
                  </a:lnTo>
                  <a:lnTo>
                    <a:pt x="120000" y="120000"/>
                  </a:lnTo>
                  <a:lnTo>
                    <a:pt x="107755" y="120000"/>
                  </a:lnTo>
                  <a:close/>
                </a:path>
              </a:pathLst>
            </a:custGeom>
            <a:gradFill>
              <a:gsLst>
                <a:gs pos="0">
                  <a:schemeClr val="lt2"/>
                </a:gs>
                <a:gs pos="100000">
                  <a:srgbClr val="3B95DE"/>
                </a:gs>
              </a:gsLst>
              <a:lin ang="5400000" scaled="0"/>
            </a:gradFill>
            <a:ln>
              <a:noFill/>
            </a:ln>
          </p:spPr>
        </p:sp>
        <p:sp>
          <p:nvSpPr>
            <p:cNvPr id="112" name="Shape 112"/>
            <p:cNvSpPr/>
            <p:nvPr/>
          </p:nvSpPr>
          <p:spPr>
            <a:xfrm>
              <a:off x="633412" y="5103812"/>
              <a:ext cx="185738" cy="185738"/>
            </a:xfrm>
            <a:custGeom>
              <a:avLst/>
              <a:gdLst/>
              <a:ahLst/>
              <a:cxnLst/>
              <a:rect l="0" t="0" r="0" b="0"/>
              <a:pathLst>
                <a:path w="120000" h="120000" extrusionOk="0">
                  <a:moveTo>
                    <a:pt x="61538" y="120000"/>
                  </a:moveTo>
                  <a:cubicBezTo>
                    <a:pt x="27692" y="120000"/>
                    <a:pt x="0" y="92307"/>
                    <a:pt x="0" y="58461"/>
                  </a:cubicBezTo>
                  <a:cubicBezTo>
                    <a:pt x="0" y="27692"/>
                    <a:pt x="27692" y="0"/>
                    <a:pt x="61538" y="0"/>
                  </a:cubicBezTo>
                  <a:cubicBezTo>
                    <a:pt x="92307" y="0"/>
                    <a:pt x="120000" y="27692"/>
                    <a:pt x="120000" y="58461"/>
                  </a:cubicBezTo>
                  <a:cubicBezTo>
                    <a:pt x="120000" y="92307"/>
                    <a:pt x="92307" y="120000"/>
                    <a:pt x="61538" y="120000"/>
                  </a:cubicBezTo>
                  <a:close/>
                  <a:moveTo>
                    <a:pt x="61538" y="12307"/>
                  </a:moveTo>
                  <a:cubicBezTo>
                    <a:pt x="33846" y="12307"/>
                    <a:pt x="12307" y="33846"/>
                    <a:pt x="12307" y="58461"/>
                  </a:cubicBezTo>
                  <a:cubicBezTo>
                    <a:pt x="12307" y="86153"/>
                    <a:pt x="33846" y="107692"/>
                    <a:pt x="61538" y="107692"/>
                  </a:cubicBezTo>
                  <a:cubicBezTo>
                    <a:pt x="86153" y="107692"/>
                    <a:pt x="107692" y="86153"/>
                    <a:pt x="107692" y="58461"/>
                  </a:cubicBezTo>
                  <a:cubicBezTo>
                    <a:pt x="107692" y="33846"/>
                    <a:pt x="86153" y="12307"/>
                    <a:pt x="61538" y="12307"/>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grpSp>
      <p:sp>
        <p:nvSpPr>
          <p:cNvPr id="113" name="Shape 113"/>
          <p:cNvSpPr txBox="1">
            <a:spLocks noGrp="1"/>
          </p:cNvSpPr>
          <p:nvPr>
            <p:ph type="ctrTitle"/>
          </p:nvPr>
        </p:nvSpPr>
        <p:spPr>
          <a:xfrm>
            <a:off x="1876424" y="1122362"/>
            <a:ext cx="8791575" cy="23876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txBox="1">
            <a:spLocks noGrp="1"/>
          </p:cNvSpPr>
          <p:nvPr>
            <p:ph type="subTitle" idx="1"/>
          </p:nvPr>
        </p:nvSpPr>
        <p:spPr>
          <a:xfrm>
            <a:off x="1876424" y="3602037"/>
            <a:ext cx="8791575" cy="1655761"/>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2"/>
              </a:buClr>
              <a:buFont typeface="Arial"/>
              <a:buNone/>
              <a:defRPr sz="2000" b="0" i="0" u="none" strike="noStrike" cap="none">
                <a:solidFill>
                  <a:schemeClr val="lt2"/>
                </a:solidFill>
                <a:latin typeface="Questrial"/>
                <a:ea typeface="Questrial"/>
                <a:cs typeface="Questrial"/>
                <a:sym typeface="Questrial"/>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Questrial"/>
                <a:ea typeface="Questrial"/>
                <a:cs typeface="Questrial"/>
                <a:sym typeface="Questrial"/>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9pPr>
          </a:lstStyle>
          <a:p>
            <a:endParaRPr/>
          </a:p>
        </p:txBody>
      </p:sp>
      <p:sp>
        <p:nvSpPr>
          <p:cNvPr id="115" name="Shape 115"/>
          <p:cNvSpPr txBox="1">
            <a:spLocks noGrp="1"/>
          </p:cNvSpPr>
          <p:nvPr>
            <p:ph type="dt" idx="10"/>
          </p:nvPr>
        </p:nvSpPr>
        <p:spPr>
          <a:xfrm>
            <a:off x="7077510" y="5410201"/>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6" name="Shape 116"/>
          <p:cNvSpPr txBox="1">
            <a:spLocks noGrp="1"/>
          </p:cNvSpPr>
          <p:nvPr>
            <p:ph type="ftr" idx="11"/>
          </p:nvPr>
        </p:nvSpPr>
        <p:spPr>
          <a:xfrm>
            <a:off x="1876424" y="5410201"/>
            <a:ext cx="5124886"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7" name="Shape 117"/>
          <p:cNvSpPr txBox="1">
            <a:spLocks noGrp="1"/>
          </p:cNvSpPr>
          <p:nvPr>
            <p:ph type="sldNum" idx="12"/>
          </p:nvPr>
        </p:nvSpPr>
        <p:spPr>
          <a:xfrm>
            <a:off x="9896910" y="5410198"/>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141409" y="4304664"/>
            <a:ext cx="9912355" cy="81935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1" name="Shape 171"/>
          <p:cNvSpPr>
            <a:spLocks noGrp="1"/>
          </p:cNvSpPr>
          <p:nvPr>
            <p:ph type="pic" idx="2"/>
          </p:nvPr>
        </p:nvSpPr>
        <p:spPr>
          <a:xfrm>
            <a:off x="1141411" y="606425"/>
            <a:ext cx="9912353" cy="3299777"/>
          </a:xfrm>
          <a:prstGeom prst="round2DiagRect">
            <a:avLst>
              <a:gd name="adj1" fmla="val 4860"/>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32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72" name="Shape 172"/>
          <p:cNvSpPr txBox="1">
            <a:spLocks noGrp="1"/>
          </p:cNvSpPr>
          <p:nvPr>
            <p:ph type="body" idx="1"/>
          </p:nvPr>
        </p:nvSpPr>
        <p:spPr>
          <a:xfrm>
            <a:off x="1141363" y="5124019"/>
            <a:ext cx="9910858" cy="682471"/>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6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73" name="Shape 173"/>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74" name="Shape 174"/>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75" name="Shape 175"/>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141455" y="609600"/>
            <a:ext cx="9905955" cy="3429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8" name="Shape 178"/>
          <p:cNvSpPr txBox="1">
            <a:spLocks noGrp="1"/>
          </p:cNvSpPr>
          <p:nvPr>
            <p:ph type="body" idx="1"/>
          </p:nvPr>
        </p:nvSpPr>
        <p:spPr>
          <a:xfrm>
            <a:off x="1141409" y="4419598"/>
            <a:ext cx="9904458" cy="1371598"/>
          </a:xfrm>
          <a:prstGeom prst="rect">
            <a:avLst/>
          </a:prstGeom>
          <a:noFill/>
          <a:ln>
            <a:noFill/>
          </a:ln>
        </p:spPr>
        <p:txBody>
          <a:bodyPr lIns="91425" tIns="91425" rIns="91425" bIns="91425" anchor="ctr"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79" name="Shape 179"/>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0" name="Shape 180"/>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1" name="Shape 181"/>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446212" y="609599"/>
            <a:ext cx="9302752" cy="274842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4" name="Shape 184"/>
          <p:cNvSpPr txBox="1">
            <a:spLocks noGrp="1"/>
          </p:cNvSpPr>
          <p:nvPr>
            <p:ph type="body" idx="1"/>
          </p:nvPr>
        </p:nvSpPr>
        <p:spPr>
          <a:xfrm>
            <a:off x="1720643" y="3365557"/>
            <a:ext cx="8752299" cy="548967"/>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85" name="Shape 185"/>
          <p:cNvSpPr txBox="1">
            <a:spLocks noGrp="1"/>
          </p:cNvSpPr>
          <p:nvPr>
            <p:ph type="body" idx="2"/>
          </p:nvPr>
        </p:nvSpPr>
        <p:spPr>
          <a:xfrm>
            <a:off x="1141411" y="4309919"/>
            <a:ext cx="9906002" cy="1489496"/>
          </a:xfrm>
          <a:prstGeom prst="rect">
            <a:avLst/>
          </a:prstGeom>
          <a:noFill/>
          <a:ln>
            <a:noFill/>
          </a:ln>
        </p:spPr>
        <p:txBody>
          <a:bodyPr lIns="91425" tIns="91425" rIns="91425" bIns="91425" anchor="ctr"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86" name="Shape 186"/>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7" name="Shape 187"/>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88" name="Shape 188"/>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
        <p:nvSpPr>
          <p:cNvPr id="189" name="Shape 189"/>
          <p:cNvSpPr txBox="1"/>
          <p:nvPr/>
        </p:nvSpPr>
        <p:spPr>
          <a:xfrm>
            <a:off x="903512" y="732393"/>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Questrial"/>
              <a:buNone/>
            </a:pPr>
            <a:r>
              <a:rPr lang="en-US" sz="8000" b="0" cap="none">
                <a:solidFill>
                  <a:schemeClr val="lt1"/>
                </a:solidFill>
                <a:latin typeface="Questrial"/>
                <a:ea typeface="Questrial"/>
                <a:cs typeface="Questrial"/>
                <a:sym typeface="Questrial"/>
              </a:rPr>
              <a:t>“</a:t>
            </a:r>
          </a:p>
        </p:txBody>
      </p:sp>
      <p:sp>
        <p:nvSpPr>
          <p:cNvPr id="190" name="Shape 190"/>
          <p:cNvSpPr txBox="1"/>
          <p:nvPr/>
        </p:nvSpPr>
        <p:spPr>
          <a:xfrm>
            <a:off x="10537370" y="2764972"/>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Questrial"/>
              <a:buNone/>
            </a:pPr>
            <a:r>
              <a:rPr lang="en-US" sz="8000" b="0" cap="none">
                <a:solidFill>
                  <a:schemeClr val="lt1"/>
                </a:solidFill>
                <a:latin typeface="Questrial"/>
                <a:ea typeface="Questrial"/>
                <a:cs typeface="Questrial"/>
                <a:sym typeface="Quest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141409" y="2134041"/>
            <a:ext cx="9906000" cy="251183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3" name="Shape 193"/>
          <p:cNvSpPr txBox="1">
            <a:spLocks noGrp="1"/>
          </p:cNvSpPr>
          <p:nvPr>
            <p:ph type="body" idx="1"/>
          </p:nvPr>
        </p:nvSpPr>
        <p:spPr>
          <a:xfrm>
            <a:off x="1141363" y="4657655"/>
            <a:ext cx="9904505" cy="114064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94" name="Shape 194"/>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5" name="Shape 195"/>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6" name="Shape 196"/>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141412" y="609600"/>
            <a:ext cx="9905997" cy="19049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9" name="Shape 199"/>
          <p:cNvSpPr txBox="1">
            <a:spLocks noGrp="1"/>
          </p:cNvSpPr>
          <p:nvPr>
            <p:ph type="body" idx="1"/>
          </p:nvPr>
        </p:nvSpPr>
        <p:spPr>
          <a:xfrm>
            <a:off x="1141409" y="2674463"/>
            <a:ext cx="3196899" cy="6857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00" name="Shape 200"/>
          <p:cNvSpPr txBox="1">
            <a:spLocks noGrp="1"/>
          </p:cNvSpPr>
          <p:nvPr>
            <p:ph type="body" idx="2"/>
          </p:nvPr>
        </p:nvSpPr>
        <p:spPr>
          <a:xfrm>
            <a:off x="1127917" y="3360262"/>
            <a:ext cx="3208734" cy="243093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01" name="Shape 201"/>
          <p:cNvSpPr txBox="1">
            <a:spLocks noGrp="1"/>
          </p:cNvSpPr>
          <p:nvPr>
            <p:ph type="body" idx="3"/>
          </p:nvPr>
        </p:nvSpPr>
        <p:spPr>
          <a:xfrm>
            <a:off x="4514766" y="2677634"/>
            <a:ext cx="3184385" cy="6857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02" name="Shape 202"/>
          <p:cNvSpPr txBox="1">
            <a:spLocks noGrp="1"/>
          </p:cNvSpPr>
          <p:nvPr>
            <p:ph type="body" idx="4"/>
          </p:nvPr>
        </p:nvSpPr>
        <p:spPr>
          <a:xfrm>
            <a:off x="4504212" y="3363435"/>
            <a:ext cx="3195829" cy="243093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03" name="Shape 203"/>
          <p:cNvSpPr txBox="1">
            <a:spLocks noGrp="1"/>
          </p:cNvSpPr>
          <p:nvPr>
            <p:ph type="body" idx="5"/>
          </p:nvPr>
        </p:nvSpPr>
        <p:spPr>
          <a:xfrm>
            <a:off x="7852442" y="2674463"/>
            <a:ext cx="3194967" cy="6857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04" name="Shape 204"/>
          <p:cNvSpPr txBox="1">
            <a:spLocks noGrp="1"/>
          </p:cNvSpPr>
          <p:nvPr>
            <p:ph type="body" idx="6"/>
          </p:nvPr>
        </p:nvSpPr>
        <p:spPr>
          <a:xfrm>
            <a:off x="7852442" y="3360262"/>
            <a:ext cx="3194967" cy="243093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05" name="Shape 205"/>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06" name="Shape 206"/>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07" name="Shape 207"/>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141411" y="609600"/>
            <a:ext cx="9905998" cy="19049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1141412" y="4404596"/>
            <a:ext cx="3195240"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11" name="Shape 211"/>
          <p:cNvSpPr>
            <a:spLocks noGrp="1"/>
          </p:cNvSpPr>
          <p:nvPr>
            <p:ph type="pic" idx="2"/>
          </p:nvPr>
        </p:nvSpPr>
        <p:spPr>
          <a:xfrm>
            <a:off x="1141412" y="2666998"/>
            <a:ext cx="3195240" cy="1524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12" name="Shape 212"/>
          <p:cNvSpPr txBox="1">
            <a:spLocks noGrp="1"/>
          </p:cNvSpPr>
          <p:nvPr>
            <p:ph type="body" idx="3"/>
          </p:nvPr>
        </p:nvSpPr>
        <p:spPr>
          <a:xfrm>
            <a:off x="1141412" y="4980857"/>
            <a:ext cx="3195240" cy="817842"/>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13" name="Shape 213"/>
          <p:cNvSpPr txBox="1">
            <a:spLocks noGrp="1"/>
          </p:cNvSpPr>
          <p:nvPr>
            <p:ph type="body" idx="4"/>
          </p:nvPr>
        </p:nvSpPr>
        <p:spPr>
          <a:xfrm>
            <a:off x="4489053" y="4404596"/>
            <a:ext cx="3200399"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14" name="Shape 214"/>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15" name="Shape 215"/>
          <p:cNvSpPr txBox="1">
            <a:spLocks noGrp="1"/>
          </p:cNvSpPr>
          <p:nvPr>
            <p:ph type="body" idx="6"/>
          </p:nvPr>
        </p:nvSpPr>
        <p:spPr>
          <a:xfrm>
            <a:off x="4487592" y="4980857"/>
            <a:ext cx="3200399" cy="810342"/>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16" name="Shape 216"/>
          <p:cNvSpPr txBox="1">
            <a:spLocks noGrp="1"/>
          </p:cNvSpPr>
          <p:nvPr>
            <p:ph type="body" idx="7"/>
          </p:nvPr>
        </p:nvSpPr>
        <p:spPr>
          <a:xfrm>
            <a:off x="7852567" y="4404594"/>
            <a:ext cx="3190740"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217" name="Shape 217"/>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228600" marR="0" lvl="0" indent="-228600" algn="l" rtl="0">
              <a:lnSpc>
                <a:spcPct val="120000"/>
              </a:lnSpc>
              <a:spcBef>
                <a:spcPts val="1000"/>
              </a:spcBef>
              <a:buClr>
                <a:schemeClr val="lt1"/>
              </a:buClr>
              <a:buFont typeface="Arial"/>
              <a:buNone/>
              <a:defRPr sz="20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18" name="Shape 218"/>
          <p:cNvSpPr txBox="1">
            <a:spLocks noGrp="1"/>
          </p:cNvSpPr>
          <p:nvPr>
            <p:ph type="body" idx="9"/>
          </p:nvPr>
        </p:nvSpPr>
        <p:spPr>
          <a:xfrm>
            <a:off x="7852442" y="4980853"/>
            <a:ext cx="3194967" cy="810344"/>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Questrial"/>
                <a:ea typeface="Questrial"/>
                <a:cs typeface="Questrial"/>
                <a:sym typeface="Questrial"/>
              </a:defRPr>
            </a:lvl9pPr>
          </a:lstStyle>
          <a:p>
            <a:endParaRPr/>
          </a:p>
        </p:txBody>
      </p:sp>
      <p:sp>
        <p:nvSpPr>
          <p:cNvPr id="219" name="Shape 219"/>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0" name="Shape 220"/>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1" name="Shape 221"/>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body" idx="1"/>
          </p:nvPr>
        </p:nvSpPr>
        <p:spPr>
          <a:xfrm rot="5400000">
            <a:off x="4323554" y="-932655"/>
            <a:ext cx="3541713" cy="9905998"/>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25" name="Shape 225"/>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6" name="Shape 226"/>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27" name="Shape 227"/>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rot="5400000">
            <a:off x="7454104" y="2197894"/>
            <a:ext cx="5181601" cy="200501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0" name="Shape 230"/>
          <p:cNvSpPr txBox="1">
            <a:spLocks noGrp="1"/>
          </p:cNvSpPr>
          <p:nvPr>
            <p:ph type="body" idx="1"/>
          </p:nvPr>
        </p:nvSpPr>
        <p:spPr>
          <a:xfrm rot="5400000">
            <a:off x="2424904" y="-673895"/>
            <a:ext cx="5181601" cy="7748589"/>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231" name="Shape 231"/>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32" name="Shape 232"/>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33" name="Shape 233"/>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a:off x="1141412" y="2249486"/>
            <a:ext cx="9905998"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21" name="Shape 121"/>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2" name="Shape 122"/>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3" name="Shape 123"/>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t>‹#›</a:t>
            </a:fld>
            <a:endParaRPr lang="en-US" sz="105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141411" y="1419225"/>
            <a:ext cx="99060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body" idx="1"/>
          </p:nvPr>
        </p:nvSpPr>
        <p:spPr>
          <a:xfrm>
            <a:off x="1141411" y="4424362"/>
            <a:ext cx="9906000" cy="1374775"/>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8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8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Questrial"/>
                <a:ea typeface="Questrial"/>
                <a:cs typeface="Questrial"/>
                <a:sym typeface="Questrial"/>
              </a:defRPr>
            </a:lvl9pPr>
          </a:lstStyle>
          <a:p>
            <a:endParaRPr/>
          </a:p>
        </p:txBody>
      </p:sp>
      <p:sp>
        <p:nvSpPr>
          <p:cNvPr id="127" name="Shape 127"/>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8" name="Shape 128"/>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a:off x="1141409" y="2249485"/>
            <a:ext cx="4878388"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33" name="Shape 133"/>
          <p:cNvSpPr txBox="1">
            <a:spLocks noGrp="1"/>
          </p:cNvSpPr>
          <p:nvPr>
            <p:ph type="body" idx="2"/>
          </p:nvPr>
        </p:nvSpPr>
        <p:spPr>
          <a:xfrm>
            <a:off x="6172200" y="2249485"/>
            <a:ext cx="4875211"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34" name="Shape 134"/>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5" name="Shape 135"/>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6" name="Shape 136"/>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41411" y="619125"/>
            <a:ext cx="9906000" cy="147796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txBox="1">
            <a:spLocks noGrp="1"/>
          </p:cNvSpPr>
          <p:nvPr>
            <p:ph type="body" idx="1"/>
          </p:nvPr>
        </p:nvSpPr>
        <p:spPr>
          <a:xfrm>
            <a:off x="1370019" y="2249485"/>
            <a:ext cx="4649783"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40" name="Shape 140"/>
          <p:cNvSpPr txBox="1">
            <a:spLocks noGrp="1"/>
          </p:cNvSpPr>
          <p:nvPr>
            <p:ph type="body" idx="2"/>
          </p:nvPr>
        </p:nvSpPr>
        <p:spPr>
          <a:xfrm>
            <a:off x="1141409" y="3073397"/>
            <a:ext cx="4878391" cy="2717801"/>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41" name="Shape 141"/>
          <p:cNvSpPr txBox="1">
            <a:spLocks noGrp="1"/>
          </p:cNvSpPr>
          <p:nvPr>
            <p:ph type="body" idx="3"/>
          </p:nvPr>
        </p:nvSpPr>
        <p:spPr>
          <a:xfrm>
            <a:off x="6400807" y="2249484"/>
            <a:ext cx="4646602"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Questrial"/>
                <a:ea typeface="Questrial"/>
                <a:cs typeface="Questrial"/>
                <a:sym typeface="Questrial"/>
              </a:defRPr>
            </a:lvl9pPr>
          </a:lstStyle>
          <a:p>
            <a:endParaRPr/>
          </a:p>
        </p:txBody>
      </p:sp>
      <p:sp>
        <p:nvSpPr>
          <p:cNvPr id="142" name="Shape 142"/>
          <p:cNvSpPr txBox="1">
            <a:spLocks noGrp="1"/>
          </p:cNvSpPr>
          <p:nvPr>
            <p:ph type="body" idx="4"/>
          </p:nvPr>
        </p:nvSpPr>
        <p:spPr>
          <a:xfrm>
            <a:off x="6172200" y="3073397"/>
            <a:ext cx="4875209" cy="2717801"/>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43" name="Shape 143"/>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4" name="Shape 144"/>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5" name="Shape 145"/>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9" name="Shape 149"/>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0" name="Shape 150"/>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1"/>
        <p:cNvGrpSpPr/>
        <p:nvPr/>
      </p:nvGrpSpPr>
      <p:grpSpPr>
        <a:xfrm>
          <a:off x="0" y="0"/>
          <a:ext cx="0" cy="0"/>
          <a:chOff x="0" y="0"/>
          <a:chExt cx="0" cy="0"/>
        </a:xfrm>
      </p:grpSpPr>
      <p:sp>
        <p:nvSpPr>
          <p:cNvPr id="152" name="Shape 152"/>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3" name="Shape 153"/>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4" name="Shape 154"/>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46704" y="609600"/>
            <a:ext cx="3856037" cy="163988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7" name="Shape 157"/>
          <p:cNvSpPr txBox="1">
            <a:spLocks noGrp="1"/>
          </p:cNvSpPr>
          <p:nvPr>
            <p:ph type="body" idx="1"/>
          </p:nvPr>
        </p:nvSpPr>
        <p:spPr>
          <a:xfrm>
            <a:off x="5156200" y="592666"/>
            <a:ext cx="5891208" cy="5198534"/>
          </a:xfrm>
          <a:prstGeom prst="rect">
            <a:avLst/>
          </a:prstGeom>
          <a:noFill/>
          <a:ln>
            <a:noFill/>
          </a:ln>
        </p:spPr>
        <p:txBody>
          <a:bodyPr lIns="91425" tIns="91425" rIns="91425" bIns="91425" anchor="ctr"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158" name="Shape 158"/>
          <p:cNvSpPr txBox="1">
            <a:spLocks noGrp="1"/>
          </p:cNvSpPr>
          <p:nvPr>
            <p:ph type="body" idx="2"/>
          </p:nvPr>
        </p:nvSpPr>
        <p:spPr>
          <a:xfrm>
            <a:off x="1146704" y="2249485"/>
            <a:ext cx="3856037" cy="354171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6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59" name="Shape 159"/>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60" name="Shape 160"/>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61" name="Shape 161"/>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141412" y="609600"/>
            <a:ext cx="5934507" cy="163988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3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4" name="Shape 164"/>
          <p:cNvSpPr>
            <a:spLocks noGrp="1"/>
          </p:cNvSpPr>
          <p:nvPr>
            <p:ph type="pic" idx="2"/>
          </p:nvPr>
        </p:nvSpPr>
        <p:spPr>
          <a:xfrm>
            <a:off x="7380721" y="609600"/>
            <a:ext cx="3666689" cy="5181599"/>
          </a:xfrm>
          <a:prstGeom prst="round2DiagRect">
            <a:avLst>
              <a:gd name="adj1" fmla="val 5608"/>
              <a:gd name="adj2" fmla="val 0"/>
            </a:avLst>
          </a:prstGeom>
          <a:noFill/>
          <a:ln w="19050" cap="sq" cmpd="sng">
            <a:solidFill>
              <a:srgbClr val="B3FFFF">
                <a:alpha val="60000"/>
              </a:srgbClr>
            </a:solidFill>
            <a:prstDash val="solid"/>
            <a:miter/>
            <a:headEnd type="none" w="med" len="med"/>
            <a:tailEnd type="none" w="med" len="med"/>
          </a:ln>
          <a:effectLst>
            <a:outerShdw blurRad="88900" dist="38100" dir="5400000" algn="t" rotWithShape="0">
              <a:srgbClr val="000000">
                <a:alpha val="40000"/>
              </a:srgbClr>
            </a:outerShdw>
          </a:effectLst>
        </p:spPr>
        <p:txBody>
          <a:bodyPr lIns="91425" tIns="91425" rIns="91425" bIns="91425" anchor="t" anchorCtr="0"/>
          <a:lstStyle>
            <a:lvl1pPr marL="0" marR="0" lvl="0" indent="0" algn="l" rtl="0">
              <a:lnSpc>
                <a:spcPct val="120000"/>
              </a:lnSpc>
              <a:spcBef>
                <a:spcPts val="1000"/>
              </a:spcBef>
              <a:buClr>
                <a:schemeClr val="lt1"/>
              </a:buClr>
              <a:buFont typeface="Arial"/>
              <a:buNone/>
              <a:defRPr sz="32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Questrial"/>
                <a:ea typeface="Questrial"/>
                <a:cs typeface="Questrial"/>
                <a:sym typeface="Questrial"/>
              </a:defRPr>
            </a:lvl9pPr>
          </a:lstStyle>
          <a:p>
            <a:endParaRPr/>
          </a:p>
        </p:txBody>
      </p:sp>
      <p:sp>
        <p:nvSpPr>
          <p:cNvPr id="165" name="Shape 165"/>
          <p:cNvSpPr txBox="1">
            <a:spLocks noGrp="1"/>
          </p:cNvSpPr>
          <p:nvPr>
            <p:ph type="body" idx="1"/>
          </p:nvPr>
        </p:nvSpPr>
        <p:spPr>
          <a:xfrm>
            <a:off x="1141409" y="2249485"/>
            <a:ext cx="5934510" cy="354171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lt1"/>
              </a:buClr>
              <a:buFont typeface="Arial"/>
              <a:buNone/>
              <a:defRPr sz="1600" b="0" i="0" u="none" strike="noStrike" cap="none">
                <a:solidFill>
                  <a:schemeClr val="lt1"/>
                </a:solidFill>
                <a:latin typeface="Questrial"/>
                <a:ea typeface="Questrial"/>
                <a:cs typeface="Questrial"/>
                <a:sym typeface="Questria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Questrial"/>
                <a:ea typeface="Questrial"/>
                <a:cs typeface="Questrial"/>
                <a:sym typeface="Questria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Questrial"/>
                <a:ea typeface="Questrial"/>
                <a:cs typeface="Questrial"/>
                <a:sym typeface="Questria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Questrial"/>
                <a:ea typeface="Questrial"/>
                <a:cs typeface="Questrial"/>
                <a:sym typeface="Questrial"/>
              </a:defRPr>
            </a:lvl9pPr>
          </a:lstStyle>
          <a:p>
            <a:endParaRPr/>
          </a:p>
        </p:txBody>
      </p:sp>
      <p:sp>
        <p:nvSpPr>
          <p:cNvPr id="166" name="Shape 166"/>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67" name="Shape 167"/>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68" name="Shape 168"/>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lt1"/>
                </a:solidFill>
                <a:latin typeface="Questrial"/>
                <a:ea typeface="Questrial"/>
                <a:cs typeface="Questrial"/>
                <a:sym typeface="Questrial"/>
              </a:rPr>
              <a:t>‹#›</a:t>
            </a:fld>
            <a:endParaRPr lang="en-US" sz="1050">
              <a:solidFill>
                <a:schemeClr val="lt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Shape 10" descr="\\DROBO-FS\QuickDrops\JB\PPTX NG\Droplets\LightingOverlay.png"/>
          <p:cNvPicPr preferRelativeResize="0"/>
          <p:nvPr/>
        </p:nvPicPr>
        <p:blipFill rotWithShape="1">
          <a:blip r:embed="rId20">
            <a:alphaModFix amt="30000"/>
          </a:blip>
          <a:srcRect/>
          <a:stretch/>
        </p:blipFill>
        <p:spPr>
          <a:xfrm>
            <a:off x="0" y="0"/>
            <a:ext cx="12192003" cy="6858000"/>
          </a:xfrm>
          <a:prstGeom prst="rect">
            <a:avLst/>
          </a:prstGeom>
          <a:noFill/>
          <a:ln>
            <a:noFill/>
          </a:ln>
        </p:spPr>
      </p:pic>
      <p:grpSp>
        <p:nvGrpSpPr>
          <p:cNvPr id="11" name="Shape 11"/>
          <p:cNvGrpSpPr/>
          <p:nvPr/>
        </p:nvGrpSpPr>
        <p:grpSpPr>
          <a:xfrm>
            <a:off x="-14288" y="0"/>
            <a:ext cx="12053888" cy="6858000"/>
            <a:chOff x="-14288" y="0"/>
            <a:chExt cx="12053888" cy="6858000"/>
          </a:xfrm>
        </p:grpSpPr>
        <p:grpSp>
          <p:nvGrpSpPr>
            <p:cNvPr id="12" name="Shape 12"/>
            <p:cNvGrpSpPr/>
            <p:nvPr/>
          </p:nvGrpSpPr>
          <p:grpSpPr>
            <a:xfrm>
              <a:off x="-14288" y="0"/>
              <a:ext cx="1220788" cy="6858000"/>
              <a:chOff x="-14288" y="0"/>
              <a:chExt cx="1220788" cy="6858000"/>
            </a:xfrm>
          </p:grpSpPr>
          <p:sp>
            <p:nvSpPr>
              <p:cNvPr id="13" name="Shape 13"/>
              <p:cNvSpPr/>
              <p:nvPr/>
            </p:nvSpPr>
            <p:spPr>
              <a:xfrm>
                <a:off x="114300" y="4763"/>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33336" y="2176463"/>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28575" y="4021137"/>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200025" y="4763"/>
                <a:ext cx="369888" cy="1811337"/>
              </a:xfrm>
              <a:custGeom>
                <a:avLst/>
                <a:gdLst/>
                <a:ahLst/>
                <a:cxnLst/>
                <a:rect l="0" t="0" r="0" b="0"/>
                <a:pathLst>
                  <a:path w="120000" h="120000" extrusionOk="0">
                    <a:moveTo>
                      <a:pt x="112274" y="120000"/>
                    </a:moveTo>
                    <a:lnTo>
                      <a:pt x="0" y="65836"/>
                    </a:lnTo>
                    <a:lnTo>
                      <a:pt x="0" y="0"/>
                    </a:lnTo>
                    <a:lnTo>
                      <a:pt x="7725" y="0"/>
                    </a:lnTo>
                    <a:lnTo>
                      <a:pt x="7725" y="65521"/>
                    </a:lnTo>
                    <a:lnTo>
                      <a:pt x="120000" y="119368"/>
                    </a:lnTo>
                    <a:lnTo>
                      <a:pt x="112274" y="120000"/>
                    </a:lnTo>
                    <a:close/>
                  </a:path>
                </a:pathLst>
              </a:custGeom>
              <a:gradFill>
                <a:gsLst>
                  <a:gs pos="0">
                    <a:schemeClr val="lt2"/>
                  </a:gs>
                  <a:gs pos="100000">
                    <a:srgbClr val="3B95DE"/>
                  </a:gs>
                </a:gsLst>
                <a:lin ang="5400000" scaled="0"/>
              </a:gradFill>
              <a:ln>
                <a:noFill/>
              </a:ln>
            </p:spPr>
          </p:sp>
          <p:sp>
            <p:nvSpPr>
              <p:cNvPr id="17" name="Shape 17"/>
              <p:cNvSpPr/>
              <p:nvPr/>
            </p:nvSpPr>
            <p:spPr>
              <a:xfrm>
                <a:off x="503237" y="1801813"/>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9000" y="0"/>
                      <a:pt x="120000" y="18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27000"/>
                      <a:pt x="93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285750" y="4763"/>
                <a:ext cx="369888" cy="1430338"/>
              </a:xfrm>
              <a:custGeom>
                <a:avLst/>
                <a:gdLst/>
                <a:ahLst/>
                <a:cxnLst/>
                <a:rect l="0" t="0" r="0" b="0"/>
                <a:pathLst>
                  <a:path w="120000" h="120000" extrusionOk="0">
                    <a:moveTo>
                      <a:pt x="113819" y="120000"/>
                    </a:moveTo>
                    <a:lnTo>
                      <a:pt x="0" y="51009"/>
                    </a:lnTo>
                    <a:lnTo>
                      <a:pt x="0" y="0"/>
                    </a:lnTo>
                    <a:lnTo>
                      <a:pt x="9270" y="0"/>
                    </a:lnTo>
                    <a:lnTo>
                      <a:pt x="9270" y="50610"/>
                    </a:lnTo>
                    <a:lnTo>
                      <a:pt x="120000" y="119200"/>
                    </a:lnTo>
                    <a:lnTo>
                      <a:pt x="113819" y="120000"/>
                    </a:lnTo>
                    <a:close/>
                  </a:path>
                </a:pathLst>
              </a:custGeom>
              <a:gradFill>
                <a:gsLst>
                  <a:gs pos="0">
                    <a:schemeClr val="lt2"/>
                  </a:gs>
                  <a:gs pos="100000">
                    <a:srgbClr val="3B95DE"/>
                  </a:gs>
                </a:gsLst>
                <a:lin ang="5400000" scaled="0"/>
              </a:gradFill>
              <a:ln>
                <a:noFill/>
              </a:ln>
            </p:spPr>
          </p:sp>
          <p:sp>
            <p:nvSpPr>
              <p:cNvPr id="19" name="Shape 19"/>
              <p:cNvSpPr/>
              <p:nvPr/>
            </p:nvSpPr>
            <p:spPr>
              <a:xfrm>
                <a:off x="546100" y="0"/>
                <a:ext cx="152399" cy="912813"/>
              </a:xfrm>
              <a:custGeom>
                <a:avLst/>
                <a:gdLst/>
                <a:ahLst/>
                <a:cxnLst/>
                <a:rect l="0" t="0" r="0" b="0"/>
                <a:pathLst>
                  <a:path w="120000" h="120000" extrusionOk="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3B95DE"/>
                  </a:gs>
                </a:gsLst>
                <a:lin ang="5400000" scaled="0"/>
              </a:gradFill>
              <a:ln>
                <a:noFill/>
              </a:ln>
            </p:spPr>
          </p:sp>
          <p:sp>
            <p:nvSpPr>
              <p:cNvPr id="20" name="Shape 20"/>
              <p:cNvSpPr/>
              <p:nvPr/>
            </p:nvSpPr>
            <p:spPr>
              <a:xfrm>
                <a:off x="588962" y="14208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9000" y="0"/>
                      <a:pt x="120000" y="21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27000"/>
                      <a:pt x="93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588962"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641350" y="0"/>
                <a:ext cx="422275" cy="527050"/>
              </a:xfrm>
              <a:custGeom>
                <a:avLst/>
                <a:gdLst/>
                <a:ahLst/>
                <a:cxnLst/>
                <a:rect l="0" t="0" r="0" b="0"/>
                <a:pathLst>
                  <a:path w="120000" h="120000" extrusionOk="0">
                    <a:moveTo>
                      <a:pt x="115939" y="119999"/>
                    </a:moveTo>
                    <a:lnTo>
                      <a:pt x="21654" y="44457"/>
                    </a:lnTo>
                    <a:lnTo>
                      <a:pt x="0" y="2168"/>
                    </a:lnTo>
                    <a:lnTo>
                      <a:pt x="6766" y="0"/>
                    </a:lnTo>
                    <a:lnTo>
                      <a:pt x="28421" y="41204"/>
                    </a:lnTo>
                    <a:lnTo>
                      <a:pt x="120000" y="115662"/>
                    </a:lnTo>
                    <a:lnTo>
                      <a:pt x="115939" y="119999"/>
                    </a:lnTo>
                    <a:close/>
                  </a:path>
                </a:pathLst>
              </a:custGeom>
              <a:gradFill>
                <a:gsLst>
                  <a:gs pos="0">
                    <a:schemeClr val="lt2"/>
                  </a:gs>
                  <a:gs pos="100000">
                    <a:srgbClr val="3B95DE"/>
                  </a:gs>
                </a:gsLst>
                <a:lin ang="5400000" scaled="0"/>
              </a:gradFill>
              <a:ln>
                <a:noFill/>
              </a:ln>
            </p:spPr>
          </p:sp>
          <p:sp>
            <p:nvSpPr>
              <p:cNvPr id="23" name="Shape 23"/>
              <p:cNvSpPr/>
              <p:nvPr/>
            </p:nvSpPr>
            <p:spPr>
              <a:xfrm>
                <a:off x="1020762" y="488950"/>
                <a:ext cx="161925" cy="147638"/>
              </a:xfrm>
              <a:custGeom>
                <a:avLst/>
                <a:gdLst/>
                <a:ahLst/>
                <a:cxnLst/>
                <a:rect l="0" t="0" r="0" b="0"/>
                <a:pathLst>
                  <a:path w="120000" h="120000" extrusionOk="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cxnSp>
            <p:nvCxnSpPr>
              <p:cNvPr id="24" name="Shape 24"/>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a:headEnd type="none" w="med" len="med"/>
                <a:tailEnd type="none" w="med" len="med"/>
              </a:ln>
            </p:spPr>
          </p:cxnSp>
          <p:sp>
            <p:nvSpPr>
              <p:cNvPr id="25" name="Shape 25"/>
              <p:cNvSpPr/>
              <p:nvPr/>
            </p:nvSpPr>
            <p:spPr>
              <a:xfrm>
                <a:off x="9525" y="1801813"/>
                <a:ext cx="123824" cy="127000"/>
              </a:xfrm>
              <a:custGeom>
                <a:avLst/>
                <a:gdLst/>
                <a:ahLst/>
                <a:cxnLst/>
                <a:rect l="0" t="0" r="0" b="0"/>
                <a:pathLst>
                  <a:path w="120000" h="120000" extrusionOk="0">
                    <a:moveTo>
                      <a:pt x="9230" y="120000"/>
                    </a:moveTo>
                    <a:lnTo>
                      <a:pt x="0" y="106500"/>
                    </a:lnTo>
                    <a:lnTo>
                      <a:pt x="106153" y="0"/>
                    </a:lnTo>
                    <a:lnTo>
                      <a:pt x="120000" y="13500"/>
                    </a:lnTo>
                    <a:lnTo>
                      <a:pt x="9230" y="120000"/>
                    </a:lnTo>
                    <a:close/>
                  </a:path>
                </a:pathLst>
              </a:custGeom>
              <a:gradFill>
                <a:gsLst>
                  <a:gs pos="0">
                    <a:schemeClr val="lt2"/>
                  </a:gs>
                  <a:gs pos="100000">
                    <a:srgbClr val="3B95DE"/>
                  </a:gs>
                </a:gsLst>
                <a:lin ang="5400000" scaled="0"/>
              </a:gradFill>
              <a:ln>
                <a:noFill/>
              </a:ln>
            </p:spPr>
          </p:sp>
          <p:sp>
            <p:nvSpPr>
              <p:cNvPr id="26" name="Shape 26"/>
              <p:cNvSpPr/>
              <p:nvPr/>
            </p:nvSpPr>
            <p:spPr>
              <a:xfrm>
                <a:off x="-9525" y="3549650"/>
                <a:ext cx="147638" cy="481013"/>
              </a:xfrm>
              <a:custGeom>
                <a:avLst/>
                <a:gdLst/>
                <a:ahLst/>
                <a:cxnLst/>
                <a:rect l="0" t="0" r="0" b="0"/>
                <a:pathLst>
                  <a:path w="120000" h="120000" extrusionOk="0">
                    <a:moveTo>
                      <a:pt x="120000" y="120000"/>
                    </a:moveTo>
                    <a:lnTo>
                      <a:pt x="100645" y="120000"/>
                    </a:lnTo>
                    <a:lnTo>
                      <a:pt x="100645" y="30891"/>
                    </a:lnTo>
                    <a:lnTo>
                      <a:pt x="0" y="4752"/>
                    </a:lnTo>
                    <a:lnTo>
                      <a:pt x="15483" y="0"/>
                    </a:lnTo>
                    <a:lnTo>
                      <a:pt x="120000" y="27326"/>
                    </a:lnTo>
                    <a:lnTo>
                      <a:pt x="120000" y="120000"/>
                    </a:lnTo>
                    <a:close/>
                  </a:path>
                </a:pathLst>
              </a:custGeom>
              <a:gradFill>
                <a:gsLst>
                  <a:gs pos="0">
                    <a:schemeClr val="lt2"/>
                  </a:gs>
                  <a:gs pos="100000">
                    <a:srgbClr val="3B95DE"/>
                  </a:gs>
                </a:gsLst>
                <a:lin ang="5400000" scaled="0"/>
              </a:gradFill>
              <a:ln>
                <a:noFill/>
              </a:ln>
            </p:spPr>
          </p:sp>
          <p:sp>
            <p:nvSpPr>
              <p:cNvPr id="27" name="Shape 27"/>
              <p:cNvSpPr/>
              <p:nvPr/>
            </p:nvSpPr>
            <p:spPr>
              <a:xfrm>
                <a:off x="128586" y="1382712"/>
                <a:ext cx="142875" cy="476249"/>
              </a:xfrm>
              <a:custGeom>
                <a:avLst/>
                <a:gdLst/>
                <a:ahLst/>
                <a:cxnLst/>
                <a:rect l="0" t="0" r="0" b="0"/>
                <a:pathLst>
                  <a:path w="120000" h="120000" extrusionOk="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3B95DE"/>
                  </a:gs>
                </a:gsLst>
                <a:lin ang="5400000" scaled="0"/>
              </a:gradFill>
              <a:ln>
                <a:noFill/>
              </a:ln>
            </p:spPr>
          </p:sp>
          <p:sp>
            <p:nvSpPr>
              <p:cNvPr id="28" name="Shape 28"/>
              <p:cNvSpPr/>
              <p:nvPr/>
            </p:nvSpPr>
            <p:spPr>
              <a:xfrm>
                <a:off x="204786" y="1849438"/>
                <a:ext cx="114300" cy="107949"/>
              </a:xfrm>
              <a:custGeom>
                <a:avLst/>
                <a:gdLst/>
                <a:ahLst/>
                <a:cxnLst/>
                <a:rect l="0" t="0" r="0" b="0"/>
                <a:pathLst>
                  <a:path w="120000" h="120000" extrusionOk="0">
                    <a:moveTo>
                      <a:pt x="60000" y="120000"/>
                    </a:moveTo>
                    <a:cubicBezTo>
                      <a:pt x="30000" y="120000"/>
                      <a:pt x="0" y="93913"/>
                      <a:pt x="0" y="62608"/>
                    </a:cubicBezTo>
                    <a:cubicBezTo>
                      <a:pt x="0" y="26086"/>
                      <a:pt x="30000" y="0"/>
                      <a:pt x="60000" y="0"/>
                    </a:cubicBezTo>
                    <a:cubicBezTo>
                      <a:pt x="90000" y="0"/>
                      <a:pt x="120000" y="26086"/>
                      <a:pt x="120000" y="62608"/>
                    </a:cubicBezTo>
                    <a:cubicBezTo>
                      <a:pt x="120000" y="93913"/>
                      <a:pt x="90000" y="120000"/>
                      <a:pt x="60000" y="120000"/>
                    </a:cubicBezTo>
                    <a:close/>
                    <a:moveTo>
                      <a:pt x="60000" y="20869"/>
                    </a:moveTo>
                    <a:cubicBezTo>
                      <a:pt x="40000" y="20869"/>
                      <a:pt x="20000" y="41739"/>
                      <a:pt x="20000" y="62608"/>
                    </a:cubicBezTo>
                    <a:cubicBezTo>
                      <a:pt x="20000" y="83478"/>
                      <a:pt x="40000" y="99130"/>
                      <a:pt x="60000" y="99130"/>
                    </a:cubicBezTo>
                    <a:cubicBezTo>
                      <a:pt x="80000" y="99130"/>
                      <a:pt x="100000" y="83478"/>
                      <a:pt x="100000" y="62608"/>
                    </a:cubicBezTo>
                    <a:cubicBezTo>
                      <a:pt x="100000" y="41739"/>
                      <a:pt x="80000" y="20869"/>
                      <a:pt x="60000" y="20869"/>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133350" y="4662487"/>
                <a:ext cx="23813" cy="2181224"/>
              </a:xfrm>
              <a:prstGeom prst="rect">
                <a:avLst/>
              </a:pr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223837" y="5041900"/>
                <a:ext cx="369888" cy="1801813"/>
              </a:xfrm>
              <a:custGeom>
                <a:avLst/>
                <a:gdLst/>
                <a:ahLst/>
                <a:cxnLst/>
                <a:rect l="0" t="0" r="0" b="0"/>
                <a:pathLst>
                  <a:path w="120000" h="120000" extrusionOk="0">
                    <a:moveTo>
                      <a:pt x="7725" y="120000"/>
                    </a:moveTo>
                    <a:lnTo>
                      <a:pt x="0" y="120000"/>
                    </a:lnTo>
                    <a:lnTo>
                      <a:pt x="0" y="54449"/>
                    </a:lnTo>
                    <a:lnTo>
                      <a:pt x="0" y="54132"/>
                    </a:lnTo>
                    <a:lnTo>
                      <a:pt x="112274" y="0"/>
                    </a:lnTo>
                    <a:lnTo>
                      <a:pt x="120000" y="634"/>
                    </a:lnTo>
                    <a:lnTo>
                      <a:pt x="7725" y="54766"/>
                    </a:lnTo>
                    <a:lnTo>
                      <a:pt x="7725" y="120000"/>
                    </a:lnTo>
                    <a:close/>
                  </a:path>
                </a:pathLst>
              </a:custGeom>
              <a:gradFill>
                <a:gsLst>
                  <a:gs pos="0">
                    <a:schemeClr val="lt2"/>
                  </a:gs>
                  <a:gs pos="100000">
                    <a:srgbClr val="3B95DE"/>
                  </a:gs>
                </a:gsLst>
                <a:lin ang="5400000" scaled="0"/>
              </a:gradFill>
              <a:ln>
                <a:noFill/>
              </a:ln>
            </p:spPr>
          </p:sp>
          <p:sp>
            <p:nvSpPr>
              <p:cNvPr id="31" name="Shape 31"/>
              <p:cNvSpPr/>
              <p:nvPr/>
            </p:nvSpPr>
            <p:spPr>
              <a:xfrm>
                <a:off x="52386"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14288" y="5627687"/>
                <a:ext cx="85724" cy="1216024"/>
              </a:xfrm>
              <a:custGeom>
                <a:avLst/>
                <a:gdLst/>
                <a:ahLst/>
                <a:cxnLst/>
                <a:rect l="0" t="0" r="0" b="0"/>
                <a:pathLst>
                  <a:path w="120000" h="120000" extrusionOk="0">
                    <a:moveTo>
                      <a:pt x="120000" y="120000"/>
                    </a:moveTo>
                    <a:lnTo>
                      <a:pt x="80000" y="120000"/>
                    </a:lnTo>
                    <a:lnTo>
                      <a:pt x="80000" y="23342"/>
                    </a:lnTo>
                    <a:lnTo>
                      <a:pt x="0" y="469"/>
                    </a:lnTo>
                    <a:lnTo>
                      <a:pt x="40000" y="0"/>
                    </a:lnTo>
                    <a:lnTo>
                      <a:pt x="120000" y="22872"/>
                    </a:lnTo>
                    <a:lnTo>
                      <a:pt x="120000" y="120000"/>
                    </a:lnTo>
                    <a:close/>
                  </a:path>
                </a:pathLst>
              </a:custGeom>
              <a:gradFill>
                <a:gsLst>
                  <a:gs pos="0">
                    <a:schemeClr val="lt2"/>
                  </a:gs>
                  <a:gs pos="100000">
                    <a:srgbClr val="3B95DE"/>
                  </a:gs>
                </a:gsLst>
                <a:lin ang="5400000" scaled="0"/>
              </a:gradFill>
              <a:ln>
                <a:noFill/>
              </a:ln>
            </p:spPr>
          </p:sp>
          <p:sp>
            <p:nvSpPr>
              <p:cNvPr id="33" name="Shape 33"/>
              <p:cNvSpPr/>
              <p:nvPr/>
            </p:nvSpPr>
            <p:spPr>
              <a:xfrm>
                <a:off x="527050" y="486727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309562" y="5422900"/>
                <a:ext cx="374649" cy="1425574"/>
              </a:xfrm>
              <a:custGeom>
                <a:avLst/>
                <a:gdLst/>
                <a:ahLst/>
                <a:cxnLst/>
                <a:rect l="0" t="0" r="0" b="0"/>
                <a:pathLst>
                  <a:path w="120000" h="120000" extrusionOk="0">
                    <a:moveTo>
                      <a:pt x="9152" y="120000"/>
                    </a:moveTo>
                    <a:lnTo>
                      <a:pt x="0" y="120000"/>
                    </a:lnTo>
                    <a:lnTo>
                      <a:pt x="0" y="68819"/>
                    </a:lnTo>
                    <a:lnTo>
                      <a:pt x="1525" y="68418"/>
                    </a:lnTo>
                    <a:lnTo>
                      <a:pt x="112372" y="0"/>
                    </a:lnTo>
                    <a:lnTo>
                      <a:pt x="120000" y="801"/>
                    </a:lnTo>
                    <a:lnTo>
                      <a:pt x="9152" y="69220"/>
                    </a:lnTo>
                    <a:lnTo>
                      <a:pt x="9152" y="120000"/>
                    </a:lnTo>
                    <a:close/>
                  </a:path>
                </a:pathLst>
              </a:custGeom>
              <a:gradFill>
                <a:gsLst>
                  <a:gs pos="0">
                    <a:schemeClr val="lt2"/>
                  </a:gs>
                  <a:gs pos="100000">
                    <a:srgbClr val="3B95DE"/>
                  </a:gs>
                </a:gsLst>
                <a:lin ang="5400000" scaled="0"/>
              </a:gradFill>
              <a:ln>
                <a:noFill/>
              </a:ln>
            </p:spPr>
          </p:sp>
          <p:sp>
            <p:nvSpPr>
              <p:cNvPr id="35" name="Shape 35"/>
              <p:cNvSpPr/>
              <p:nvPr/>
            </p:nvSpPr>
            <p:spPr>
              <a:xfrm>
                <a:off x="569912" y="5945187"/>
                <a:ext cx="152399" cy="912813"/>
              </a:xfrm>
              <a:custGeom>
                <a:avLst/>
                <a:gdLst/>
                <a:ahLst/>
                <a:cxnLst/>
                <a:rect l="0" t="0" r="0" b="0"/>
                <a:pathLst>
                  <a:path w="120000" h="120000" extrusionOk="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3B95DE"/>
                  </a:gs>
                </a:gsLst>
                <a:lin ang="5400000" scaled="0"/>
              </a:gradFill>
              <a:ln>
                <a:noFill/>
              </a:ln>
            </p:spPr>
          </p:sp>
          <p:sp>
            <p:nvSpPr>
              <p:cNvPr id="36" name="Shape 36"/>
              <p:cNvSpPr/>
              <p:nvPr/>
            </p:nvSpPr>
            <p:spPr>
              <a:xfrm>
                <a:off x="612775" y="52466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a:off x="612775" y="57642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669925" y="6330950"/>
                <a:ext cx="417513" cy="517524"/>
              </a:xfrm>
              <a:custGeom>
                <a:avLst/>
                <a:gdLst/>
                <a:ahLst/>
                <a:cxnLst/>
                <a:rect l="0" t="0" r="0" b="0"/>
                <a:pathLst>
                  <a:path w="120000" h="120000" extrusionOk="0">
                    <a:moveTo>
                      <a:pt x="6844" y="120000"/>
                    </a:moveTo>
                    <a:lnTo>
                      <a:pt x="0" y="117791"/>
                    </a:lnTo>
                    <a:lnTo>
                      <a:pt x="20532" y="75828"/>
                    </a:lnTo>
                    <a:lnTo>
                      <a:pt x="21901" y="75828"/>
                    </a:lnTo>
                    <a:lnTo>
                      <a:pt x="115893" y="0"/>
                    </a:lnTo>
                    <a:lnTo>
                      <a:pt x="120000" y="4417"/>
                    </a:lnTo>
                    <a:lnTo>
                      <a:pt x="27376" y="79141"/>
                    </a:lnTo>
                    <a:lnTo>
                      <a:pt x="6844" y="120000"/>
                    </a:lnTo>
                    <a:close/>
                  </a:path>
                </a:pathLst>
              </a:custGeom>
              <a:gradFill>
                <a:gsLst>
                  <a:gs pos="0">
                    <a:schemeClr val="lt2"/>
                  </a:gs>
                  <a:gs pos="100000">
                    <a:srgbClr val="3B95DE"/>
                  </a:gs>
                </a:gsLst>
                <a:lin ang="5400000" scaled="0"/>
              </a:gradFill>
              <a:ln>
                <a:noFill/>
              </a:ln>
            </p:spPr>
          </p:sp>
          <p:sp>
            <p:nvSpPr>
              <p:cNvPr id="39" name="Shape 39"/>
              <p:cNvSpPr/>
              <p:nvPr/>
            </p:nvSpPr>
            <p:spPr>
              <a:xfrm>
                <a:off x="1049337" y="6221412"/>
                <a:ext cx="157162" cy="147638"/>
              </a:xfrm>
              <a:custGeom>
                <a:avLst/>
                <a:gdLst/>
                <a:ahLst/>
                <a:cxnLst/>
                <a:rect l="0" t="0" r="0" b="0"/>
                <a:pathLst>
                  <a:path w="120000" h="120000" extrusionOk="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3B95DE"/>
                  </a:gs>
                </a:gsLst>
                <a:lin ang="5400000" scaled="0"/>
              </a:gradFill>
              <a:ln>
                <a:noFill/>
              </a:ln>
            </p:spPr>
            <p:txBody>
              <a:bodyPr lIns="91425" tIns="91425" rIns="91425" bIns="91425" anchor="ctr" anchorCtr="0">
                <a:noAutofit/>
              </a:bodyPr>
              <a:lstStyle/>
              <a:p>
                <a:pPr lvl="0">
                  <a:spcBef>
                    <a:spcPts val="0"/>
                  </a:spcBef>
                  <a:buNone/>
                </a:pPr>
                <a:endParaRPr/>
              </a:p>
            </p:txBody>
          </p:sp>
        </p:grpSp>
        <p:grpSp>
          <p:nvGrpSpPr>
            <p:cNvPr id="40" name="Shape 40"/>
            <p:cNvGrpSpPr/>
            <p:nvPr/>
          </p:nvGrpSpPr>
          <p:grpSpPr>
            <a:xfrm>
              <a:off x="11364911" y="0"/>
              <a:ext cx="674688" cy="6848476"/>
              <a:chOff x="11364911" y="0"/>
              <a:chExt cx="674688" cy="6848476"/>
            </a:xfrm>
          </p:grpSpPr>
          <p:sp>
            <p:nvSpPr>
              <p:cNvPr id="41" name="Shape 41"/>
              <p:cNvSpPr/>
              <p:nvPr/>
            </p:nvSpPr>
            <p:spPr>
              <a:xfrm>
                <a:off x="11483975" y="0"/>
                <a:ext cx="417513" cy="512762"/>
              </a:xfrm>
              <a:custGeom>
                <a:avLst/>
                <a:gdLst/>
                <a:ahLst/>
                <a:cxnLst/>
                <a:rect l="0" t="0" r="0" b="0"/>
                <a:pathLst>
                  <a:path w="120000" h="120000" extrusionOk="0">
                    <a:moveTo>
                      <a:pt x="5475" y="120000"/>
                    </a:moveTo>
                    <a:lnTo>
                      <a:pt x="0" y="116656"/>
                    </a:lnTo>
                    <a:lnTo>
                      <a:pt x="92623" y="40123"/>
                    </a:lnTo>
                    <a:lnTo>
                      <a:pt x="113155" y="0"/>
                    </a:lnTo>
                    <a:lnTo>
                      <a:pt x="120000" y="2229"/>
                    </a:lnTo>
                    <a:lnTo>
                      <a:pt x="99467" y="43467"/>
                    </a:lnTo>
                    <a:lnTo>
                      <a:pt x="99467" y="43467"/>
                    </a:lnTo>
                    <a:lnTo>
                      <a:pt x="5475" y="120000"/>
                    </a:lnTo>
                    <a:close/>
                  </a:path>
                </a:pathLst>
              </a:custGeom>
              <a:gradFill>
                <a:gsLst>
                  <a:gs pos="0">
                    <a:srgbClr val="82FFFF">
                      <a:alpha val="80000"/>
                    </a:srgbClr>
                  </a:gs>
                  <a:gs pos="100000">
                    <a:srgbClr val="3B95DE">
                      <a:alpha val="60000"/>
                    </a:srgbClr>
                  </a:gs>
                </a:gsLst>
                <a:lin ang="5400000" scaled="0"/>
              </a:gradFill>
              <a:ln>
                <a:noFill/>
              </a:ln>
            </p:spPr>
          </p:sp>
          <p:sp>
            <p:nvSpPr>
              <p:cNvPr id="42" name="Shape 42"/>
              <p:cNvSpPr/>
              <p:nvPr/>
            </p:nvSpPr>
            <p:spPr>
              <a:xfrm>
                <a:off x="11364911" y="474662"/>
                <a:ext cx="157162" cy="152399"/>
              </a:xfrm>
              <a:custGeom>
                <a:avLst/>
                <a:gdLst/>
                <a:ahLst/>
                <a:cxnLst/>
                <a:rect l="0" t="0" r="0" b="0"/>
                <a:pathLst>
                  <a:path w="120000" h="120000" extrusionOk="0">
                    <a:moveTo>
                      <a:pt x="61818" y="120000"/>
                    </a:moveTo>
                    <a:cubicBezTo>
                      <a:pt x="47272" y="120000"/>
                      <a:pt x="32727" y="112500"/>
                      <a:pt x="21818" y="101250"/>
                    </a:cubicBezTo>
                    <a:cubicBezTo>
                      <a:pt x="0" y="78750"/>
                      <a:pt x="0" y="41250"/>
                      <a:pt x="21818" y="18750"/>
                    </a:cubicBezTo>
                    <a:cubicBezTo>
                      <a:pt x="32727" y="7500"/>
                      <a:pt x="47272" y="0"/>
                      <a:pt x="61818" y="0"/>
                    </a:cubicBezTo>
                    <a:cubicBezTo>
                      <a:pt x="76363" y="0"/>
                      <a:pt x="90909" y="7500"/>
                      <a:pt x="101818" y="18750"/>
                    </a:cubicBezTo>
                    <a:cubicBezTo>
                      <a:pt x="112727" y="30000"/>
                      <a:pt x="120000" y="45000"/>
                      <a:pt x="120000" y="60000"/>
                    </a:cubicBezTo>
                    <a:cubicBezTo>
                      <a:pt x="120000" y="75000"/>
                      <a:pt x="112727" y="90000"/>
                      <a:pt x="101818" y="101250"/>
                    </a:cubicBezTo>
                    <a:cubicBezTo>
                      <a:pt x="90909" y="112500"/>
                      <a:pt x="76363" y="120000"/>
                      <a:pt x="61818" y="120000"/>
                    </a:cubicBezTo>
                    <a:close/>
                    <a:moveTo>
                      <a:pt x="61818" y="15000"/>
                    </a:moveTo>
                    <a:cubicBezTo>
                      <a:pt x="50909" y="15000"/>
                      <a:pt x="40000" y="22500"/>
                      <a:pt x="32727" y="30000"/>
                    </a:cubicBezTo>
                    <a:cubicBezTo>
                      <a:pt x="14545" y="45000"/>
                      <a:pt x="14545" y="75000"/>
                      <a:pt x="32727" y="90000"/>
                    </a:cubicBezTo>
                    <a:cubicBezTo>
                      <a:pt x="40000" y="101250"/>
                      <a:pt x="50909" y="105000"/>
                      <a:pt x="61818" y="105000"/>
                    </a:cubicBezTo>
                    <a:cubicBezTo>
                      <a:pt x="72727" y="105000"/>
                      <a:pt x="83636" y="101250"/>
                      <a:pt x="94545" y="90000"/>
                    </a:cubicBezTo>
                    <a:cubicBezTo>
                      <a:pt x="109090" y="75000"/>
                      <a:pt x="109090" y="45000"/>
                      <a:pt x="94545" y="30000"/>
                    </a:cubicBezTo>
                    <a:cubicBezTo>
                      <a:pt x="83636" y="22500"/>
                      <a:pt x="72727" y="15000"/>
                      <a:pt x="61818" y="15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11631611" y="1539875"/>
                <a:ext cx="188913"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11531600" y="5694362"/>
                <a:ext cx="298450" cy="1154112"/>
              </a:xfrm>
              <a:custGeom>
                <a:avLst/>
                <a:gdLst/>
                <a:ahLst/>
                <a:cxnLst/>
                <a:rect l="0" t="0" r="0" b="0"/>
                <a:pathLst>
                  <a:path w="120000" h="120000" extrusionOk="0">
                    <a:moveTo>
                      <a:pt x="9574" y="120000"/>
                    </a:moveTo>
                    <a:lnTo>
                      <a:pt x="0" y="120000"/>
                    </a:lnTo>
                    <a:lnTo>
                      <a:pt x="0" y="67180"/>
                    </a:lnTo>
                    <a:lnTo>
                      <a:pt x="0" y="67180"/>
                    </a:lnTo>
                    <a:lnTo>
                      <a:pt x="112340" y="0"/>
                    </a:lnTo>
                    <a:lnTo>
                      <a:pt x="120000" y="990"/>
                    </a:lnTo>
                    <a:lnTo>
                      <a:pt x="9574" y="67675"/>
                    </a:lnTo>
                    <a:lnTo>
                      <a:pt x="9574" y="120000"/>
                    </a:lnTo>
                    <a:close/>
                  </a:path>
                </a:pathLst>
              </a:custGeom>
              <a:gradFill>
                <a:gsLst>
                  <a:gs pos="0">
                    <a:srgbClr val="82FFFF">
                      <a:alpha val="80000"/>
                    </a:srgbClr>
                  </a:gs>
                  <a:gs pos="100000">
                    <a:srgbClr val="3B95DE">
                      <a:alpha val="60000"/>
                    </a:srgbClr>
                  </a:gs>
                </a:gsLst>
                <a:lin ang="5400000" scaled="0"/>
              </a:gradFill>
              <a:ln>
                <a:noFill/>
              </a:ln>
            </p:spPr>
          </p:sp>
          <p:sp>
            <p:nvSpPr>
              <p:cNvPr id="45" name="Shape 45"/>
              <p:cNvSpPr/>
              <p:nvPr/>
            </p:nvSpPr>
            <p:spPr>
              <a:xfrm>
                <a:off x="11772900" y="5551487"/>
                <a:ext cx="157162" cy="155574"/>
              </a:xfrm>
              <a:custGeom>
                <a:avLst/>
                <a:gdLst/>
                <a:ahLst/>
                <a:cxnLst/>
                <a:rect l="0" t="0" r="0" b="0"/>
                <a:pathLst>
                  <a:path w="120000" h="120000" extrusionOk="0">
                    <a:moveTo>
                      <a:pt x="61818" y="120000"/>
                    </a:moveTo>
                    <a:cubicBezTo>
                      <a:pt x="29090" y="120000"/>
                      <a:pt x="0" y="90909"/>
                      <a:pt x="0" y="58181"/>
                    </a:cubicBezTo>
                    <a:cubicBezTo>
                      <a:pt x="0" y="25454"/>
                      <a:pt x="29090" y="0"/>
                      <a:pt x="61818" y="0"/>
                    </a:cubicBezTo>
                    <a:cubicBezTo>
                      <a:pt x="94545" y="0"/>
                      <a:pt x="120000" y="25454"/>
                      <a:pt x="120000" y="58181"/>
                    </a:cubicBezTo>
                    <a:cubicBezTo>
                      <a:pt x="120000" y="90909"/>
                      <a:pt x="94545" y="120000"/>
                      <a:pt x="61818" y="120000"/>
                    </a:cubicBezTo>
                    <a:close/>
                    <a:moveTo>
                      <a:pt x="61818" y="14545"/>
                    </a:moveTo>
                    <a:cubicBezTo>
                      <a:pt x="36363" y="14545"/>
                      <a:pt x="14545" y="32727"/>
                      <a:pt x="14545" y="58181"/>
                    </a:cubicBezTo>
                    <a:cubicBezTo>
                      <a:pt x="14545" y="83636"/>
                      <a:pt x="36363" y="105454"/>
                      <a:pt x="61818" y="105454"/>
                    </a:cubicBezTo>
                    <a:cubicBezTo>
                      <a:pt x="83636" y="105454"/>
                      <a:pt x="105454" y="83636"/>
                      <a:pt x="105454" y="58181"/>
                    </a:cubicBezTo>
                    <a:cubicBezTo>
                      <a:pt x="105454" y="32727"/>
                      <a:pt x="83636" y="14545"/>
                      <a:pt x="61818" y="14545"/>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11710986" y="4763"/>
                <a:ext cx="304799" cy="1544638"/>
              </a:xfrm>
              <a:custGeom>
                <a:avLst/>
                <a:gdLst/>
                <a:ahLst/>
                <a:cxnLst/>
                <a:rect l="0" t="0" r="0" b="0"/>
                <a:pathLst>
                  <a:path w="120000" h="120000" extrusionOk="0">
                    <a:moveTo>
                      <a:pt x="9375" y="120000"/>
                    </a:moveTo>
                    <a:lnTo>
                      <a:pt x="0" y="120000"/>
                    </a:lnTo>
                    <a:lnTo>
                      <a:pt x="0" y="97430"/>
                    </a:lnTo>
                    <a:lnTo>
                      <a:pt x="108750" y="75724"/>
                    </a:lnTo>
                    <a:lnTo>
                      <a:pt x="108750" y="0"/>
                    </a:lnTo>
                    <a:lnTo>
                      <a:pt x="120000" y="0"/>
                    </a:lnTo>
                    <a:lnTo>
                      <a:pt x="120000" y="76464"/>
                    </a:lnTo>
                    <a:lnTo>
                      <a:pt x="9375" y="98170"/>
                    </a:lnTo>
                    <a:lnTo>
                      <a:pt x="9375" y="120000"/>
                    </a:lnTo>
                    <a:close/>
                  </a:path>
                </a:pathLst>
              </a:custGeom>
              <a:gradFill>
                <a:gsLst>
                  <a:gs pos="0">
                    <a:srgbClr val="82FFFF">
                      <a:alpha val="80000"/>
                    </a:srgbClr>
                  </a:gs>
                  <a:gs pos="100000">
                    <a:srgbClr val="3B95DE">
                      <a:alpha val="60000"/>
                    </a:srgbClr>
                  </a:gs>
                </a:gsLst>
                <a:lin ang="5400000" scaled="0"/>
              </a:gradFill>
              <a:ln>
                <a:noFill/>
              </a:ln>
            </p:spPr>
          </p:sp>
          <p:sp>
            <p:nvSpPr>
              <p:cNvPr id="47" name="Shape 47"/>
              <p:cNvSpPr/>
              <p:nvPr/>
            </p:nvSpPr>
            <p:spPr>
              <a:xfrm>
                <a:off x="11636375" y="4867275"/>
                <a:ext cx="188913"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11441111" y="5046662"/>
                <a:ext cx="307974" cy="1801813"/>
              </a:xfrm>
              <a:custGeom>
                <a:avLst/>
                <a:gdLst/>
                <a:ahLst/>
                <a:cxnLst/>
                <a:rect l="0" t="0" r="0" b="0"/>
                <a:pathLst>
                  <a:path w="120000" h="120000" extrusionOk="0">
                    <a:moveTo>
                      <a:pt x="11134" y="120000"/>
                    </a:moveTo>
                    <a:lnTo>
                      <a:pt x="0" y="120000"/>
                    </a:lnTo>
                    <a:lnTo>
                      <a:pt x="0" y="37427"/>
                    </a:lnTo>
                    <a:lnTo>
                      <a:pt x="108865" y="18713"/>
                    </a:lnTo>
                    <a:lnTo>
                      <a:pt x="108865" y="0"/>
                    </a:lnTo>
                    <a:lnTo>
                      <a:pt x="120000" y="0"/>
                    </a:lnTo>
                    <a:lnTo>
                      <a:pt x="120000" y="19348"/>
                    </a:lnTo>
                    <a:lnTo>
                      <a:pt x="11134" y="38061"/>
                    </a:lnTo>
                    <a:lnTo>
                      <a:pt x="11134" y="120000"/>
                    </a:lnTo>
                    <a:close/>
                  </a:path>
                </a:pathLst>
              </a:custGeom>
              <a:gradFill>
                <a:gsLst>
                  <a:gs pos="0">
                    <a:srgbClr val="82FFFF">
                      <a:alpha val="80000"/>
                    </a:srgbClr>
                  </a:gs>
                  <a:gs pos="100000">
                    <a:srgbClr val="3B95DE">
                      <a:alpha val="60000"/>
                    </a:srgbClr>
                  </a:gs>
                </a:gsLst>
                <a:lin ang="5400000" scaled="0"/>
              </a:gradFill>
              <a:ln>
                <a:noFill/>
              </a:ln>
            </p:spPr>
          </p:sp>
          <p:sp>
            <p:nvSpPr>
              <p:cNvPr id="49" name="Shape 49"/>
              <p:cNvSpPr/>
              <p:nvPr/>
            </p:nvSpPr>
            <p:spPr>
              <a:xfrm>
                <a:off x="11849100" y="6416675"/>
                <a:ext cx="190500" cy="188913"/>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11939586" y="6596063"/>
                <a:ext cx="23813" cy="252412"/>
              </a:xfrm>
              <a:prstGeom prst="rect">
                <a:avLst/>
              </a:prstGeom>
              <a:gradFill>
                <a:gsLst>
                  <a:gs pos="0">
                    <a:srgbClr val="82FFFF">
                      <a:alpha val="80000"/>
                    </a:srgbClr>
                  </a:gs>
                  <a:gs pos="100000">
                    <a:srgbClr val="3B95DE">
                      <a:alpha val="60000"/>
                    </a:srgbClr>
                  </a:gs>
                </a:gsLst>
                <a:lin ang="5400000" scaled="0"/>
              </a:gradFill>
              <a:ln>
                <a:noFill/>
              </a:ln>
            </p:spPr>
            <p:txBody>
              <a:bodyPr lIns="91425" tIns="91425" rIns="91425" bIns="91425" anchor="ctr" anchorCtr="0">
                <a:noAutofit/>
              </a:bodyPr>
              <a:lstStyle/>
              <a:p>
                <a:pPr lvl="0">
                  <a:spcBef>
                    <a:spcPts val="0"/>
                  </a:spcBef>
                  <a:buNone/>
                </a:pPr>
                <a:endParaRPr/>
              </a:p>
            </p:txBody>
          </p:sp>
        </p:grpSp>
      </p:grpSp>
      <p:sp>
        <p:nvSpPr>
          <p:cNvPr id="51" name="Shape 51"/>
          <p:cNvSpPr txBox="1">
            <a:spLocks noGrp="1"/>
          </p:cNvSpPr>
          <p:nvPr>
            <p:ph type="title"/>
          </p:nvPr>
        </p:nvSpPr>
        <p:spPr>
          <a:xfrm>
            <a:off x="1141412" y="618518"/>
            <a:ext cx="9905997" cy="147857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36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1141412" y="2249486"/>
            <a:ext cx="9905998" cy="3541713"/>
          </a:xfrm>
          <a:prstGeom prst="rect">
            <a:avLst/>
          </a:prstGeom>
          <a:noFill/>
          <a:ln>
            <a:noFill/>
          </a:ln>
        </p:spPr>
        <p:txBody>
          <a:bodyPr lIns="91425" tIns="91425" rIns="91425" bIns="91425" anchor="t" anchorCtr="0"/>
          <a:lstStyle>
            <a:lvl1pPr marL="228600" marR="0" lvl="0" indent="-38100" algn="l" rtl="0">
              <a:lnSpc>
                <a:spcPct val="120000"/>
              </a:lnSpc>
              <a:spcBef>
                <a:spcPts val="1000"/>
              </a:spcBef>
              <a:buClr>
                <a:schemeClr val="lt1"/>
              </a:buClr>
              <a:buSzPct val="125000"/>
              <a:buFont typeface="Arial"/>
              <a:buChar char="•"/>
              <a:defRPr sz="2400" b="0" i="0" u="none" strike="noStrike" cap="none">
                <a:solidFill>
                  <a:schemeClr val="lt1"/>
                </a:solidFill>
                <a:latin typeface="Questrial"/>
                <a:ea typeface="Questrial"/>
                <a:cs typeface="Questrial"/>
                <a:sym typeface="Questrial"/>
              </a:defRPr>
            </a:lvl1pPr>
            <a:lvl2pPr marL="685800" marR="0" lvl="1" indent="-69850" algn="l" rtl="0">
              <a:lnSpc>
                <a:spcPct val="120000"/>
              </a:lnSpc>
              <a:spcBef>
                <a:spcPts val="500"/>
              </a:spcBef>
              <a:buClr>
                <a:schemeClr val="lt1"/>
              </a:buClr>
              <a:buSzPct val="125000"/>
              <a:buFont typeface="Arial"/>
              <a:buChar char="•"/>
              <a:defRPr sz="2000" b="0" i="0" u="none" strike="noStrike" cap="none">
                <a:solidFill>
                  <a:schemeClr val="lt1"/>
                </a:solidFill>
                <a:latin typeface="Questrial"/>
                <a:ea typeface="Questrial"/>
                <a:cs typeface="Questrial"/>
                <a:sym typeface="Questrial"/>
              </a:defRPr>
            </a:lvl2pPr>
            <a:lvl3pPr marL="1143000" marR="0" lvl="2" indent="-85725" algn="l" rtl="0">
              <a:lnSpc>
                <a:spcPct val="120000"/>
              </a:lnSpc>
              <a:spcBef>
                <a:spcPts val="500"/>
              </a:spcBef>
              <a:buClr>
                <a:schemeClr val="lt1"/>
              </a:buClr>
              <a:buSzPct val="125000"/>
              <a:buFont typeface="Arial"/>
              <a:buChar char="•"/>
              <a:defRPr sz="1800" b="0" i="0" u="none" strike="noStrike" cap="none">
                <a:solidFill>
                  <a:schemeClr val="lt1"/>
                </a:solidFill>
                <a:latin typeface="Questrial"/>
                <a:ea typeface="Questrial"/>
                <a:cs typeface="Questrial"/>
                <a:sym typeface="Questrial"/>
              </a:defRPr>
            </a:lvl3pPr>
            <a:lvl4pPr marL="1600200" marR="0" lvl="3"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4pPr>
            <a:lvl5pPr marL="2057400" marR="0" lvl="4" indent="-101600" algn="l" rtl="0">
              <a:lnSpc>
                <a:spcPct val="120000"/>
              </a:lnSpc>
              <a:spcBef>
                <a:spcPts val="500"/>
              </a:spcBef>
              <a:buClr>
                <a:schemeClr val="lt1"/>
              </a:buClr>
              <a:buSzPct val="125000"/>
              <a:buFont typeface="Arial"/>
              <a:buChar char="•"/>
              <a:defRPr sz="1600" b="0" i="0" u="none" strike="noStrike" cap="none">
                <a:solidFill>
                  <a:schemeClr val="lt1"/>
                </a:solidFill>
                <a:latin typeface="Questrial"/>
                <a:ea typeface="Questrial"/>
                <a:cs typeface="Questrial"/>
                <a:sym typeface="Questrial"/>
              </a:defRPr>
            </a:lvl5pPr>
            <a:lvl6pPr marL="2514600" marR="0" lvl="5"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6pPr>
            <a:lvl7pPr marL="2971800" marR="0" lvl="6"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7pPr>
            <a:lvl8pPr marL="3429000" marR="0" lvl="7"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8pPr>
            <a:lvl9pPr marL="3886200" marR="0" lvl="8" indent="-117475" algn="l" rtl="0">
              <a:lnSpc>
                <a:spcPct val="120000"/>
              </a:lnSpc>
              <a:spcBef>
                <a:spcPts val="500"/>
              </a:spcBef>
              <a:buClr>
                <a:schemeClr val="lt1"/>
              </a:buClr>
              <a:buSzPct val="125000"/>
              <a:buFont typeface="Arial"/>
              <a:buChar char="•"/>
              <a:defRPr sz="1400" b="0" i="0" u="none" strike="noStrike" cap="none">
                <a:solidFill>
                  <a:schemeClr val="lt1"/>
                </a:solidFill>
                <a:latin typeface="Questrial"/>
                <a:ea typeface="Questrial"/>
                <a:cs typeface="Questrial"/>
                <a:sym typeface="Questrial"/>
              </a:defRPr>
            </a:lvl9pPr>
          </a:lstStyle>
          <a:p>
            <a:endParaRPr/>
          </a:p>
        </p:txBody>
      </p:sp>
      <p:sp>
        <p:nvSpPr>
          <p:cNvPr id="53" name="Shape 53"/>
          <p:cNvSpPr txBox="1">
            <a:spLocks noGrp="1"/>
          </p:cNvSpPr>
          <p:nvPr>
            <p:ph type="dt" idx="10"/>
          </p:nvPr>
        </p:nvSpPr>
        <p:spPr>
          <a:xfrm>
            <a:off x="7456921" y="5883276"/>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4" name="Shape 54"/>
          <p:cNvSpPr txBox="1">
            <a:spLocks noGrp="1"/>
          </p:cNvSpPr>
          <p:nvPr>
            <p:ph type="ftr" idx="11"/>
          </p:nvPr>
        </p:nvSpPr>
        <p:spPr>
          <a:xfrm>
            <a:off x="1141411" y="5883275"/>
            <a:ext cx="6239308"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5" name="Shape 55"/>
          <p:cNvSpPr txBox="1">
            <a:spLocks noGrp="1"/>
          </p:cNvSpPr>
          <p:nvPr>
            <p:ph type="sldNum" idx="12"/>
          </p:nvPr>
        </p:nvSpPr>
        <p:spPr>
          <a:xfrm>
            <a:off x="10276321" y="5883273"/>
            <a:ext cx="77108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lt1"/>
                </a:solidFill>
                <a:latin typeface="Questrial"/>
                <a:ea typeface="Questrial"/>
                <a:cs typeface="Questrial"/>
                <a:sym typeface="Questrial"/>
              </a:rPr>
              <a:t>‹#›</a:t>
            </a:fld>
            <a:endParaRPr lang="en-US" sz="1050" b="0" i="0" u="none" strike="noStrike" cap="none">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www.uniprot.org/uniprot/P38398"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uniprot.org/uniprot/P04637" TargetMode="Externa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ctrTitle"/>
          </p:nvPr>
        </p:nvSpPr>
        <p:spPr>
          <a:xfrm>
            <a:off x="1876424" y="1122362"/>
            <a:ext cx="8791575" cy="2387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a:t>Protein-Protein Interaction Network Analysis of Subject Z's Coding SNPs</a:t>
            </a:r>
          </a:p>
        </p:txBody>
      </p:sp>
      <p:sp>
        <p:nvSpPr>
          <p:cNvPr id="239" name="Shape 239"/>
          <p:cNvSpPr txBox="1">
            <a:spLocks noGrp="1"/>
          </p:cNvSpPr>
          <p:nvPr>
            <p:ph type="subTitle" idx="1"/>
          </p:nvPr>
        </p:nvSpPr>
        <p:spPr>
          <a:xfrm>
            <a:off x="1876424" y="3602037"/>
            <a:ext cx="8791575" cy="1655761"/>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chemeClr val="lt2"/>
              </a:buClr>
              <a:buSzPct val="25000"/>
              <a:buFont typeface="Arial"/>
              <a:buNone/>
            </a:pPr>
            <a:r>
              <a:rPr lang="en-US" sz="2000" b="0" i="0" u="none" strike="noStrike" cap="none">
                <a:solidFill>
                  <a:schemeClr val="lt2"/>
                </a:solidFill>
                <a:latin typeface="Questrial"/>
                <a:ea typeface="Questrial"/>
                <a:cs typeface="Questrial"/>
                <a:sym typeface="Questrial"/>
              </a:rPr>
              <a:t>AMY ZHAO, DINGJUE JI, AND HUSSEIN MOHSEN</a:t>
            </a:r>
          </a:p>
        </p:txBody>
      </p:sp>
      <p:sp>
        <p:nvSpPr>
          <p:cNvPr id="240" name="Shape 240"/>
          <p:cNvSpPr txBox="1">
            <a:spLocks noGrp="1"/>
          </p:cNvSpPr>
          <p:nvPr>
            <p:ph type="sldNum" idx="12"/>
          </p:nvPr>
        </p:nvSpPr>
        <p:spPr>
          <a:xfrm>
            <a:off x="9896910" y="5410198"/>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a:t>
            </a:fld>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PROPOSED TOOL</a:t>
            </a:r>
          </a:p>
        </p:txBody>
      </p:sp>
      <p:sp>
        <p:nvSpPr>
          <p:cNvPr id="320" name="Shape 320"/>
          <p:cNvSpPr txBox="1">
            <a:spLocks noGrp="1"/>
          </p:cNvSpPr>
          <p:nvPr>
            <p:ph type="body" idx="1"/>
          </p:nvPr>
        </p:nvSpPr>
        <p:spPr>
          <a:xfrm>
            <a:off x="1141412" y="2020884"/>
            <a:ext cx="9905998" cy="1685698"/>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Given a csv file with 3 columns (Protein Interactor A, Protein Interactor B, Weight), calculates the degree centrality and betweenness centrality for each node and outputs distribution of centrality measures</a:t>
            </a:r>
          </a:p>
          <a:p>
            <a:pPr marL="228600" marR="0" lvl="0" indent="-228600" algn="l" rtl="0">
              <a:lnSpc>
                <a:spcPct val="120000"/>
              </a:lnSpc>
              <a:spcBef>
                <a:spcPts val="1000"/>
              </a:spcBef>
              <a:buClr>
                <a:schemeClr val="lt1"/>
              </a:buClr>
              <a:buSzPct val="125000"/>
              <a:buFont typeface="Arial"/>
              <a:buNone/>
            </a:pPr>
            <a:endParaRPr sz="2400" b="0" i="0" u="none" strike="noStrike" cap="none">
              <a:solidFill>
                <a:schemeClr val="lt1"/>
              </a:solidFill>
              <a:latin typeface="Questrial"/>
              <a:ea typeface="Questrial"/>
              <a:cs typeface="Questrial"/>
              <a:sym typeface="Questrial"/>
            </a:endParaRPr>
          </a:p>
        </p:txBody>
      </p:sp>
      <p:pic>
        <p:nvPicPr>
          <p:cNvPr id="321" name="Shape 321"/>
          <p:cNvPicPr preferRelativeResize="0"/>
          <p:nvPr/>
        </p:nvPicPr>
        <p:blipFill rotWithShape="1">
          <a:blip r:embed="rId3">
            <a:alphaModFix/>
          </a:blip>
          <a:srcRect l="1905" t="2909" b="1851"/>
          <a:stretch/>
        </p:blipFill>
        <p:spPr>
          <a:xfrm>
            <a:off x="1766658" y="3949621"/>
            <a:ext cx="2874702" cy="2318657"/>
          </a:xfrm>
          <a:prstGeom prst="rect">
            <a:avLst/>
          </a:prstGeom>
          <a:noFill/>
          <a:ln>
            <a:noFill/>
          </a:ln>
        </p:spPr>
      </p:pic>
      <p:sp>
        <p:nvSpPr>
          <p:cNvPr id="322" name="Shape 322"/>
          <p:cNvSpPr/>
          <p:nvPr/>
        </p:nvSpPr>
        <p:spPr>
          <a:xfrm>
            <a:off x="4963885" y="4735285"/>
            <a:ext cx="1961888" cy="718457"/>
          </a:xfrm>
          <a:prstGeom prst="rightArrow">
            <a:avLst>
              <a:gd name="adj1" fmla="val 50000"/>
              <a:gd name="adj2" fmla="val 50000"/>
            </a:avLst>
          </a:prstGeom>
          <a:solidFill>
            <a:schemeClr val="accent6"/>
          </a:solidFill>
          <a:ln w="15875" cap="flat" cmpd="sng">
            <a:solidFill>
              <a:srgbClr val="648F7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grpSp>
        <p:nvGrpSpPr>
          <p:cNvPr id="323" name="Shape 323"/>
          <p:cNvGrpSpPr/>
          <p:nvPr/>
        </p:nvGrpSpPr>
        <p:grpSpPr>
          <a:xfrm>
            <a:off x="7101340" y="3706584"/>
            <a:ext cx="3799113" cy="2800694"/>
            <a:chOff x="7248297" y="3690257"/>
            <a:chExt cx="3799113" cy="2800694"/>
          </a:xfrm>
        </p:grpSpPr>
        <p:pic>
          <p:nvPicPr>
            <p:cNvPr id="324" name="Shape 324"/>
            <p:cNvPicPr preferRelativeResize="0"/>
            <p:nvPr/>
          </p:nvPicPr>
          <p:blipFill rotWithShape="1">
            <a:blip r:embed="rId4">
              <a:alphaModFix/>
            </a:blip>
            <a:srcRect t="5013" b="8787"/>
            <a:stretch/>
          </p:blipFill>
          <p:spPr>
            <a:xfrm>
              <a:off x="7248297" y="3690257"/>
              <a:ext cx="3799113" cy="1405898"/>
            </a:xfrm>
            <a:prstGeom prst="rect">
              <a:avLst/>
            </a:prstGeom>
            <a:noFill/>
            <a:ln>
              <a:noFill/>
            </a:ln>
          </p:spPr>
        </p:pic>
        <p:pic>
          <p:nvPicPr>
            <p:cNvPr id="325" name="Shape 325"/>
            <p:cNvPicPr preferRelativeResize="0"/>
            <p:nvPr/>
          </p:nvPicPr>
          <p:blipFill rotWithShape="1">
            <a:blip r:embed="rId5">
              <a:alphaModFix/>
            </a:blip>
            <a:srcRect t="4864" b="8987"/>
            <a:stretch/>
          </p:blipFill>
          <p:spPr>
            <a:xfrm>
              <a:off x="7248297" y="5096157"/>
              <a:ext cx="3799113" cy="1394794"/>
            </a:xfrm>
            <a:prstGeom prst="rect">
              <a:avLst/>
            </a:prstGeom>
            <a:noFill/>
            <a:ln>
              <a:noFill/>
            </a:ln>
          </p:spPr>
        </p:pic>
      </p:grpSp>
      <p:sp>
        <p:nvSpPr>
          <p:cNvPr id="326" name="Shape 326"/>
          <p:cNvSpPr txBox="1"/>
          <p:nvPr/>
        </p:nvSpPr>
        <p:spPr>
          <a:xfrm>
            <a:off x="1766658" y="6498773"/>
            <a:ext cx="2874702"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lt1"/>
                </a:solidFill>
                <a:latin typeface="Questrial"/>
                <a:ea typeface="Questrial"/>
                <a:cs typeface="Questrial"/>
                <a:sym typeface="Questrial"/>
              </a:rPr>
              <a:t>Input</a:t>
            </a:r>
          </a:p>
        </p:txBody>
      </p:sp>
      <p:sp>
        <p:nvSpPr>
          <p:cNvPr id="327" name="Shape 327"/>
          <p:cNvSpPr txBox="1"/>
          <p:nvPr/>
        </p:nvSpPr>
        <p:spPr>
          <a:xfrm>
            <a:off x="7563545" y="6515785"/>
            <a:ext cx="2874702"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lt1"/>
                </a:solidFill>
                <a:latin typeface="Questrial"/>
                <a:ea typeface="Questrial"/>
                <a:cs typeface="Questrial"/>
                <a:sym typeface="Questrial"/>
              </a:rPr>
              <a:t>Output</a:t>
            </a:r>
          </a:p>
        </p:txBody>
      </p:sp>
      <p:sp>
        <p:nvSpPr>
          <p:cNvPr id="328" name="Shape 328"/>
          <p:cNvSpPr txBox="1">
            <a:spLocks noGrp="1"/>
          </p:cNvSpPr>
          <p:nvPr>
            <p:ph type="sldNum" idx="12"/>
          </p:nvPr>
        </p:nvSpPr>
        <p:spPr>
          <a:xfrm>
            <a:off x="10900453" y="5809881"/>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10</a:t>
            </a:fld>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930729" y="618518"/>
            <a:ext cx="10858499"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400" b="0" i="0" u="none" strike="noStrike" cap="none">
                <a:solidFill>
                  <a:schemeClr val="lt1"/>
                </a:solidFill>
                <a:latin typeface="Questrial"/>
                <a:ea typeface="Questrial"/>
                <a:cs typeface="Questrial"/>
                <a:sym typeface="Questrial"/>
              </a:rPr>
              <a:t>COMPARISON OF CYTOSCAPE VS PROPOSED TOOL</a:t>
            </a:r>
          </a:p>
        </p:txBody>
      </p:sp>
      <p:pic>
        <p:nvPicPr>
          <p:cNvPr id="335" name="Shape 335"/>
          <p:cNvPicPr preferRelativeResize="0">
            <a:picLocks noGrp="1"/>
          </p:cNvPicPr>
          <p:nvPr>
            <p:ph type="body" idx="1"/>
          </p:nvPr>
        </p:nvPicPr>
        <p:blipFill rotWithShape="1">
          <a:blip r:embed="rId3">
            <a:alphaModFix/>
          </a:blip>
          <a:srcRect l="6971"/>
          <a:stretch/>
        </p:blipFill>
        <p:spPr>
          <a:xfrm>
            <a:off x="2155371" y="1714499"/>
            <a:ext cx="3386141" cy="2051956"/>
          </a:xfrm>
          <a:prstGeom prst="rect">
            <a:avLst/>
          </a:prstGeom>
          <a:noFill/>
          <a:ln>
            <a:noFill/>
          </a:ln>
        </p:spPr>
      </p:pic>
      <p:pic>
        <p:nvPicPr>
          <p:cNvPr id="336" name="Shape 336"/>
          <p:cNvPicPr preferRelativeResize="0"/>
          <p:nvPr/>
        </p:nvPicPr>
        <p:blipFill rotWithShape="1">
          <a:blip r:embed="rId4">
            <a:alphaModFix/>
          </a:blip>
          <a:srcRect l="3724"/>
          <a:stretch/>
        </p:blipFill>
        <p:spPr>
          <a:xfrm>
            <a:off x="6766153" y="4105916"/>
            <a:ext cx="3383280" cy="2048256"/>
          </a:xfrm>
          <a:prstGeom prst="rect">
            <a:avLst/>
          </a:prstGeom>
          <a:noFill/>
          <a:ln>
            <a:noFill/>
          </a:ln>
        </p:spPr>
      </p:pic>
      <p:pic>
        <p:nvPicPr>
          <p:cNvPr id="337" name="Shape 337"/>
          <p:cNvPicPr preferRelativeResize="0"/>
          <p:nvPr/>
        </p:nvPicPr>
        <p:blipFill rotWithShape="1">
          <a:blip r:embed="rId5">
            <a:alphaModFix/>
          </a:blip>
          <a:srcRect l="7267"/>
          <a:stretch/>
        </p:blipFill>
        <p:spPr>
          <a:xfrm>
            <a:off x="6766153" y="1698473"/>
            <a:ext cx="3383280" cy="2048256"/>
          </a:xfrm>
          <a:prstGeom prst="rect">
            <a:avLst/>
          </a:prstGeom>
          <a:noFill/>
          <a:ln>
            <a:noFill/>
          </a:ln>
        </p:spPr>
      </p:pic>
      <p:pic>
        <p:nvPicPr>
          <p:cNvPr id="338" name="Shape 338"/>
          <p:cNvPicPr preferRelativeResize="0"/>
          <p:nvPr/>
        </p:nvPicPr>
        <p:blipFill rotWithShape="1">
          <a:blip r:embed="rId6">
            <a:alphaModFix/>
          </a:blip>
          <a:srcRect l="4746" b="10359"/>
          <a:stretch/>
        </p:blipFill>
        <p:spPr>
          <a:xfrm>
            <a:off x="2155371" y="4105916"/>
            <a:ext cx="3383280" cy="2048256"/>
          </a:xfrm>
          <a:prstGeom prst="rect">
            <a:avLst/>
          </a:prstGeom>
          <a:noFill/>
          <a:ln>
            <a:noFill/>
          </a:ln>
        </p:spPr>
      </p:pic>
      <p:sp>
        <p:nvSpPr>
          <p:cNvPr id="339" name="Shape 339"/>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11</a:t>
            </a:fld>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930729" y="618518"/>
            <a:ext cx="10858499"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400" b="0" i="1" u="none" strike="noStrike" cap="none">
                <a:solidFill>
                  <a:schemeClr val="lt1"/>
                </a:solidFill>
                <a:latin typeface="Questrial"/>
                <a:ea typeface="Questrial"/>
                <a:cs typeface="Questrial"/>
                <a:sym typeface="Questrial"/>
              </a:rPr>
              <a:t>W.R.T. </a:t>
            </a:r>
            <a:r>
              <a:rPr lang="en-US" sz="3400" b="0" i="0" u="none" strike="noStrike" cap="none">
                <a:solidFill>
                  <a:schemeClr val="lt1"/>
                </a:solidFill>
                <a:latin typeface="Questrial"/>
                <a:ea typeface="Questrial"/>
                <a:cs typeface="Questrial"/>
                <a:sym typeface="Questrial"/>
              </a:rPr>
              <a:t>CARL’S GENOME</a:t>
            </a:r>
          </a:p>
        </p:txBody>
      </p:sp>
      <p:pic>
        <p:nvPicPr>
          <p:cNvPr id="346" name="Shape 346"/>
          <p:cNvPicPr preferRelativeResize="0">
            <a:picLocks noGrp="1"/>
          </p:cNvPicPr>
          <p:nvPr>
            <p:ph type="body" idx="1"/>
          </p:nvPr>
        </p:nvPicPr>
        <p:blipFill rotWithShape="1">
          <a:blip r:embed="rId3">
            <a:alphaModFix/>
          </a:blip>
          <a:srcRect l="6971"/>
          <a:stretch/>
        </p:blipFill>
        <p:spPr>
          <a:xfrm>
            <a:off x="2155371" y="1714499"/>
            <a:ext cx="3386141" cy="2051956"/>
          </a:xfrm>
          <a:prstGeom prst="rect">
            <a:avLst/>
          </a:prstGeom>
          <a:noFill/>
          <a:ln>
            <a:noFill/>
          </a:ln>
        </p:spPr>
      </p:pic>
      <p:pic>
        <p:nvPicPr>
          <p:cNvPr id="347" name="Shape 347"/>
          <p:cNvPicPr preferRelativeResize="0"/>
          <p:nvPr/>
        </p:nvPicPr>
        <p:blipFill rotWithShape="1">
          <a:blip r:embed="rId4">
            <a:alphaModFix/>
          </a:blip>
          <a:srcRect l="3724"/>
          <a:stretch/>
        </p:blipFill>
        <p:spPr>
          <a:xfrm>
            <a:off x="6766153" y="4105916"/>
            <a:ext cx="3383280" cy="2048256"/>
          </a:xfrm>
          <a:prstGeom prst="rect">
            <a:avLst/>
          </a:prstGeom>
          <a:noFill/>
          <a:ln>
            <a:noFill/>
          </a:ln>
        </p:spPr>
      </p:pic>
      <p:pic>
        <p:nvPicPr>
          <p:cNvPr id="348" name="Shape 348"/>
          <p:cNvPicPr preferRelativeResize="0"/>
          <p:nvPr/>
        </p:nvPicPr>
        <p:blipFill rotWithShape="1">
          <a:blip r:embed="rId5">
            <a:alphaModFix/>
          </a:blip>
          <a:srcRect l="7267"/>
          <a:stretch/>
        </p:blipFill>
        <p:spPr>
          <a:xfrm>
            <a:off x="6766153" y="1698473"/>
            <a:ext cx="3383280" cy="2048256"/>
          </a:xfrm>
          <a:prstGeom prst="rect">
            <a:avLst/>
          </a:prstGeom>
          <a:noFill/>
          <a:ln>
            <a:noFill/>
          </a:ln>
        </p:spPr>
      </p:pic>
      <p:pic>
        <p:nvPicPr>
          <p:cNvPr id="349" name="Shape 349"/>
          <p:cNvPicPr preferRelativeResize="0"/>
          <p:nvPr/>
        </p:nvPicPr>
        <p:blipFill rotWithShape="1">
          <a:blip r:embed="rId6">
            <a:alphaModFix/>
          </a:blip>
          <a:srcRect l="4746" b="10359"/>
          <a:stretch/>
        </p:blipFill>
        <p:spPr>
          <a:xfrm>
            <a:off x="2155371" y="4105916"/>
            <a:ext cx="3383280" cy="2048256"/>
          </a:xfrm>
          <a:prstGeom prst="rect">
            <a:avLst/>
          </a:prstGeom>
          <a:noFill/>
          <a:ln>
            <a:noFill/>
          </a:ln>
        </p:spPr>
      </p:pic>
      <p:sp>
        <p:nvSpPr>
          <p:cNvPr id="350" name="Shape 350"/>
          <p:cNvSpPr/>
          <p:nvPr/>
        </p:nvSpPr>
        <p:spPr>
          <a:xfrm>
            <a:off x="4125432" y="3009014"/>
            <a:ext cx="352583" cy="113754"/>
          </a:xfrm>
          <a:prstGeom prst="rect">
            <a:avLst/>
          </a:prstGeom>
          <a:solidFill>
            <a:srgbClr val="3F4DE1">
              <a:alpha val="47058"/>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1" name="Shape 351"/>
          <p:cNvSpPr/>
          <p:nvPr/>
        </p:nvSpPr>
        <p:spPr>
          <a:xfrm>
            <a:off x="8665535" y="4614530"/>
            <a:ext cx="340241" cy="116958"/>
          </a:xfrm>
          <a:prstGeom prst="rect">
            <a:avLst/>
          </a:prstGeom>
          <a:solidFill>
            <a:srgbClr val="3F4DE1">
              <a:alpha val="47058"/>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2" name="Shape 352"/>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12</a:t>
            </a:fld>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18077" y="536852"/>
            <a:ext cx="10858499"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400" b="0" i="1" u="none" strike="noStrike" cap="none">
                <a:solidFill>
                  <a:schemeClr val="lt1"/>
                </a:solidFill>
                <a:latin typeface="Questrial"/>
                <a:ea typeface="Questrial"/>
                <a:cs typeface="Questrial"/>
                <a:sym typeface="Questrial"/>
              </a:rPr>
              <a:t>P38398 | BRCA1</a:t>
            </a:r>
          </a:p>
        </p:txBody>
      </p:sp>
      <p:pic>
        <p:nvPicPr>
          <p:cNvPr id="359" name="Shape 359"/>
          <p:cNvPicPr preferRelativeResize="0"/>
          <p:nvPr/>
        </p:nvPicPr>
        <p:blipFill rotWithShape="1">
          <a:blip r:embed="rId3">
            <a:alphaModFix/>
          </a:blip>
          <a:srcRect/>
          <a:stretch/>
        </p:blipFill>
        <p:spPr>
          <a:xfrm>
            <a:off x="1518178" y="2043940"/>
            <a:ext cx="6549065" cy="2509994"/>
          </a:xfrm>
          <a:prstGeom prst="rect">
            <a:avLst/>
          </a:prstGeom>
          <a:noFill/>
          <a:ln w="9525" cap="flat" cmpd="sng">
            <a:solidFill>
              <a:srgbClr val="3B95DE"/>
            </a:solidFill>
            <a:prstDash val="solid"/>
            <a:round/>
            <a:headEnd type="none" w="med" len="med"/>
            <a:tailEnd type="none" w="med" len="med"/>
          </a:ln>
        </p:spPr>
      </p:pic>
      <p:pic>
        <p:nvPicPr>
          <p:cNvPr id="360" name="Shape 360"/>
          <p:cNvPicPr preferRelativeResize="0"/>
          <p:nvPr/>
        </p:nvPicPr>
        <p:blipFill rotWithShape="1">
          <a:blip r:embed="rId4">
            <a:alphaModFix/>
          </a:blip>
          <a:srcRect/>
          <a:stretch/>
        </p:blipFill>
        <p:spPr>
          <a:xfrm>
            <a:off x="1518178" y="4667512"/>
            <a:ext cx="9497152" cy="977407"/>
          </a:xfrm>
          <a:prstGeom prst="rect">
            <a:avLst/>
          </a:prstGeom>
          <a:noFill/>
          <a:ln w="9525" cap="flat" cmpd="sng">
            <a:solidFill>
              <a:srgbClr val="3B95DE"/>
            </a:solidFill>
            <a:prstDash val="solid"/>
            <a:round/>
            <a:headEnd type="none" w="med" len="med"/>
            <a:tailEnd type="none" w="med" len="med"/>
          </a:ln>
        </p:spPr>
      </p:pic>
      <p:sp>
        <p:nvSpPr>
          <p:cNvPr id="361" name="Shape 361"/>
          <p:cNvSpPr txBox="1">
            <a:spLocks noGrp="1"/>
          </p:cNvSpPr>
          <p:nvPr>
            <p:ph type="body" idx="1"/>
          </p:nvPr>
        </p:nvSpPr>
        <p:spPr>
          <a:xfrm>
            <a:off x="8265228" y="2086467"/>
            <a:ext cx="2728839" cy="2538511"/>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lt1"/>
              </a:buClr>
              <a:buSzPct val="125000"/>
              <a:buFont typeface="Arial"/>
              <a:buChar char="•"/>
            </a:pPr>
            <a:r>
              <a:rPr lang="en-US" sz="1600" b="0" i="0" u="none" strike="noStrike" cap="none">
                <a:solidFill>
                  <a:schemeClr val="lt1"/>
                </a:solidFill>
                <a:latin typeface="Questrial"/>
                <a:ea typeface="Questrial"/>
                <a:cs typeface="Questrial"/>
                <a:sym typeface="Questrial"/>
              </a:rPr>
              <a:t>Well-annotated protein</a:t>
            </a:r>
          </a:p>
          <a:p>
            <a:pPr marL="228600" marR="0" lvl="0" indent="-228600" algn="l" rtl="0">
              <a:lnSpc>
                <a:spcPct val="100000"/>
              </a:lnSpc>
              <a:spcBef>
                <a:spcPts val="1000"/>
              </a:spcBef>
              <a:spcAft>
                <a:spcPts val="0"/>
              </a:spcAft>
              <a:buClr>
                <a:schemeClr val="lt1"/>
              </a:buClr>
              <a:buSzPct val="125000"/>
              <a:buFont typeface="Arial"/>
              <a:buChar char="•"/>
            </a:pPr>
            <a:r>
              <a:rPr lang="en-US" sz="1600" b="0" i="0" u="none" strike="noStrike" cap="none">
                <a:solidFill>
                  <a:schemeClr val="lt1"/>
                </a:solidFill>
                <a:latin typeface="Questrial"/>
                <a:ea typeface="Questrial"/>
                <a:cs typeface="Questrial"/>
                <a:sym typeface="Questrial"/>
              </a:rPr>
              <a:t>Mutations increase susceptibility of breast cancer</a:t>
            </a:r>
          </a:p>
          <a:p>
            <a:pPr marL="228600" marR="0" lvl="0" indent="-228600" algn="l" rtl="0">
              <a:lnSpc>
                <a:spcPct val="100000"/>
              </a:lnSpc>
              <a:spcBef>
                <a:spcPts val="1000"/>
              </a:spcBef>
              <a:spcAft>
                <a:spcPts val="0"/>
              </a:spcAft>
              <a:buClr>
                <a:schemeClr val="lt1"/>
              </a:buClr>
              <a:buSzPct val="125000"/>
              <a:buFont typeface="Arial"/>
              <a:buChar char="•"/>
            </a:pPr>
            <a:r>
              <a:rPr lang="en-US" sz="1600" b="0" i="0" u="none" strike="noStrike" cap="none">
                <a:solidFill>
                  <a:schemeClr val="lt1"/>
                </a:solidFill>
                <a:latin typeface="Questrial"/>
                <a:ea typeface="Questrial"/>
                <a:cs typeface="Questrial"/>
                <a:sym typeface="Questrial"/>
              </a:rPr>
              <a:t>Among the proteins with highest degree centrality</a:t>
            </a:r>
          </a:p>
          <a:p>
            <a:pPr marL="0" marR="0" lvl="0" indent="0" algn="just" rtl="0">
              <a:lnSpc>
                <a:spcPct val="100000"/>
              </a:lnSpc>
              <a:spcBef>
                <a:spcPts val="1000"/>
              </a:spcBef>
              <a:spcAft>
                <a:spcPts val="0"/>
              </a:spcAft>
              <a:buClr>
                <a:schemeClr val="lt1"/>
              </a:buClr>
              <a:buSzPct val="25000"/>
              <a:buFont typeface="Arial"/>
              <a:buNone/>
            </a:pPr>
            <a:endParaRPr sz="1400" b="0" i="0" u="none" strike="noStrike" cap="none">
              <a:solidFill>
                <a:schemeClr val="lt1"/>
              </a:solidFill>
              <a:latin typeface="Questrial"/>
              <a:ea typeface="Questrial"/>
              <a:cs typeface="Questrial"/>
              <a:sym typeface="Questrial"/>
            </a:endParaRPr>
          </a:p>
          <a:p>
            <a:pPr marL="0" marR="0" lvl="0" indent="0" algn="just" rtl="0">
              <a:lnSpc>
                <a:spcPct val="100000"/>
              </a:lnSpc>
              <a:spcBef>
                <a:spcPts val="1000"/>
              </a:spcBef>
              <a:buClr>
                <a:schemeClr val="lt1"/>
              </a:buClr>
              <a:buSzPct val="25000"/>
              <a:buFont typeface="Arial"/>
              <a:buNone/>
            </a:pPr>
            <a:r>
              <a:rPr lang="en-US" sz="1400" b="0" i="0" u="none" strike="noStrike" cap="none">
                <a:solidFill>
                  <a:schemeClr val="lt1"/>
                </a:solidFill>
                <a:latin typeface="Questrial"/>
                <a:ea typeface="Questrial"/>
                <a:cs typeface="Questrial"/>
                <a:sym typeface="Questrial"/>
              </a:rPr>
              <a:t>[</a:t>
            </a:r>
            <a:r>
              <a:rPr lang="en-US" sz="1400" b="0" i="0" u="sng" strike="noStrike" cap="none">
                <a:solidFill>
                  <a:schemeClr val="hlink"/>
                </a:solidFill>
                <a:latin typeface="Questrial"/>
                <a:ea typeface="Questrial"/>
                <a:cs typeface="Questrial"/>
                <a:sym typeface="Questrial"/>
                <a:hlinkClick r:id="rId5"/>
              </a:rPr>
              <a:t>UniProtKB Record</a:t>
            </a:r>
            <a:r>
              <a:rPr lang="en-US" sz="1400" b="0" i="0" u="none" strike="noStrike" cap="none">
                <a:solidFill>
                  <a:schemeClr val="lt1"/>
                </a:solidFill>
                <a:latin typeface="Questrial"/>
                <a:ea typeface="Questrial"/>
                <a:cs typeface="Questrial"/>
                <a:sym typeface="Questrial"/>
              </a:rPr>
              <a:t>]</a:t>
            </a:r>
          </a:p>
        </p:txBody>
      </p:sp>
      <p:sp>
        <p:nvSpPr>
          <p:cNvPr id="362" name="Shape 362"/>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13</a:t>
            </a:fld>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718077" y="536852"/>
            <a:ext cx="10858499"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400" b="0" i="1" u="none" strike="noStrike" cap="none">
                <a:solidFill>
                  <a:schemeClr val="lt1"/>
                </a:solidFill>
                <a:latin typeface="Questrial"/>
                <a:ea typeface="Questrial"/>
                <a:cs typeface="Questrial"/>
                <a:sym typeface="Questrial"/>
              </a:rPr>
              <a:t>P38398 | BRCA1</a:t>
            </a:r>
          </a:p>
        </p:txBody>
      </p:sp>
      <p:pic>
        <p:nvPicPr>
          <p:cNvPr id="369" name="Shape 369"/>
          <p:cNvPicPr preferRelativeResize="0">
            <a:picLocks noGrp="1"/>
          </p:cNvPicPr>
          <p:nvPr>
            <p:ph type="body" idx="1"/>
          </p:nvPr>
        </p:nvPicPr>
        <p:blipFill rotWithShape="1">
          <a:blip r:embed="rId3">
            <a:alphaModFix/>
          </a:blip>
          <a:srcRect/>
          <a:stretch/>
        </p:blipFill>
        <p:spPr>
          <a:xfrm>
            <a:off x="2361410" y="2111265"/>
            <a:ext cx="8082691" cy="3541712"/>
          </a:xfrm>
          <a:prstGeom prst="rect">
            <a:avLst/>
          </a:prstGeom>
          <a:noFill/>
          <a:ln>
            <a:noFill/>
          </a:ln>
        </p:spPr>
      </p:pic>
      <p:sp>
        <p:nvSpPr>
          <p:cNvPr id="370" name="Shape 370"/>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14</a:t>
            </a:fld>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718077" y="536852"/>
            <a:ext cx="10858499"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400" b="0" i="1" u="none" strike="noStrike" cap="none">
                <a:solidFill>
                  <a:schemeClr val="lt1"/>
                </a:solidFill>
                <a:latin typeface="Questrial"/>
                <a:ea typeface="Questrial"/>
                <a:cs typeface="Questrial"/>
                <a:sym typeface="Questrial"/>
              </a:rPr>
              <a:t>P04637 | P53 </a:t>
            </a:r>
          </a:p>
        </p:txBody>
      </p:sp>
      <p:sp>
        <p:nvSpPr>
          <p:cNvPr id="377" name="Shape 377"/>
          <p:cNvSpPr txBox="1">
            <a:spLocks noGrp="1"/>
          </p:cNvSpPr>
          <p:nvPr>
            <p:ph type="body" idx="1"/>
          </p:nvPr>
        </p:nvSpPr>
        <p:spPr>
          <a:xfrm>
            <a:off x="8436678" y="2351825"/>
            <a:ext cx="2728839" cy="1936749"/>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lt1"/>
              </a:buClr>
              <a:buSzPct val="125000"/>
              <a:buFont typeface="Arial"/>
              <a:buChar char="•"/>
            </a:pPr>
            <a:r>
              <a:rPr lang="en-US" sz="1300" b="0" i="0" u="none" strike="noStrike" cap="none">
                <a:solidFill>
                  <a:schemeClr val="lt1"/>
                </a:solidFill>
                <a:latin typeface="Questrial"/>
                <a:ea typeface="Questrial"/>
                <a:cs typeface="Questrial"/>
                <a:sym typeface="Questrial"/>
              </a:rPr>
              <a:t>Well-annotated protein</a:t>
            </a:r>
          </a:p>
          <a:p>
            <a:pPr marL="228600" marR="0" lvl="0" indent="-228600" algn="l" rtl="0">
              <a:lnSpc>
                <a:spcPct val="100000"/>
              </a:lnSpc>
              <a:spcBef>
                <a:spcPts val="1000"/>
              </a:spcBef>
              <a:spcAft>
                <a:spcPts val="0"/>
              </a:spcAft>
              <a:buClr>
                <a:schemeClr val="lt1"/>
              </a:buClr>
              <a:buSzPct val="125000"/>
              <a:buFont typeface="Arial"/>
              <a:buChar char="•"/>
            </a:pPr>
            <a:r>
              <a:rPr lang="en-US" sz="1300" b="0" i="0" u="none" strike="noStrike" cap="none">
                <a:solidFill>
                  <a:schemeClr val="lt1"/>
                </a:solidFill>
                <a:latin typeface="Questrial"/>
                <a:ea typeface="Questrial"/>
                <a:cs typeface="Questrial"/>
                <a:sym typeface="Questrial"/>
              </a:rPr>
              <a:t>Mutated and/or incapacitated in 60% of cancers</a:t>
            </a:r>
          </a:p>
          <a:p>
            <a:pPr marL="228600" marR="0" lvl="0" indent="-228600" algn="l" rtl="0">
              <a:lnSpc>
                <a:spcPct val="100000"/>
              </a:lnSpc>
              <a:spcBef>
                <a:spcPts val="1000"/>
              </a:spcBef>
              <a:spcAft>
                <a:spcPts val="0"/>
              </a:spcAft>
              <a:buClr>
                <a:schemeClr val="lt1"/>
              </a:buClr>
              <a:buSzPct val="125000"/>
              <a:buFont typeface="Arial"/>
              <a:buChar char="•"/>
            </a:pPr>
            <a:r>
              <a:rPr lang="en-US" sz="1300" b="0" i="0" u="none" strike="noStrike" cap="none">
                <a:solidFill>
                  <a:schemeClr val="lt1"/>
                </a:solidFill>
                <a:latin typeface="Questrial"/>
                <a:ea typeface="Questrial"/>
                <a:cs typeface="Questrial"/>
                <a:sym typeface="Questrial"/>
              </a:rPr>
              <a:t>Among the proteins with highest betweenness centrality</a:t>
            </a:r>
          </a:p>
          <a:p>
            <a:pPr marL="0" marR="0" lvl="0" indent="0" algn="just" rtl="0">
              <a:lnSpc>
                <a:spcPct val="100000"/>
              </a:lnSpc>
              <a:spcBef>
                <a:spcPts val="1000"/>
              </a:spcBef>
              <a:spcAft>
                <a:spcPts val="0"/>
              </a:spcAft>
              <a:buClr>
                <a:schemeClr val="lt1"/>
              </a:buClr>
              <a:buSzPct val="25000"/>
              <a:buFont typeface="Arial"/>
              <a:buNone/>
            </a:pPr>
            <a:endParaRPr sz="1137" b="0" i="0" u="none" strike="noStrike" cap="none">
              <a:solidFill>
                <a:schemeClr val="lt1"/>
              </a:solidFill>
              <a:latin typeface="Questrial"/>
              <a:ea typeface="Questrial"/>
              <a:cs typeface="Questrial"/>
              <a:sym typeface="Questrial"/>
            </a:endParaRPr>
          </a:p>
          <a:p>
            <a:pPr marL="0" marR="0" lvl="0" indent="0" algn="just" rtl="0">
              <a:lnSpc>
                <a:spcPct val="100000"/>
              </a:lnSpc>
              <a:spcBef>
                <a:spcPts val="1000"/>
              </a:spcBef>
              <a:buClr>
                <a:schemeClr val="lt1"/>
              </a:buClr>
              <a:buSzPct val="25000"/>
              <a:buFont typeface="Arial"/>
              <a:buNone/>
            </a:pPr>
            <a:r>
              <a:rPr lang="en-US" sz="1137" b="0" i="0" u="none" strike="noStrike" cap="none">
                <a:solidFill>
                  <a:schemeClr val="lt1"/>
                </a:solidFill>
                <a:latin typeface="Questrial"/>
                <a:ea typeface="Questrial"/>
                <a:cs typeface="Questrial"/>
                <a:sym typeface="Questrial"/>
              </a:rPr>
              <a:t>[</a:t>
            </a:r>
            <a:r>
              <a:rPr lang="en-US" sz="1137" b="0" i="0" u="sng" strike="noStrike" cap="none">
                <a:solidFill>
                  <a:schemeClr val="hlink"/>
                </a:solidFill>
                <a:latin typeface="Questrial"/>
                <a:ea typeface="Questrial"/>
                <a:cs typeface="Questrial"/>
                <a:sym typeface="Questrial"/>
                <a:hlinkClick r:id="rId3"/>
              </a:rPr>
              <a:t>UniProtKB Record</a:t>
            </a:r>
            <a:r>
              <a:rPr lang="en-US" sz="1137" b="0" i="0" u="none" strike="noStrike" cap="none">
                <a:solidFill>
                  <a:schemeClr val="lt1"/>
                </a:solidFill>
                <a:latin typeface="Questrial"/>
                <a:ea typeface="Questrial"/>
                <a:cs typeface="Questrial"/>
                <a:sym typeface="Questrial"/>
              </a:rPr>
              <a:t>]</a:t>
            </a:r>
          </a:p>
        </p:txBody>
      </p:sp>
      <p:pic>
        <p:nvPicPr>
          <p:cNvPr id="378" name="Shape 378"/>
          <p:cNvPicPr preferRelativeResize="0"/>
          <p:nvPr/>
        </p:nvPicPr>
        <p:blipFill rotWithShape="1">
          <a:blip r:embed="rId4">
            <a:alphaModFix/>
          </a:blip>
          <a:srcRect/>
          <a:stretch/>
        </p:blipFill>
        <p:spPr>
          <a:xfrm>
            <a:off x="1564742" y="2351825"/>
            <a:ext cx="6744976" cy="1936749"/>
          </a:xfrm>
          <a:prstGeom prst="rect">
            <a:avLst/>
          </a:prstGeom>
          <a:noFill/>
          <a:ln w="9525" cap="flat" cmpd="sng">
            <a:solidFill>
              <a:srgbClr val="3B95DE"/>
            </a:solidFill>
            <a:prstDash val="solid"/>
            <a:round/>
            <a:headEnd type="none" w="med" len="med"/>
            <a:tailEnd type="none" w="med" len="med"/>
          </a:ln>
        </p:spPr>
      </p:pic>
      <p:pic>
        <p:nvPicPr>
          <p:cNvPr id="379" name="Shape 379"/>
          <p:cNvPicPr preferRelativeResize="0"/>
          <p:nvPr/>
        </p:nvPicPr>
        <p:blipFill rotWithShape="1">
          <a:blip r:embed="rId5">
            <a:alphaModFix/>
          </a:blip>
          <a:srcRect/>
          <a:stretch/>
        </p:blipFill>
        <p:spPr>
          <a:xfrm>
            <a:off x="1564742" y="4624980"/>
            <a:ext cx="9497152" cy="842031"/>
          </a:xfrm>
          <a:prstGeom prst="rect">
            <a:avLst/>
          </a:prstGeom>
          <a:noFill/>
          <a:ln w="9525" cap="flat" cmpd="sng">
            <a:solidFill>
              <a:srgbClr val="3B95DE"/>
            </a:solidFill>
            <a:prstDash val="solid"/>
            <a:round/>
            <a:headEnd type="none" w="med" len="med"/>
            <a:tailEnd type="none" w="med" len="med"/>
          </a:ln>
        </p:spPr>
      </p:pic>
      <p:sp>
        <p:nvSpPr>
          <p:cNvPr id="380" name="Shape 380"/>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15</a:t>
            </a:fld>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OBSERVATIONS ON THE DISTRIBUTION OF CENTRALITY MEASURES</a:t>
            </a:r>
          </a:p>
        </p:txBody>
      </p:sp>
      <p:sp>
        <p:nvSpPr>
          <p:cNvPr id="387" name="Shape 387"/>
          <p:cNvSpPr txBox="1">
            <a:spLocks noGrp="1"/>
          </p:cNvSpPr>
          <p:nvPr>
            <p:ph type="body" idx="1"/>
          </p:nvPr>
        </p:nvSpPr>
        <p:spPr>
          <a:xfrm>
            <a:off x="1141412" y="2249486"/>
            <a:ext cx="9905998" cy="3541713"/>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Histograms follow power law distributions, not Poisson distributions, suggesting that the PPI networks are scale-free</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Permutation tests show that there is no significant difference between the proteins containing and not containing SNPs</a:t>
            </a:r>
          </a:p>
          <a:p>
            <a:pPr marL="228600" marR="0" lvl="0" indent="-228600" algn="l" rtl="0">
              <a:lnSpc>
                <a:spcPct val="120000"/>
              </a:lnSpc>
              <a:spcBef>
                <a:spcPts val="1000"/>
              </a:spcBef>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There are no almost SNP-containing proteins in almost all ten proteins with the highest centrality measures</a:t>
            </a:r>
          </a:p>
        </p:txBody>
      </p:sp>
      <p:sp>
        <p:nvSpPr>
          <p:cNvPr id="388" name="Shape 388"/>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16</a:t>
            </a:fld>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PPI NETWORK HIERARCHICAL ANALYSIS</a:t>
            </a:r>
          </a:p>
        </p:txBody>
      </p:sp>
      <p:sp>
        <p:nvSpPr>
          <p:cNvPr id="395" name="Shape 395"/>
          <p:cNvSpPr txBox="1">
            <a:spLocks noGrp="1"/>
          </p:cNvSpPr>
          <p:nvPr>
            <p:ph type="body" idx="1"/>
          </p:nvPr>
        </p:nvSpPr>
        <p:spPr>
          <a:xfrm>
            <a:off x="1141412" y="2249486"/>
            <a:ext cx="9905998" cy="3541713"/>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Implement Dr. Chao Cheng’s HirNet, which resolves hierarchical network structure and calculates hierarchical score for </a:t>
            </a:r>
            <a:r>
              <a:rPr lang="en-US" sz="2400" b="0" i="1" u="none" strike="noStrike" cap="none">
                <a:solidFill>
                  <a:schemeClr val="lt1"/>
                </a:solidFill>
                <a:latin typeface="Questrial"/>
                <a:ea typeface="Questrial"/>
                <a:cs typeface="Questrial"/>
                <a:sym typeface="Questrial"/>
              </a:rPr>
              <a:t>directed</a:t>
            </a:r>
            <a:r>
              <a:rPr lang="en-US" sz="2400" b="0" i="0" u="none" strike="noStrike" cap="none">
                <a:solidFill>
                  <a:schemeClr val="lt1"/>
                </a:solidFill>
                <a:latin typeface="Questrial"/>
                <a:ea typeface="Questrial"/>
                <a:cs typeface="Questrial"/>
                <a:sym typeface="Questrial"/>
              </a:rPr>
              <a:t> networks</a:t>
            </a:r>
          </a:p>
        </p:txBody>
      </p:sp>
      <p:sp>
        <p:nvSpPr>
          <p:cNvPr id="396" name="Shape 396"/>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17</a:t>
            </a:fld>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DISTRIBUTION OF PROTEINS IN THE HIERARCHICAL LAYERS OF THE PPI NETWORK</a:t>
            </a:r>
          </a:p>
        </p:txBody>
      </p:sp>
      <p:pic>
        <p:nvPicPr>
          <p:cNvPr id="403" name="Shape 403"/>
          <p:cNvPicPr preferRelativeResize="0">
            <a:picLocks noGrp="1"/>
          </p:cNvPicPr>
          <p:nvPr>
            <p:ph type="body" idx="1"/>
          </p:nvPr>
        </p:nvPicPr>
        <p:blipFill rotWithShape="1">
          <a:blip r:embed="rId3">
            <a:alphaModFix/>
          </a:blip>
          <a:srcRect/>
          <a:stretch/>
        </p:blipFill>
        <p:spPr>
          <a:xfrm>
            <a:off x="6651699" y="2332588"/>
            <a:ext cx="4252836" cy="3189627"/>
          </a:xfrm>
          <a:prstGeom prst="rect">
            <a:avLst/>
          </a:prstGeom>
          <a:noFill/>
          <a:ln>
            <a:noFill/>
          </a:ln>
        </p:spPr>
      </p:pic>
      <p:pic>
        <p:nvPicPr>
          <p:cNvPr id="404" name="Shape 404"/>
          <p:cNvPicPr preferRelativeResize="0"/>
          <p:nvPr/>
        </p:nvPicPr>
        <p:blipFill rotWithShape="1">
          <a:blip r:embed="rId4">
            <a:alphaModFix/>
          </a:blip>
          <a:srcRect/>
          <a:stretch/>
        </p:blipFill>
        <p:spPr>
          <a:xfrm>
            <a:off x="1141412" y="2332588"/>
            <a:ext cx="4252836" cy="3189627"/>
          </a:xfrm>
          <a:prstGeom prst="rect">
            <a:avLst/>
          </a:prstGeom>
          <a:noFill/>
          <a:ln>
            <a:noFill/>
          </a:ln>
        </p:spPr>
      </p:pic>
      <p:sp>
        <p:nvSpPr>
          <p:cNvPr id="405" name="Shape 405"/>
          <p:cNvSpPr txBox="1"/>
          <p:nvPr/>
        </p:nvSpPr>
        <p:spPr>
          <a:xfrm>
            <a:off x="1489037" y="5573050"/>
            <a:ext cx="3557587"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lt1"/>
                </a:solidFill>
                <a:latin typeface="Questrial"/>
                <a:ea typeface="Questrial"/>
                <a:cs typeface="Questrial"/>
                <a:sym typeface="Questrial"/>
              </a:rPr>
              <a:t>DIP</a:t>
            </a:r>
          </a:p>
        </p:txBody>
      </p:sp>
      <p:sp>
        <p:nvSpPr>
          <p:cNvPr id="406" name="Shape 406"/>
          <p:cNvSpPr txBox="1"/>
          <p:nvPr/>
        </p:nvSpPr>
        <p:spPr>
          <a:xfrm>
            <a:off x="6999324" y="5483289"/>
            <a:ext cx="3557587"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lt1"/>
                </a:solidFill>
                <a:latin typeface="Questrial"/>
                <a:ea typeface="Questrial"/>
                <a:cs typeface="Questrial"/>
                <a:sym typeface="Questrial"/>
              </a:rPr>
              <a:t>MINT</a:t>
            </a:r>
          </a:p>
        </p:txBody>
      </p:sp>
      <p:sp>
        <p:nvSpPr>
          <p:cNvPr id="407" name="Shape 407"/>
          <p:cNvSpPr txBox="1"/>
          <p:nvPr/>
        </p:nvSpPr>
        <p:spPr>
          <a:xfrm>
            <a:off x="2381816" y="6237514"/>
            <a:ext cx="742518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lt1"/>
                </a:solidFill>
                <a:latin typeface="Questrial"/>
                <a:ea typeface="Questrial"/>
                <a:cs typeface="Questrial"/>
                <a:sym typeface="Questrial"/>
              </a:rPr>
              <a:t>Fisher’s Exact Test yields no statistically significant difference between layers</a:t>
            </a:r>
          </a:p>
        </p:txBody>
      </p:sp>
      <p:sp>
        <p:nvSpPr>
          <p:cNvPr id="408" name="Shape 408"/>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18</a:t>
            </a:fld>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CONCLUSIONS</a:t>
            </a:r>
          </a:p>
        </p:txBody>
      </p:sp>
      <p:sp>
        <p:nvSpPr>
          <p:cNvPr id="414" name="Shape 414"/>
          <p:cNvSpPr txBox="1">
            <a:spLocks noGrp="1"/>
          </p:cNvSpPr>
          <p:nvPr>
            <p:ph type="body" idx="1"/>
          </p:nvPr>
        </p:nvSpPr>
        <p:spPr>
          <a:xfrm>
            <a:off x="1141412" y="2249486"/>
            <a:ext cx="9905998" cy="3541713"/>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Successfully proposed a new tool that calculates the degree centrality and the betweenness centrality for all nodes in the PPI network </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Found no statistically significant difference in distributions of proteins containing SNPs and not containing SNPs</a:t>
            </a:r>
          </a:p>
          <a:p>
            <a:pPr marL="228600" marR="0" lvl="0" indent="-228600" algn="l" rtl="0">
              <a:lnSpc>
                <a:spcPct val="120000"/>
              </a:lnSpc>
              <a:spcBef>
                <a:spcPts val="1000"/>
              </a:spcBef>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Observed no statistically significant enrichment of proteins/protein types in any hierarchical layers of the PPI network</a:t>
            </a:r>
          </a:p>
        </p:txBody>
      </p:sp>
      <p:sp>
        <p:nvSpPr>
          <p:cNvPr id="415" name="Shape 415"/>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19</a:t>
            </a:fld>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INVESTIGATING THE HUMAN PROTEIN-PROTEIN INTERACTOME</a:t>
            </a:r>
          </a:p>
        </p:txBody>
      </p:sp>
      <p:sp>
        <p:nvSpPr>
          <p:cNvPr id="247" name="Shape 247"/>
          <p:cNvSpPr txBox="1">
            <a:spLocks noGrp="1"/>
          </p:cNvSpPr>
          <p:nvPr>
            <p:ph type="body" idx="1"/>
          </p:nvPr>
        </p:nvSpPr>
        <p:spPr>
          <a:xfrm>
            <a:off x="1141412" y="2249486"/>
            <a:ext cx="10117137" cy="3541713"/>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Provides an exploration of the functional aspects of the human proteome</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Human Protein-Protein Interaction (PPI) files were downloaded from two databases (after filtering </a:t>
            </a:r>
            <a:r>
              <a:rPr lang="en-US" sz="2400" b="0" i="1" u="none" strike="noStrike" cap="none">
                <a:solidFill>
                  <a:schemeClr val="lt1"/>
                </a:solidFill>
                <a:latin typeface="Questrial"/>
                <a:ea typeface="Questrial"/>
                <a:cs typeface="Questrial"/>
                <a:sym typeface="Questrial"/>
              </a:rPr>
              <a:t>w.r.t. </a:t>
            </a:r>
            <a:r>
              <a:rPr lang="en-US" sz="2400" b="0" i="0" u="none" strike="noStrike" cap="none">
                <a:solidFill>
                  <a:schemeClr val="lt1"/>
                </a:solidFill>
                <a:latin typeface="Questrial"/>
                <a:ea typeface="Questrial"/>
                <a:cs typeface="Questrial"/>
                <a:sym typeface="Questrial"/>
              </a:rPr>
              <a:t>corss-DB ID availability): </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Database of Interacting Proteins (DIP) | </a:t>
            </a:r>
            <a:r>
              <a:rPr lang="en-US" sz="2000" b="0" i="1" u="none" strike="noStrike" cap="none">
                <a:solidFill>
                  <a:schemeClr val="lt1"/>
                </a:solidFill>
                <a:latin typeface="Questrial"/>
                <a:ea typeface="Questrial"/>
                <a:cs typeface="Questrial"/>
                <a:sym typeface="Questrial"/>
              </a:rPr>
              <a:t>4904 distinct proteins with 7,387 interactions</a:t>
            </a:r>
          </a:p>
          <a:p>
            <a:pPr marL="228600" marR="0" lvl="1" indent="-228600" algn="l" rtl="0">
              <a:lnSpc>
                <a:spcPct val="120000"/>
              </a:lnSpc>
              <a:spcBef>
                <a:spcPts val="1000"/>
              </a:spcBef>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Molecule INTeracting Database (MINT)| </a:t>
            </a:r>
            <a:r>
              <a:rPr lang="en-US" sz="2000" b="0" i="1" u="none" strike="noStrike" cap="none">
                <a:solidFill>
                  <a:schemeClr val="lt1"/>
                </a:solidFill>
                <a:latin typeface="Questrial"/>
                <a:ea typeface="Questrial"/>
                <a:cs typeface="Questrial"/>
                <a:sym typeface="Questrial"/>
              </a:rPr>
              <a:t>4584 distinct proteins with 12,655 interactions</a:t>
            </a:r>
          </a:p>
        </p:txBody>
      </p:sp>
      <p:sp>
        <p:nvSpPr>
          <p:cNvPr id="248" name="Shape 248"/>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2</a:t>
            </a:fld>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MEASURES OF CENTRALITY</a:t>
            </a:r>
          </a:p>
        </p:txBody>
      </p:sp>
      <p:sp>
        <p:nvSpPr>
          <p:cNvPr id="422" name="Shape 422"/>
          <p:cNvSpPr txBox="1">
            <a:spLocks noGrp="1"/>
          </p:cNvSpPr>
          <p:nvPr>
            <p:ph type="body" idx="1"/>
          </p:nvPr>
        </p:nvSpPr>
        <p:spPr>
          <a:xfrm>
            <a:off x="1141412" y="2249486"/>
            <a:ext cx="9905998" cy="3541713"/>
          </a:xfrm>
          <a:prstGeom prst="rect">
            <a:avLst/>
          </a:prstGeom>
          <a:blipFill rotWithShape="1">
            <a:blip r:embed="rId3">
              <a:alphaModFix/>
            </a:blip>
            <a:stretch>
              <a:fillRect l="-1230" t="-2237" r="-60"/>
            </a:stretch>
          </a:blip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25000"/>
              <a:buFont typeface="Arial"/>
              <a:buChar char="•"/>
            </a:pPr>
            <a:r>
              <a:rPr lang="en-US" sz="2400" b="0" i="0" u="none" strike="noStrike" cap="none">
                <a:latin typeface="Questrial"/>
                <a:ea typeface="Questrial"/>
                <a:cs typeface="Questrial"/>
                <a:sym typeface="Questrial"/>
              </a:rPr>
              <a:t> </a:t>
            </a:r>
          </a:p>
        </p:txBody>
      </p:sp>
      <p:sp>
        <p:nvSpPr>
          <p:cNvPr id="423" name="Shape 423"/>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20</a:t>
            </a:fld>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141412" y="618518"/>
            <a:ext cx="9906000" cy="1478700"/>
          </a:xfrm>
          <a:prstGeom prst="rect">
            <a:avLst/>
          </a:prstGeom>
        </p:spPr>
        <p:txBody>
          <a:bodyPr lIns="91425" tIns="91425" rIns="91425" bIns="91425" anchor="ctr" anchorCtr="0">
            <a:noAutofit/>
          </a:bodyPr>
          <a:lstStyle/>
          <a:p>
            <a:pPr lvl="0">
              <a:spcBef>
                <a:spcPts val="0"/>
              </a:spcBef>
              <a:buNone/>
            </a:pPr>
            <a:r>
              <a:rPr lang="en-US" dirty="0"/>
              <a:t>PPI </a:t>
            </a:r>
            <a:r>
              <a:rPr lang="en-US" dirty="0" smtClean="0"/>
              <a:t>Network </a:t>
            </a:r>
            <a:r>
              <a:rPr lang="en-US" dirty="0"/>
              <a:t>and Subject Z's Coding SNPs</a:t>
            </a:r>
          </a:p>
        </p:txBody>
      </p:sp>
      <p:sp>
        <p:nvSpPr>
          <p:cNvPr id="255" name="Shape 255"/>
          <p:cNvSpPr txBox="1">
            <a:spLocks noGrp="1"/>
          </p:cNvSpPr>
          <p:nvPr>
            <p:ph type="body" idx="1"/>
          </p:nvPr>
        </p:nvSpPr>
        <p:spPr>
          <a:xfrm>
            <a:off x="1141412" y="2249486"/>
            <a:ext cx="9906000" cy="3541800"/>
          </a:xfrm>
          <a:prstGeom prst="rect">
            <a:avLst/>
          </a:prstGeom>
        </p:spPr>
        <p:txBody>
          <a:bodyPr lIns="91425" tIns="91425" rIns="91425" bIns="91425" anchor="t" anchorCtr="0">
            <a:noAutofit/>
          </a:bodyPr>
          <a:lstStyle/>
          <a:p>
            <a:pPr marL="457200" lvl="0" indent="-228600" rtl="0">
              <a:spcBef>
                <a:spcPts val="0"/>
              </a:spcBef>
            </a:pPr>
            <a:r>
              <a:rPr lang="en-US" dirty="0"/>
              <a:t>Many ways to determine impacts of SNPs</a:t>
            </a:r>
          </a:p>
          <a:p>
            <a:pPr marL="914400" lvl="1" indent="-228600" rtl="0">
              <a:spcBef>
                <a:spcPts val="0"/>
              </a:spcBef>
            </a:pPr>
            <a:r>
              <a:rPr lang="en-US" dirty="0"/>
              <a:t>Conservation, statistical modeling….</a:t>
            </a:r>
          </a:p>
          <a:p>
            <a:pPr marL="457200" lvl="0" indent="-228600" rtl="0">
              <a:spcBef>
                <a:spcPts val="0"/>
              </a:spcBef>
            </a:pPr>
            <a:r>
              <a:rPr lang="en-US" dirty="0"/>
              <a:t>I</a:t>
            </a:r>
            <a:r>
              <a:rPr lang="en-US" dirty="0" smtClean="0"/>
              <a:t>mportance </a:t>
            </a:r>
            <a:r>
              <a:rPr lang="en-US" dirty="0"/>
              <a:t>of hubs in sparse networks</a:t>
            </a:r>
          </a:p>
          <a:p>
            <a:pPr marL="457200" lvl="0" indent="-228600" rtl="0">
              <a:spcBef>
                <a:spcPts val="0"/>
              </a:spcBef>
            </a:pPr>
            <a:r>
              <a:rPr lang="en-US" dirty="0"/>
              <a:t>Any hubs for genes with SNPs of Carl?</a:t>
            </a:r>
          </a:p>
          <a:p>
            <a:pPr marL="914400" lvl="1" indent="-228600" rtl="0">
              <a:spcBef>
                <a:spcPts val="0"/>
              </a:spcBef>
            </a:pPr>
            <a:r>
              <a:rPr lang="en-US" dirty="0"/>
              <a:t>A node with many neighbors</a:t>
            </a:r>
          </a:p>
          <a:p>
            <a:pPr marL="914400" lvl="1" indent="-228600" rtl="0">
              <a:spcBef>
                <a:spcPts val="0"/>
              </a:spcBef>
            </a:pPr>
            <a:r>
              <a:rPr lang="en-US" dirty="0"/>
              <a:t>A node which is centered in communications</a:t>
            </a:r>
          </a:p>
          <a:p>
            <a:pPr marL="457200" lvl="0" indent="-228600" rtl="0">
              <a:spcBef>
                <a:spcPts val="0"/>
              </a:spcBef>
            </a:pPr>
            <a:r>
              <a:rPr lang="en-US" dirty="0"/>
              <a:t>Are they related to disease or any other important traits?</a:t>
            </a:r>
          </a:p>
        </p:txBody>
      </p:sp>
      <p:sp>
        <p:nvSpPr>
          <p:cNvPr id="256" name="Shape 256"/>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3</a:t>
            </a:fld>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3600" b="0" i="0" u="none" strike="noStrike" cap="none" dirty="0">
                <a:solidFill>
                  <a:schemeClr val="lt1"/>
                </a:solidFill>
                <a:latin typeface="Questrial"/>
                <a:ea typeface="Questrial"/>
                <a:cs typeface="Questrial"/>
                <a:sym typeface="Questrial"/>
              </a:rPr>
              <a:t>NETWORK THEORY</a:t>
            </a:r>
          </a:p>
        </p:txBody>
      </p:sp>
      <p:sp>
        <p:nvSpPr>
          <p:cNvPr id="263" name="Shape 263"/>
          <p:cNvSpPr txBox="1">
            <a:spLocks noGrp="1"/>
          </p:cNvSpPr>
          <p:nvPr>
            <p:ph type="body" idx="1"/>
          </p:nvPr>
        </p:nvSpPr>
        <p:spPr>
          <a:xfrm>
            <a:off x="1141412" y="2249486"/>
            <a:ext cx="4889274" cy="4177646"/>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lt1"/>
              </a:buClr>
              <a:buSzPct val="127500"/>
              <a:buFont typeface="Arial"/>
              <a:buChar char="•"/>
            </a:pPr>
            <a:r>
              <a:rPr lang="en-US" sz="2040" b="0" i="0" u="none" strike="noStrike" cap="none" dirty="0">
                <a:solidFill>
                  <a:schemeClr val="lt1"/>
                </a:solidFill>
                <a:latin typeface="Questrial"/>
                <a:ea typeface="Questrial"/>
                <a:cs typeface="Questrial"/>
                <a:sym typeface="Questrial"/>
              </a:rPr>
              <a:t>Node: individual protein</a:t>
            </a:r>
          </a:p>
          <a:p>
            <a:pPr marL="228600" marR="0" lvl="0" indent="-228600" algn="l" rtl="0">
              <a:lnSpc>
                <a:spcPct val="100000"/>
              </a:lnSpc>
              <a:spcBef>
                <a:spcPts val="1000"/>
              </a:spcBef>
              <a:spcAft>
                <a:spcPts val="0"/>
              </a:spcAft>
              <a:buClr>
                <a:schemeClr val="lt1"/>
              </a:buClr>
              <a:buSzPct val="127500"/>
              <a:buFont typeface="Arial"/>
              <a:buChar char="•"/>
            </a:pPr>
            <a:r>
              <a:rPr lang="en-US" sz="2040" b="0" i="0" u="none" strike="noStrike" cap="none">
                <a:solidFill>
                  <a:schemeClr val="lt1"/>
                </a:solidFill>
                <a:latin typeface="Questrial"/>
                <a:ea typeface="Questrial"/>
                <a:cs typeface="Questrial"/>
                <a:sym typeface="Questrial"/>
              </a:rPr>
              <a:t>Edge: Evidence of interaction</a:t>
            </a:r>
          </a:p>
          <a:p>
            <a:pPr marL="228600" marR="0" lvl="0" indent="-228600" algn="l" rtl="0">
              <a:lnSpc>
                <a:spcPct val="100000"/>
              </a:lnSpc>
              <a:spcBef>
                <a:spcPts val="1000"/>
              </a:spcBef>
              <a:spcAft>
                <a:spcPts val="0"/>
              </a:spcAft>
              <a:buClr>
                <a:schemeClr val="lt1"/>
              </a:buClr>
              <a:buSzPct val="127500"/>
              <a:buFont typeface="Arial"/>
              <a:buChar char="•"/>
            </a:pPr>
            <a:r>
              <a:rPr lang="en-US" sz="2040" b="0" i="0" u="none" strike="noStrike" cap="none" dirty="0">
                <a:solidFill>
                  <a:schemeClr val="lt1"/>
                </a:solidFill>
                <a:latin typeface="Questrial"/>
                <a:ea typeface="Questrial"/>
                <a:cs typeface="Questrial"/>
                <a:sym typeface="Questrial"/>
              </a:rPr>
              <a:t>Degree Centrality: normalized number of edges connected to a node</a:t>
            </a:r>
          </a:p>
          <a:p>
            <a:pPr marL="228600" marR="0" lvl="0" indent="-228600" algn="l" rtl="0">
              <a:lnSpc>
                <a:spcPct val="100000"/>
              </a:lnSpc>
              <a:spcBef>
                <a:spcPts val="1000"/>
              </a:spcBef>
              <a:spcAft>
                <a:spcPts val="0"/>
              </a:spcAft>
              <a:buClr>
                <a:schemeClr val="lt1"/>
              </a:buClr>
              <a:buSzPct val="127500"/>
              <a:buFont typeface="Arial"/>
              <a:buChar char="•"/>
            </a:pPr>
            <a:r>
              <a:rPr lang="en-US" sz="2040" b="0" i="0" u="none" strike="noStrike" cap="none" dirty="0" err="1">
                <a:solidFill>
                  <a:schemeClr val="lt1"/>
                </a:solidFill>
                <a:latin typeface="Questrial"/>
                <a:ea typeface="Questrial"/>
                <a:cs typeface="Questrial"/>
                <a:sym typeface="Questrial"/>
              </a:rPr>
              <a:t>Betweenness</a:t>
            </a:r>
            <a:r>
              <a:rPr lang="en-US" sz="2040" b="0" i="0" u="none" strike="noStrike" cap="none" dirty="0">
                <a:solidFill>
                  <a:schemeClr val="lt1"/>
                </a:solidFill>
                <a:latin typeface="Questrial"/>
                <a:ea typeface="Questrial"/>
                <a:cs typeface="Questrial"/>
                <a:sym typeface="Questrial"/>
              </a:rPr>
              <a:t> Centrality: number of times a node is within the shortest path between two other nodes </a:t>
            </a:r>
          </a:p>
          <a:p>
            <a:pPr marL="228600" marR="0" lvl="0" indent="-228600" algn="l" rtl="0">
              <a:lnSpc>
                <a:spcPct val="100000"/>
              </a:lnSpc>
              <a:spcBef>
                <a:spcPts val="1000"/>
              </a:spcBef>
              <a:spcAft>
                <a:spcPts val="0"/>
              </a:spcAft>
              <a:buClr>
                <a:schemeClr val="lt1"/>
              </a:buClr>
              <a:buSzPct val="127500"/>
              <a:buFont typeface="Arial"/>
              <a:buChar char="•"/>
            </a:pPr>
            <a:r>
              <a:rPr lang="en-US" sz="2040" b="0" i="0" u="none" strike="noStrike" cap="none" dirty="0">
                <a:solidFill>
                  <a:schemeClr val="lt1"/>
                </a:solidFill>
                <a:latin typeface="Questrial"/>
                <a:ea typeface="Questrial"/>
                <a:cs typeface="Questrial"/>
                <a:sym typeface="Questrial"/>
              </a:rPr>
              <a:t>Hierarchical Networks: splits a network into layers of </a:t>
            </a:r>
            <a:r>
              <a:rPr lang="en-US" sz="2040" b="0" i="0" u="none" strike="noStrike" cap="none" dirty="0" err="1">
                <a:solidFill>
                  <a:schemeClr val="lt1"/>
                </a:solidFill>
                <a:latin typeface="Questrial"/>
                <a:ea typeface="Questrial"/>
                <a:cs typeface="Questrial"/>
                <a:sym typeface="Questrial"/>
              </a:rPr>
              <a:t>subnetworks</a:t>
            </a:r>
            <a:endParaRPr lang="en-US" sz="2040" b="0" i="0" u="none" strike="noStrike" cap="none" dirty="0">
              <a:solidFill>
                <a:schemeClr val="lt1"/>
              </a:solidFill>
              <a:latin typeface="Questrial"/>
              <a:ea typeface="Questrial"/>
              <a:cs typeface="Questrial"/>
              <a:sym typeface="Questrial"/>
            </a:endParaRPr>
          </a:p>
          <a:p>
            <a:pPr marL="685800" marR="0" lvl="1" indent="-228600" algn="l" rtl="0">
              <a:lnSpc>
                <a:spcPct val="100000"/>
              </a:lnSpc>
              <a:spcBef>
                <a:spcPts val="500"/>
              </a:spcBef>
              <a:spcAft>
                <a:spcPts val="0"/>
              </a:spcAft>
              <a:buClr>
                <a:schemeClr val="lt1"/>
              </a:buClr>
              <a:buSzPct val="125000"/>
              <a:buFont typeface="Arial"/>
              <a:buChar char="•"/>
            </a:pPr>
            <a:r>
              <a:rPr lang="en-US" sz="1700" b="0" i="0" u="none" strike="noStrike" cap="none" dirty="0">
                <a:solidFill>
                  <a:schemeClr val="lt1"/>
                </a:solidFill>
                <a:latin typeface="Questrial"/>
                <a:ea typeface="Questrial"/>
                <a:cs typeface="Questrial"/>
                <a:sym typeface="Questrial"/>
              </a:rPr>
              <a:t>Scale-free topology</a:t>
            </a:r>
          </a:p>
          <a:p>
            <a:pPr marL="685800" marR="0" lvl="1" indent="-228600" algn="l" rtl="0">
              <a:lnSpc>
                <a:spcPct val="100000"/>
              </a:lnSpc>
              <a:spcBef>
                <a:spcPts val="500"/>
              </a:spcBef>
              <a:buClr>
                <a:schemeClr val="lt1"/>
              </a:buClr>
              <a:buSzPct val="125000"/>
              <a:buFont typeface="Arial"/>
              <a:buChar char="•"/>
            </a:pPr>
            <a:r>
              <a:rPr lang="en-US" sz="1700" b="0" i="0" u="none" strike="noStrike" cap="none" dirty="0">
                <a:solidFill>
                  <a:schemeClr val="lt1"/>
                </a:solidFill>
                <a:latin typeface="Questrial"/>
                <a:ea typeface="Questrial"/>
                <a:cs typeface="Questrial"/>
                <a:sym typeface="Questrial"/>
              </a:rPr>
              <a:t>Related to high clustering of nodes</a:t>
            </a:r>
          </a:p>
        </p:txBody>
      </p:sp>
      <p:pic>
        <p:nvPicPr>
          <p:cNvPr id="264" name="Shape 264" descr="ttp://www.nature.com/ncb/journal/v15/n12/images/ncb2870-f7.jpg"/>
          <p:cNvPicPr preferRelativeResize="0"/>
          <p:nvPr/>
        </p:nvPicPr>
        <p:blipFill rotWithShape="1">
          <a:blip r:embed="rId3">
            <a:alphaModFix/>
          </a:blip>
          <a:srcRect/>
          <a:stretch/>
        </p:blipFill>
        <p:spPr>
          <a:xfrm>
            <a:off x="7221059" y="4026962"/>
            <a:ext cx="2930598" cy="2674170"/>
          </a:xfrm>
          <a:prstGeom prst="rect">
            <a:avLst/>
          </a:prstGeom>
          <a:noFill/>
          <a:ln>
            <a:noFill/>
          </a:ln>
        </p:spPr>
      </p:pic>
      <p:pic>
        <p:nvPicPr>
          <p:cNvPr id="265" name="Shape 265"/>
          <p:cNvPicPr preferRelativeResize="0"/>
          <p:nvPr/>
        </p:nvPicPr>
        <p:blipFill rotWithShape="1">
          <a:blip r:embed="rId4">
            <a:alphaModFix/>
          </a:blip>
          <a:srcRect/>
          <a:stretch/>
        </p:blipFill>
        <p:spPr>
          <a:xfrm>
            <a:off x="6673167" y="847086"/>
            <a:ext cx="4026384" cy="3081646"/>
          </a:xfrm>
          <a:prstGeom prst="rect">
            <a:avLst/>
          </a:prstGeom>
          <a:noFill/>
          <a:ln>
            <a:noFill/>
          </a:ln>
        </p:spPr>
      </p:pic>
      <p:sp>
        <p:nvSpPr>
          <p:cNvPr id="266" name="Shape 266"/>
          <p:cNvSpPr txBox="1"/>
          <p:nvPr/>
        </p:nvSpPr>
        <p:spPr>
          <a:xfrm>
            <a:off x="1289724" y="6427132"/>
            <a:ext cx="6174177" cy="54799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chemeClr val="lt1"/>
              </a:buClr>
              <a:buSzPct val="25000"/>
              <a:buFont typeface="Arial"/>
              <a:buNone/>
            </a:pPr>
            <a:r>
              <a:rPr lang="en-US" sz="1200" b="0" i="0" u="none" strike="noStrike" cap="none">
                <a:solidFill>
                  <a:schemeClr val="lt1"/>
                </a:solidFill>
                <a:latin typeface="Questrial"/>
                <a:ea typeface="Questrial"/>
                <a:cs typeface="Questrial"/>
                <a:sym typeface="Questrial"/>
              </a:rPr>
              <a:t>From 3.1 by James, Dingjue, and Zhaolong</a:t>
            </a:r>
          </a:p>
        </p:txBody>
      </p:sp>
      <p:sp>
        <p:nvSpPr>
          <p:cNvPr id="267" name="Shape 267"/>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4</a:t>
            </a:fld>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PROJECT AIMS</a:t>
            </a:r>
          </a:p>
        </p:txBody>
      </p:sp>
      <p:sp>
        <p:nvSpPr>
          <p:cNvPr id="274" name="Shape 274"/>
          <p:cNvSpPr txBox="1">
            <a:spLocks noGrp="1"/>
          </p:cNvSpPr>
          <p:nvPr>
            <p:ph type="body" idx="1"/>
          </p:nvPr>
        </p:nvSpPr>
        <p:spPr>
          <a:xfrm>
            <a:off x="1141412" y="1841272"/>
            <a:ext cx="9905998" cy="4379913"/>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Visualize the PPI networks obtained from the two databases</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Propose a tool that calculates measures of centrality and compare to output from Cytoscape</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Determine distribution of degree centrality and betweenness centrality for PPI networks</a:t>
            </a:r>
          </a:p>
          <a:p>
            <a:pPr marL="228600" marR="0" lvl="0" indent="-228600" algn="l" rtl="0">
              <a:lnSpc>
                <a:spcPct val="120000"/>
              </a:lnSpc>
              <a:spcBef>
                <a:spcPts val="100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Characterize any statistically significant differences between proteins containing and not containing SNPs in Carl’s genome</a:t>
            </a:r>
          </a:p>
          <a:p>
            <a:pPr marL="228600" marR="0" lvl="0" indent="-228600" algn="l" rtl="0">
              <a:lnSpc>
                <a:spcPct val="120000"/>
              </a:lnSpc>
              <a:spcBef>
                <a:spcPts val="1000"/>
              </a:spcBef>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Perform hierarchical analyses on the PPI networks</a:t>
            </a:r>
          </a:p>
        </p:txBody>
      </p:sp>
      <p:sp>
        <p:nvSpPr>
          <p:cNvPr id="275" name="Shape 275"/>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5</a:t>
            </a:fld>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143000" y="335343"/>
            <a:ext cx="9906000" cy="1478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a:t>Mapping Subject Z's SNPs onto the PPI Network</a:t>
            </a:r>
          </a:p>
        </p:txBody>
      </p:sp>
      <p:pic>
        <p:nvPicPr>
          <p:cNvPr id="282" name="Shape 282"/>
          <p:cNvPicPr preferRelativeResize="0"/>
          <p:nvPr/>
        </p:nvPicPr>
        <p:blipFill rotWithShape="1">
          <a:blip r:embed="rId3">
            <a:alphaModFix/>
          </a:blip>
          <a:srcRect/>
          <a:stretch/>
        </p:blipFill>
        <p:spPr>
          <a:xfrm>
            <a:off x="2936200" y="1651825"/>
            <a:ext cx="6224100" cy="4971300"/>
          </a:xfrm>
          <a:prstGeom prst="rect">
            <a:avLst/>
          </a:prstGeom>
          <a:noFill/>
          <a:ln>
            <a:noFill/>
          </a:ln>
        </p:spPr>
      </p:pic>
      <p:sp>
        <p:nvSpPr>
          <p:cNvPr id="283" name="Shape 283"/>
          <p:cNvSpPr txBox="1"/>
          <p:nvPr/>
        </p:nvSpPr>
        <p:spPr>
          <a:xfrm>
            <a:off x="1496104" y="5986860"/>
            <a:ext cx="3557587"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lt1"/>
                </a:solidFill>
                <a:latin typeface="Questrial"/>
                <a:ea typeface="Questrial"/>
                <a:cs typeface="Questrial"/>
                <a:sym typeface="Questrial"/>
              </a:rPr>
              <a:t>DIP</a:t>
            </a:r>
          </a:p>
        </p:txBody>
      </p:sp>
      <p:sp>
        <p:nvSpPr>
          <p:cNvPr id="284" name="Shape 284"/>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6</a:t>
            </a:fld>
            <a:endParaRPr lang="en-US" dirty="0">
              <a:solidFill>
                <a:schemeClr val="bg1"/>
              </a:solidFill>
            </a:endParaRPr>
          </a:p>
        </p:txBody>
      </p:sp>
      <p:sp>
        <p:nvSpPr>
          <p:cNvPr id="285" name="Shape 285"/>
          <p:cNvSpPr txBox="1"/>
          <p:nvPr/>
        </p:nvSpPr>
        <p:spPr>
          <a:xfrm>
            <a:off x="5742025" y="1735375"/>
            <a:ext cx="1793400" cy="369300"/>
          </a:xfrm>
          <a:prstGeom prst="rect">
            <a:avLst/>
          </a:prstGeom>
          <a:noFill/>
          <a:ln>
            <a:noFill/>
          </a:ln>
        </p:spPr>
        <p:txBody>
          <a:bodyPr lIns="91425" tIns="91425" rIns="91425" bIns="91425" anchor="t" anchorCtr="0">
            <a:noAutofit/>
          </a:bodyPr>
          <a:lstStyle/>
          <a:p>
            <a:pPr lvl="0">
              <a:spcBef>
                <a:spcPts val="0"/>
              </a:spcBef>
              <a:buNone/>
            </a:pPr>
            <a:r>
              <a:rPr lang="en-US"/>
              <a:t>DIP</a:t>
            </a:r>
          </a:p>
        </p:txBody>
      </p:sp>
      <p:sp>
        <p:nvSpPr>
          <p:cNvPr id="286" name="Shape 286"/>
          <p:cNvSpPr txBox="1"/>
          <p:nvPr/>
        </p:nvSpPr>
        <p:spPr>
          <a:xfrm>
            <a:off x="7409575" y="1915900"/>
            <a:ext cx="2013600" cy="597900"/>
          </a:xfrm>
          <a:prstGeom prst="rect">
            <a:avLst/>
          </a:prstGeom>
          <a:noFill/>
          <a:ln>
            <a:noFill/>
          </a:ln>
        </p:spPr>
        <p:txBody>
          <a:bodyPr lIns="91425" tIns="91425" rIns="91425" bIns="91425" anchor="t" anchorCtr="0">
            <a:noAutofit/>
          </a:bodyPr>
          <a:lstStyle/>
          <a:p>
            <a:pPr marL="457200" lvl="0" indent="-228600" rtl="0">
              <a:spcBef>
                <a:spcPts val="0"/>
              </a:spcBef>
              <a:buClr>
                <a:srgbClr val="00FF00"/>
              </a:buClr>
              <a:buChar char="●"/>
            </a:pPr>
            <a:r>
              <a:rPr lang="en-US"/>
              <a:t>Without SNP</a:t>
            </a:r>
          </a:p>
          <a:p>
            <a:pPr marL="457200" lvl="0" indent="-228600">
              <a:spcBef>
                <a:spcPts val="0"/>
              </a:spcBef>
              <a:buClr>
                <a:srgbClr val="FF0000"/>
              </a:buClr>
              <a:buChar char="●"/>
            </a:pPr>
            <a:r>
              <a:rPr lang="en-US"/>
              <a:t>With SNP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7</a:t>
            </a:fld>
            <a:endParaRPr lang="en-US" dirty="0">
              <a:solidFill>
                <a:schemeClr val="bg1"/>
              </a:solidFill>
            </a:endParaRPr>
          </a:p>
        </p:txBody>
      </p:sp>
      <p:pic>
        <p:nvPicPr>
          <p:cNvPr id="293" name="Shape 293"/>
          <p:cNvPicPr preferRelativeResize="0"/>
          <p:nvPr/>
        </p:nvPicPr>
        <p:blipFill rotWithShape="1">
          <a:blip r:embed="rId3">
            <a:alphaModFix/>
          </a:blip>
          <a:srcRect/>
          <a:stretch/>
        </p:blipFill>
        <p:spPr>
          <a:xfrm>
            <a:off x="2595725" y="743950"/>
            <a:ext cx="6506700" cy="5678700"/>
          </a:xfrm>
          <a:prstGeom prst="rect">
            <a:avLst/>
          </a:prstGeom>
          <a:noFill/>
          <a:ln>
            <a:noFill/>
          </a:ln>
        </p:spPr>
      </p:pic>
      <p:sp>
        <p:nvSpPr>
          <p:cNvPr id="294" name="Shape 294"/>
          <p:cNvSpPr txBox="1"/>
          <p:nvPr/>
        </p:nvSpPr>
        <p:spPr>
          <a:xfrm>
            <a:off x="5254350" y="912450"/>
            <a:ext cx="3696900" cy="456300"/>
          </a:xfrm>
          <a:prstGeom prst="rect">
            <a:avLst/>
          </a:prstGeom>
          <a:noFill/>
          <a:ln>
            <a:noFill/>
          </a:ln>
        </p:spPr>
        <p:txBody>
          <a:bodyPr lIns="91425" tIns="91425" rIns="91425" bIns="91425" anchor="t" anchorCtr="0">
            <a:noAutofit/>
          </a:bodyPr>
          <a:lstStyle/>
          <a:p>
            <a:pPr lvl="0">
              <a:spcBef>
                <a:spcPts val="0"/>
              </a:spcBef>
              <a:buNone/>
            </a:pPr>
            <a:r>
              <a:rPr lang="en-US"/>
              <a:t>MINT</a:t>
            </a:r>
          </a:p>
        </p:txBody>
      </p:sp>
      <p:sp>
        <p:nvSpPr>
          <p:cNvPr id="295" name="Shape 295"/>
          <p:cNvSpPr txBox="1"/>
          <p:nvPr/>
        </p:nvSpPr>
        <p:spPr>
          <a:xfrm>
            <a:off x="7299475" y="1176525"/>
            <a:ext cx="2013600" cy="597900"/>
          </a:xfrm>
          <a:prstGeom prst="rect">
            <a:avLst/>
          </a:prstGeom>
          <a:noFill/>
          <a:ln>
            <a:noFill/>
          </a:ln>
        </p:spPr>
        <p:txBody>
          <a:bodyPr lIns="91425" tIns="91425" rIns="91425" bIns="91425" anchor="t" anchorCtr="0">
            <a:noAutofit/>
          </a:bodyPr>
          <a:lstStyle/>
          <a:p>
            <a:pPr marL="457200" lvl="0" indent="-228600" rtl="0">
              <a:spcBef>
                <a:spcPts val="0"/>
              </a:spcBef>
              <a:buClr>
                <a:srgbClr val="00FF00"/>
              </a:buClr>
              <a:buChar char="●"/>
            </a:pPr>
            <a:r>
              <a:rPr lang="en-US"/>
              <a:t>Without SNP</a:t>
            </a:r>
          </a:p>
          <a:p>
            <a:pPr marL="457200" lvl="0" indent="-228600" rtl="0">
              <a:spcBef>
                <a:spcPts val="0"/>
              </a:spcBef>
              <a:buClr>
                <a:srgbClr val="FF0000"/>
              </a:buClr>
              <a:buChar char="●"/>
            </a:pPr>
            <a:r>
              <a:rPr lang="en-US"/>
              <a:t>With SNP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MEASURES OF CENTRALITY</a:t>
            </a:r>
          </a:p>
        </p:txBody>
      </p:sp>
      <p:sp>
        <p:nvSpPr>
          <p:cNvPr id="302" name="Shape 302"/>
          <p:cNvSpPr txBox="1">
            <a:spLocks noGrp="1"/>
          </p:cNvSpPr>
          <p:nvPr>
            <p:ph type="body" idx="1"/>
          </p:nvPr>
        </p:nvSpPr>
        <p:spPr>
          <a:xfrm>
            <a:off x="1141412" y="2249486"/>
            <a:ext cx="4859338" cy="442277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Nodes with higher betweenness and degree centralities tend to fulfill important functions and take part in multiple biological processes</a:t>
            </a:r>
          </a:p>
          <a:p>
            <a:pPr marL="228600" marR="0" lvl="0" indent="-228600" algn="l" rtl="0">
              <a:lnSpc>
                <a:spcPct val="120000"/>
              </a:lnSpc>
              <a:spcBef>
                <a:spcPts val="1000"/>
              </a:spcBef>
              <a:buClr>
                <a:schemeClr val="lt1"/>
              </a:buClr>
              <a:buSzPct val="125000"/>
              <a:buFont typeface="Arial"/>
              <a:buChar char="•"/>
            </a:pPr>
            <a:r>
              <a:rPr lang="en-US" sz="2400" b="0" i="0" u="none" strike="noStrike" cap="none">
                <a:solidFill>
                  <a:schemeClr val="lt1"/>
                </a:solidFill>
                <a:latin typeface="Questrial"/>
                <a:ea typeface="Questrial"/>
                <a:cs typeface="Questrial"/>
                <a:sym typeface="Questrial"/>
              </a:rPr>
              <a:t>SNPs in genes of these proteins tend to be more deleteriousness</a:t>
            </a:r>
          </a:p>
        </p:txBody>
      </p:sp>
      <p:pic>
        <p:nvPicPr>
          <p:cNvPr id="303" name="Shape 303"/>
          <p:cNvPicPr preferRelativeResize="0"/>
          <p:nvPr/>
        </p:nvPicPr>
        <p:blipFill rotWithShape="1">
          <a:blip r:embed="rId3">
            <a:alphaModFix/>
          </a:blip>
          <a:srcRect/>
          <a:stretch/>
        </p:blipFill>
        <p:spPr>
          <a:xfrm>
            <a:off x="5810250" y="2249486"/>
            <a:ext cx="6152197" cy="3618420"/>
          </a:xfrm>
          <a:prstGeom prst="rect">
            <a:avLst/>
          </a:prstGeom>
          <a:noFill/>
          <a:ln>
            <a:noFill/>
          </a:ln>
        </p:spPr>
      </p:pic>
      <p:sp>
        <p:nvSpPr>
          <p:cNvPr id="304" name="Shape 304"/>
          <p:cNvSpPr txBox="1">
            <a:spLocks noGrp="1"/>
          </p:cNvSpPr>
          <p:nvPr>
            <p:ph type="sldNum" idx="12"/>
          </p:nvPr>
        </p:nvSpPr>
        <p:spPr>
          <a:xfrm>
            <a:off x="10276321" y="5883273"/>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8</a:t>
            </a:fld>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141412" y="618518"/>
            <a:ext cx="9905997" cy="147857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CYTOSCAPE-GENERATED DISTRIBUTIONS OF CENTRALITY MEASURES</a:t>
            </a:r>
          </a:p>
        </p:txBody>
      </p:sp>
      <p:pic>
        <p:nvPicPr>
          <p:cNvPr id="311" name="Shape 311"/>
          <p:cNvPicPr preferRelativeResize="0"/>
          <p:nvPr/>
        </p:nvPicPr>
        <p:blipFill rotWithShape="1">
          <a:blip r:embed="rId3">
            <a:alphaModFix/>
          </a:blip>
          <a:srcRect/>
          <a:stretch/>
        </p:blipFill>
        <p:spPr>
          <a:xfrm>
            <a:off x="6323012" y="2097086"/>
            <a:ext cx="5230366" cy="3922776"/>
          </a:xfrm>
          <a:prstGeom prst="rect">
            <a:avLst/>
          </a:prstGeom>
          <a:noFill/>
          <a:ln>
            <a:noFill/>
          </a:ln>
        </p:spPr>
      </p:pic>
      <p:pic>
        <p:nvPicPr>
          <p:cNvPr id="312" name="Shape 312"/>
          <p:cNvPicPr preferRelativeResize="0"/>
          <p:nvPr/>
        </p:nvPicPr>
        <p:blipFill rotWithShape="1">
          <a:blip r:embed="rId4">
            <a:alphaModFix/>
          </a:blip>
          <a:srcRect/>
          <a:stretch/>
        </p:blipFill>
        <p:spPr>
          <a:xfrm>
            <a:off x="602566" y="2097088"/>
            <a:ext cx="5230586" cy="3922939"/>
          </a:xfrm>
          <a:prstGeom prst="rect">
            <a:avLst/>
          </a:prstGeom>
          <a:noFill/>
          <a:ln>
            <a:noFill/>
          </a:ln>
        </p:spPr>
      </p:pic>
      <p:sp>
        <p:nvSpPr>
          <p:cNvPr id="313" name="Shape 313"/>
          <p:cNvSpPr txBox="1">
            <a:spLocks noGrp="1"/>
          </p:cNvSpPr>
          <p:nvPr>
            <p:ph type="sldNum" idx="12"/>
          </p:nvPr>
        </p:nvSpPr>
        <p:spPr>
          <a:xfrm>
            <a:off x="10276409" y="6019862"/>
            <a:ext cx="77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solidFill>
                  <a:schemeClr val="bg1"/>
                </a:solidFill>
              </a:rPr>
              <a:t>9</a:t>
            </a:fld>
            <a:endParaRPr lang="en-US" dirty="0">
              <a:solidFill>
                <a:schemeClr val="bg1"/>
              </a:solidFill>
            </a:endParaRPr>
          </a:p>
        </p:txBody>
      </p:sp>
    </p:spTree>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3621</Words>
  <Application>Microsoft Macintosh PowerPoint</Application>
  <PresentationFormat>Widescreen</PresentationFormat>
  <Paragraphs>199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Questrial</vt:lpstr>
      <vt:lpstr>Arial</vt:lpstr>
      <vt:lpstr>Circuit</vt:lpstr>
      <vt:lpstr>Protein-Protein Interaction Network Analysis of Subject Z's Coding SNPs</vt:lpstr>
      <vt:lpstr>INVESTIGATING THE HUMAN PROTEIN-PROTEIN INTERACTOME</vt:lpstr>
      <vt:lpstr>PPI Network and Subject Z's Coding SNPs</vt:lpstr>
      <vt:lpstr>NETWORK THEORY</vt:lpstr>
      <vt:lpstr>PROJECT AIMS</vt:lpstr>
      <vt:lpstr>Mapping Subject Z's SNPs onto the PPI Network</vt:lpstr>
      <vt:lpstr>PowerPoint Presentation</vt:lpstr>
      <vt:lpstr>MEASURES OF CENTRALITY</vt:lpstr>
      <vt:lpstr>CYTOSCAPE-GENERATED DISTRIBUTIONS OF CENTRALITY MEASURES</vt:lpstr>
      <vt:lpstr>PROPOSED TOOL</vt:lpstr>
      <vt:lpstr>COMPARISON OF CYTOSCAPE VS PROPOSED TOOL</vt:lpstr>
      <vt:lpstr>W.R.T. CARL’S GENOME</vt:lpstr>
      <vt:lpstr>P38398 | BRCA1</vt:lpstr>
      <vt:lpstr>P38398 | BRCA1</vt:lpstr>
      <vt:lpstr>P04637 | P53 </vt:lpstr>
      <vt:lpstr>OBSERVATIONS ON THE DISTRIBUTION OF CENTRALITY MEASURES</vt:lpstr>
      <vt:lpstr>PPI NETWORK HIERARCHICAL ANALYSIS</vt:lpstr>
      <vt:lpstr>DISTRIBUTION OF PROTEINS IN THE HIERARCHICAL LAYERS OF THE PPI NETWORK</vt:lpstr>
      <vt:lpstr>CONCLUSIONS</vt:lpstr>
      <vt:lpstr>MEASURES OF CENTRALITY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Protein-Protein Interaction Network Analysis of Subject Z's Coding SNPs</dc:title>
  <cp:lastModifiedBy>Dingjue Ji</cp:lastModifiedBy>
  <cp:revision>5</cp:revision>
  <dcterms:modified xsi:type="dcterms:W3CDTF">2017-05-17T17:38:58Z</dcterms:modified>
</cp:coreProperties>
</file>