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5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86" r:id="rId33"/>
    <p:sldId id="290" r:id="rId34"/>
    <p:sldId id="291" r:id="rId35"/>
    <p:sldId id="292" r:id="rId36"/>
    <p:sldId id="296" r:id="rId37"/>
    <p:sldId id="293" r:id="rId38"/>
    <p:sldId id="294" r:id="rId39"/>
    <p:sldId id="295" r:id="rId40"/>
    <p:sldId id="266" r:id="rId41"/>
    <p:sldId id="26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lucasl/Documents/Academics/Research/Projects/Cancer%20(LARVA%201)/My%20Papers/MOAT/dnm-results/moat-a%20kong%20dnm/moat-a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lucasl/Documents/Academics/Research/Projects/Cancer%20(LARVA%201)/My%20Papers/MOAT/dnm-results/moat-v%20kong%20dnm/moat-v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lucasl/Documents/Academics/Research/Projects/Cancer%20(LARVA%201)/My%20Papers/MOAT/dnm-results/moat-v%20kong%20dnm/MOAT-v-annovar-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lucasl/Documents/Academics/Research/Projects/Cancer%20(LARVA%201)/My%20Papers/ENCODE%20&amp;%20Cancer/genes-with-rare-mut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MOAT-a</a:t>
            </a:r>
            <a:r>
              <a:rPr lang="en-US" baseline="0"/>
              <a:t> Significant Gene Count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Graphs!$A$1:$A$3</c:f>
              <c:strCache>
                <c:ptCount val="3"/>
                <c:pt idx="0">
                  <c:v>10kb</c:v>
                </c:pt>
                <c:pt idx="1">
                  <c:v>40kb</c:v>
                </c:pt>
                <c:pt idx="2">
                  <c:v>100kb</c:v>
                </c:pt>
              </c:strCache>
            </c:strRef>
          </c:cat>
          <c:val>
            <c:numRef>
              <c:f>Graphs!$B$1:$B$3</c:f>
              <c:numCache>
                <c:formatCode>General</c:formatCode>
                <c:ptCount val="3"/>
                <c:pt idx="0">
                  <c:v>129.0</c:v>
                </c:pt>
                <c:pt idx="1">
                  <c:v>127.0</c:v>
                </c:pt>
                <c:pt idx="2">
                  <c:v>117.0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6837664"/>
        <c:axId val="-240244272"/>
      </c:barChart>
      <c:catAx>
        <c:axId val="-19683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d_max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0244272"/>
        <c:crosses val="autoZero"/>
        <c:auto val="1"/>
        <c:lblAlgn val="ctr"/>
        <c:lblOffset val="100"/>
        <c:noMultiLvlLbl val="0"/>
      </c:catAx>
      <c:valAx>
        <c:axId val="-240244272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signif genes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83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MOAT-v Significant Gene Count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Graphs!$A$1:$A$4</c:f>
              <c:strCache>
                <c:ptCount val="4"/>
                <c:pt idx="0">
                  <c:v>1mb</c:v>
                </c:pt>
                <c:pt idx="1">
                  <c:v>100kb</c:v>
                </c:pt>
                <c:pt idx="2">
                  <c:v>10kb</c:v>
                </c:pt>
                <c:pt idx="3">
                  <c:v>1kb</c:v>
                </c:pt>
              </c:strCache>
            </c:strRef>
          </c:cat>
          <c:val>
            <c:numRef>
              <c:f>Graphs!$B$1:$B$4</c:f>
              <c:numCache>
                <c:formatCode>General</c:formatCode>
                <c:ptCount val="4"/>
                <c:pt idx="0">
                  <c:v>118.0</c:v>
                </c:pt>
                <c:pt idx="1">
                  <c:v>65.0</c:v>
                </c:pt>
                <c:pt idx="2">
                  <c:v>16.0</c:v>
                </c:pt>
                <c:pt idx="3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7635904"/>
        <c:axId val="-279721184"/>
      </c:barChart>
      <c:catAx>
        <c:axId val="-197635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Bin width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9721184"/>
        <c:crosses val="autoZero"/>
        <c:auto val="1"/>
        <c:lblAlgn val="ctr"/>
        <c:lblOffset val="100"/>
        <c:noMultiLvlLbl val="0"/>
      </c:catAx>
      <c:valAx>
        <c:axId val="-27972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signif genes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63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Influence of Analysis Type on Percent of Related</a:t>
            </a:r>
            <a:r>
              <a:rPr lang="en-US" baseline="0"/>
              <a:t> Genes (Autism + Neurodegenerative)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Sheet6!$G$2:$G$4</c:f>
              <c:numCache>
                <c:formatCode>0%</c:formatCode>
                <c:ptCount val="3"/>
                <c:pt idx="0">
                  <c:v>0.71</c:v>
                </c:pt>
                <c:pt idx="1">
                  <c:v>0.55</c:v>
                </c:pt>
                <c:pt idx="2">
                  <c:v>0.45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8826480"/>
        <c:axId val="-198834800"/>
      </c:barChart>
      <c:catAx>
        <c:axId val="-198826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Analysis Type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834800"/>
        <c:crosses val="autoZero"/>
        <c:auto val="1"/>
        <c:lblAlgn val="ctr"/>
        <c:lblOffset val="100"/>
        <c:noMultiLvlLbl val="0"/>
      </c:catAx>
      <c:valAx>
        <c:axId val="-19883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related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82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mutated samples/length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Sheet1!$A$2:$A$30</c:f>
              <c:strCache>
                <c:ptCount val="29"/>
                <c:pt idx="0">
                  <c:v>ZNF257</c:v>
                </c:pt>
                <c:pt idx="1">
                  <c:v>TP53</c:v>
                </c:pt>
                <c:pt idx="2">
                  <c:v>PITPNC1</c:v>
                </c:pt>
                <c:pt idx="3">
                  <c:v>ZBTB5</c:v>
                </c:pt>
                <c:pt idx="4">
                  <c:v>BTG2</c:v>
                </c:pt>
                <c:pt idx="5">
                  <c:v>XIRP2</c:v>
                </c:pt>
                <c:pt idx="6">
                  <c:v>BCL6</c:v>
                </c:pt>
                <c:pt idx="7">
                  <c:v>CXCR4</c:v>
                </c:pt>
                <c:pt idx="8">
                  <c:v>IGLL5</c:v>
                </c:pt>
                <c:pt idx="9">
                  <c:v>UFSP2</c:v>
                </c:pt>
                <c:pt idx="10">
                  <c:v>BCL2</c:v>
                </c:pt>
                <c:pt idx="11">
                  <c:v>ADAT1</c:v>
                </c:pt>
                <c:pt idx="12">
                  <c:v>GPR124</c:v>
                </c:pt>
                <c:pt idx="13">
                  <c:v>BACH2</c:v>
                </c:pt>
                <c:pt idx="14">
                  <c:v>FYN</c:v>
                </c:pt>
                <c:pt idx="15">
                  <c:v>TMEM178B</c:v>
                </c:pt>
                <c:pt idx="16">
                  <c:v>TBC1D31</c:v>
                </c:pt>
                <c:pt idx="17">
                  <c:v>ACTA1</c:v>
                </c:pt>
                <c:pt idx="18">
                  <c:v>ST6GAL1</c:v>
                </c:pt>
                <c:pt idx="19">
                  <c:v>WSB1</c:v>
                </c:pt>
                <c:pt idx="20">
                  <c:v>PLA2G6</c:v>
                </c:pt>
                <c:pt idx="21">
                  <c:v>FGG</c:v>
                </c:pt>
                <c:pt idx="22">
                  <c:v>PRRC2C</c:v>
                </c:pt>
                <c:pt idx="23">
                  <c:v>ATM</c:v>
                </c:pt>
                <c:pt idx="24">
                  <c:v>LPP</c:v>
                </c:pt>
                <c:pt idx="25">
                  <c:v>ALB</c:v>
                </c:pt>
                <c:pt idx="26">
                  <c:v>CTNNB1</c:v>
                </c:pt>
                <c:pt idx="27">
                  <c:v>ITCH</c:v>
                </c:pt>
                <c:pt idx="28">
                  <c:v>PIK3CA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0.0311017395888245</c:v>
                </c:pt>
                <c:pt idx="1">
                  <c:v>0.00290275761973875</c:v>
                </c:pt>
                <c:pt idx="2">
                  <c:v>0.00266429840142096</c:v>
                </c:pt>
                <c:pt idx="3">
                  <c:v>0.00245821042281219</c:v>
                </c:pt>
                <c:pt idx="4">
                  <c:v>0.00209643605870021</c:v>
                </c:pt>
                <c:pt idx="5">
                  <c:v>0.00203334688897926</c:v>
                </c:pt>
                <c:pt idx="6">
                  <c:v>0.00188590287600189</c:v>
                </c:pt>
                <c:pt idx="7">
                  <c:v>0.00184162062615101</c:v>
                </c:pt>
                <c:pt idx="8">
                  <c:v>0.00154320987654321</c:v>
                </c:pt>
                <c:pt idx="9">
                  <c:v>0.00133422281521014</c:v>
                </c:pt>
                <c:pt idx="10">
                  <c:v>0.00132802124833997</c:v>
                </c:pt>
                <c:pt idx="11">
                  <c:v>0.00126823081800888</c:v>
                </c:pt>
                <c:pt idx="12">
                  <c:v>0.00120279047389945</c:v>
                </c:pt>
                <c:pt idx="13">
                  <c:v>0.00118764845605701</c:v>
                </c:pt>
                <c:pt idx="14">
                  <c:v>0.00112994350282486</c:v>
                </c:pt>
                <c:pt idx="15">
                  <c:v>0.00112994350282486</c:v>
                </c:pt>
                <c:pt idx="16">
                  <c:v>0.000916870415647921</c:v>
                </c:pt>
                <c:pt idx="17">
                  <c:v>0.000881834215167548</c:v>
                </c:pt>
                <c:pt idx="18">
                  <c:v>0.000819000819000819</c:v>
                </c:pt>
                <c:pt idx="19">
                  <c:v>0.000744047619047619</c:v>
                </c:pt>
                <c:pt idx="20">
                  <c:v>0.000743494423791821</c:v>
                </c:pt>
                <c:pt idx="21">
                  <c:v>0.000713775874375446</c:v>
                </c:pt>
                <c:pt idx="22">
                  <c:v>0.000689893066574681</c:v>
                </c:pt>
                <c:pt idx="23">
                  <c:v>0.000545196816050594</c:v>
                </c:pt>
                <c:pt idx="24">
                  <c:v>0.000527983104540655</c:v>
                </c:pt>
                <c:pt idx="25">
                  <c:v>0.000520291363163371</c:v>
                </c:pt>
                <c:pt idx="26">
                  <c:v>0.000426257459505541</c:v>
                </c:pt>
                <c:pt idx="27">
                  <c:v>0.000368731563421829</c:v>
                </c:pt>
                <c:pt idx="28">
                  <c:v>0.000311623558741041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36184480"/>
        <c:axId val="-236188544"/>
      </c:barChart>
      <c:catAx>
        <c:axId val="-236184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6188544"/>
        <c:crosses val="autoZero"/>
        <c:auto val="1"/>
        <c:lblAlgn val="ctr"/>
        <c:lblOffset val="100"/>
        <c:noMultiLvlLbl val="0"/>
      </c:catAx>
      <c:valAx>
        <c:axId val="-23618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Fraction of (number of mutated samples/bp</a:t>
                </a:r>
                <a:r>
                  <a:rPr lang="en-US" baseline="0"/>
                  <a:t> length)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61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4872-BBE6-4E42-A975-95974692887B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5EAAF-C01F-8141-903D-2DC401C9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6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EAAF-C01F-8141-903D-2DC401C902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git</a:t>
            </a:r>
            <a:r>
              <a:rPr lang="en-US" baseline="0" dirty="0" smtClean="0"/>
              <a:t> repo is littered with alternate versions like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846C-512F-5F43-959E-37F54B0015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7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1C-51EB-5640-BDBE-F8973C506F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E5D92-6D3C-4945-A17E-B8BCB3EC11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Seems that the list for</a:t>
            </a:r>
            <a:r>
              <a:rPr lang="en-US" baseline="0" dirty="0" smtClean="0"/>
              <a:t> Funseq2 is longer than for mutation burden </a:t>
            </a:r>
            <a:r>
              <a:rPr lang="en-US" baseline="0" dirty="0" smtClean="0">
                <a:sym typeface="Wingdings"/>
              </a:rPr>
              <a:t> higher false positive rate?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EAAF-C01F-8141-903D-2DC401C902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anticipated,</a:t>
            </a:r>
            <a:r>
              <a:rPr lang="en-US" baseline="0" dirty="0" smtClean="0"/>
              <a:t> somatic cancer variants have a huge skew, while germline is very well-behaved. </a:t>
            </a:r>
            <a:r>
              <a:rPr lang="en-US" baseline="0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EAAF-C01F-8141-903D-2DC401C902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0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E2F6C-6DD5-5646-9DC3-9CF8A44026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Tried same thing with 1-betweenness</a:t>
            </a:r>
            <a:r>
              <a:rPr lang="en-US" baseline="0" dirty="0" smtClean="0"/>
              <a:t> centrality, and though there appears to be a distribution difference, the Wilcoxon test returned a non-significant p-value.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5EAAF-C01F-8141-903D-2DC401C902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5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9D9F-A44F-BD46-A27D-041CB6431D99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D32E-A6DE-9C4A-81EC-3F9CF3895D3E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177A-D905-6C44-ADD0-D68FF2E8B0CA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074-3837-5F47-A2ED-0C8B69FFB288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8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CE7-E78B-9545-BE2A-83F86EB7A397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1F-7508-AB44-830C-1DB4626A6C45}" type="datetime1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5FAD-C85B-954C-A677-E5A3B783F011}" type="datetime1">
              <a:rPr lang="en-US" smtClean="0"/>
              <a:t>5/4/17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90F-4ADD-9E42-B221-796A71CF66D9}" type="datetime1">
              <a:rPr lang="en-US" smtClean="0"/>
              <a:t>5/4/17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6B80-2ED5-E349-9626-450FD656D287}" type="datetime1">
              <a:rPr lang="en-US" smtClean="0"/>
              <a:t>5/4/17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DB0A-DCE1-AC43-AC66-4C3F16D3AF42}" type="datetime1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3108-13F1-3F4E-ABBC-AF796DB833AC}" type="datetime1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3910-B636-9A4F-8A41-6E7B8FA7A161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4B6B-3371-CC40-8E44-5A6E7331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mg.bmj.com/content/49/7/433.long" TargetMode="External"/><Relationship Id="rId4" Type="http://schemas.openxmlformats.org/officeDocument/2006/relationships/hyperlink" Target="http://www.nature.com/nprot/journal/v10/n10/abs/nprot.2015.105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r.oxfordjournals.org/content/38/16/e16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4" Type="http://schemas.openxmlformats.org/officeDocument/2006/relationships/image" Target="../media/image6.emf"/><Relationship Id="rId5" Type="http://schemas.openxmlformats.org/officeDocument/2006/relationships/chart" Target="../charts/chart3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754" y="115888"/>
            <a:ext cx="10568492" cy="2387600"/>
          </a:xfrm>
        </p:spPr>
        <p:txBody>
          <a:bodyPr/>
          <a:lstStyle/>
          <a:p>
            <a:r>
              <a:rPr lang="en-US" dirty="0" smtClean="0"/>
              <a:t>Very Varying Variant Ventures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554" y="2503488"/>
            <a:ext cx="9144000" cy="1655762"/>
          </a:xfrm>
        </p:spPr>
        <p:txBody>
          <a:bodyPr/>
          <a:lstStyle/>
          <a:p>
            <a:r>
              <a:rPr lang="en-US" dirty="0" smtClean="0"/>
              <a:t>LL group meeting</a:t>
            </a:r>
          </a:p>
          <a:p>
            <a:r>
              <a:rPr lang="en-US" dirty="0" smtClean="0"/>
              <a:t>2017-05-04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1013" y="368568"/>
            <a:ext cx="1309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V4</a:t>
            </a:r>
            <a:endParaRPr lang="en-US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30" y="3331369"/>
            <a:ext cx="7362940" cy="35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MOAT Germline Variant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MOAT capability on germline variants</a:t>
            </a:r>
          </a:p>
          <a:p>
            <a:r>
              <a:rPr lang="en-US" dirty="0" smtClean="0"/>
              <a:t>Work with a large (~5000) </a:t>
            </a:r>
            <a:r>
              <a:rPr lang="en-US" i="1" dirty="0" smtClean="0"/>
              <a:t>de novo</a:t>
            </a:r>
            <a:r>
              <a:rPr lang="en-US" dirty="0" smtClean="0"/>
              <a:t> mutation set from:</a:t>
            </a:r>
          </a:p>
          <a:p>
            <a:pPr lvl="1"/>
            <a:r>
              <a:rPr lang="en-US" dirty="0"/>
              <a:t>Kong, A. </a:t>
            </a:r>
            <a:r>
              <a:rPr lang="en-US" i="1" dirty="0"/>
              <a:t>et al.</a:t>
            </a:r>
            <a:r>
              <a:rPr lang="en-US" dirty="0"/>
              <a:t> Rate of de novo mutations and the importance of father’s age to disease risk. </a:t>
            </a:r>
            <a:r>
              <a:rPr lang="en-US" i="1" dirty="0"/>
              <a:t>Nature</a:t>
            </a:r>
            <a:r>
              <a:rPr lang="en-US" dirty="0"/>
              <a:t> </a:t>
            </a:r>
            <a:r>
              <a:rPr lang="en-US" b="1" dirty="0"/>
              <a:t>488</a:t>
            </a:r>
            <a:r>
              <a:rPr lang="en-US" dirty="0"/>
              <a:t>, 471–475 (2012).</a:t>
            </a:r>
          </a:p>
          <a:p>
            <a:r>
              <a:rPr lang="en-US" dirty="0" smtClean="0"/>
              <a:t>Sequencing of 78 trios, 44 of which have autism spectrum disorder (ASD)</a:t>
            </a:r>
          </a:p>
          <a:p>
            <a:pPr lvl="1"/>
            <a:r>
              <a:rPr lang="en-US" dirty="0" smtClean="0"/>
              <a:t>Evaluate MOAT recapitulation of ASD-associated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DAA-873B-D343-A1B3-E21C27063A2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7" y="4805274"/>
            <a:ext cx="5871358" cy="20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0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are typically a range of p-values, but after BH correction, all p-values are mapped to either 0s or 1s</a:t>
            </a:r>
          </a:p>
          <a:p>
            <a:r>
              <a:rPr lang="en-US" dirty="0" smtClean="0"/>
              <a:t>Counts for p-value=0 genes: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DAA-873B-D343-A1B3-E21C27063A2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56296" y="3191526"/>
          <a:ext cx="5883247" cy="352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288369" y="3262299"/>
          <a:ext cx="5765293" cy="345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527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Kong </a:t>
            </a:r>
            <a:r>
              <a:rPr lang="en-US" i="1" dirty="0" smtClean="0"/>
              <a:t>et al.</a:t>
            </a:r>
            <a:r>
              <a:rPr lang="en-US" dirty="0" smtClean="0"/>
              <a:t> drew attention to variants in the exons of 3 ASD-associated genes</a:t>
            </a:r>
          </a:p>
          <a:p>
            <a:pPr lvl="1"/>
            <a:r>
              <a:rPr lang="en-US" dirty="0" smtClean="0"/>
              <a:t>NRXN1, CUL3, EPHB2</a:t>
            </a:r>
          </a:p>
          <a:p>
            <a:r>
              <a:rPr lang="en-US" dirty="0" smtClean="0"/>
              <a:t>MOAT-v with low bin width produces a small set</a:t>
            </a:r>
          </a:p>
          <a:p>
            <a:pPr lvl="1"/>
            <a:r>
              <a:rPr lang="en-US" dirty="0" smtClean="0"/>
              <a:t>But at 1kb/10kb, only CUL3 is recapitulated</a:t>
            </a:r>
          </a:p>
          <a:p>
            <a:r>
              <a:rPr lang="en-US" dirty="0" smtClean="0"/>
              <a:t>At higher bin widths, all 3 are recapitulated, but we also see many more unrelated genes</a:t>
            </a:r>
          </a:p>
          <a:p>
            <a:pPr lvl="1"/>
            <a:r>
              <a:rPr lang="en-US" dirty="0" smtClean="0"/>
              <a:t>Sensitivity/specificity 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DAA-873B-D343-A1B3-E21C27063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results with ANNOVAR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recurrence with functional impact</a:t>
            </a:r>
          </a:p>
          <a:p>
            <a:r>
              <a:rPr lang="en-US" dirty="0" smtClean="0"/>
              <a:t>For gene-based annotations, there is ANNOVAR</a:t>
            </a:r>
          </a:p>
          <a:p>
            <a:pPr lvl="1"/>
            <a:r>
              <a:rPr lang="en-US" dirty="0"/>
              <a:t>Wang K, Li M, </a:t>
            </a:r>
            <a:r>
              <a:rPr lang="en-US" dirty="0" err="1"/>
              <a:t>Hakonarson</a:t>
            </a:r>
            <a:r>
              <a:rPr lang="en-US" dirty="0"/>
              <a:t> H. </a:t>
            </a:r>
            <a:r>
              <a:rPr lang="en-US" dirty="0">
                <a:hlinkClick r:id="rId2"/>
              </a:rPr>
              <a:t>ANNOVAR: Functional annotation of genetic variants from next-generation sequencing data</a:t>
            </a:r>
            <a:r>
              <a:rPr lang="en-US" dirty="0"/>
              <a:t> </a:t>
            </a:r>
            <a:r>
              <a:rPr lang="en-US" i="1" dirty="0"/>
              <a:t>Nucleic Acids Research</a:t>
            </a:r>
            <a:r>
              <a:rPr lang="en-US" dirty="0"/>
              <a:t>, 38:e164, 2010</a:t>
            </a:r>
          </a:p>
          <a:p>
            <a:pPr lvl="1"/>
            <a:r>
              <a:rPr lang="en-US" dirty="0"/>
              <a:t>Chang X, Wang K. </a:t>
            </a:r>
            <a:r>
              <a:rPr lang="en-US" dirty="0">
                <a:hlinkClick r:id="rId3"/>
              </a:rPr>
              <a:t>wANNOVAR: annotating genetic variants for personal genomes via the web</a:t>
            </a:r>
            <a:r>
              <a:rPr lang="en-US" dirty="0"/>
              <a:t> </a:t>
            </a:r>
            <a:r>
              <a:rPr lang="en-US" i="1" dirty="0"/>
              <a:t>Journal of Medical Genetics</a:t>
            </a:r>
            <a:r>
              <a:rPr lang="en-US" dirty="0"/>
              <a:t>, 49:433-436, 2012</a:t>
            </a:r>
          </a:p>
          <a:p>
            <a:pPr lvl="1"/>
            <a:r>
              <a:rPr lang="en-US" dirty="0"/>
              <a:t>Yang H, Wang K. </a:t>
            </a:r>
            <a:r>
              <a:rPr lang="en-US" dirty="0">
                <a:hlinkClick r:id="rId4"/>
              </a:rPr>
              <a:t>Genomic variant annotation and prioritization with ANNOVAR and wANNOVAR</a:t>
            </a:r>
            <a:r>
              <a:rPr lang="en-US" dirty="0"/>
              <a:t> </a:t>
            </a:r>
            <a:r>
              <a:rPr lang="en-US" i="1" dirty="0"/>
              <a:t>Nature Protocols</a:t>
            </a:r>
            <a:r>
              <a:rPr lang="en-US" dirty="0"/>
              <a:t>, 10:1556-1566, 2015</a:t>
            </a:r>
          </a:p>
          <a:p>
            <a:r>
              <a:rPr lang="en-US" dirty="0" smtClean="0"/>
              <a:t>Pick out the nonsynonymous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DAA-873B-D343-A1B3-E21C27063A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8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DAA-873B-D343-A1B3-E21C27063A2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38199" y="1690688"/>
          <a:ext cx="10387447" cy="119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Worksheet" r:id="rId3" imgW="7175500" imgH="825500" progId="Excel.Sheet.12">
                  <p:embed/>
                </p:oleObj>
              </mc:Choice>
              <mc:Fallback>
                <p:oleObj name="Worksheet" r:id="rId3" imgW="7175500" imgH="82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690688"/>
                        <a:ext cx="10387447" cy="1195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2368014" y="2798907"/>
          <a:ext cx="7132246" cy="4279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153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MOAT Germline Variant Analysis: Take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Variants</a:t>
            </a:r>
          </a:p>
          <a:p>
            <a:pPr lvl="1"/>
            <a:r>
              <a:rPr lang="en-US" dirty="0" err="1" smtClean="0"/>
              <a:t>ExAC</a:t>
            </a:r>
            <a:r>
              <a:rPr lang="en-US" dirty="0" smtClean="0"/>
              <a:t> TCGA variants</a:t>
            </a:r>
          </a:p>
          <a:p>
            <a:r>
              <a:rPr lang="en-US" b="1" dirty="0" smtClean="0"/>
              <a:t>Annotations</a:t>
            </a:r>
          </a:p>
          <a:p>
            <a:pPr lvl="1"/>
            <a:r>
              <a:rPr lang="en-US" dirty="0" smtClean="0"/>
              <a:t>Exons merged into genes</a:t>
            </a:r>
          </a:p>
          <a:p>
            <a:pPr lvl="1"/>
            <a:r>
              <a:rPr lang="en-US" dirty="0" smtClean="0"/>
              <a:t>Wrote custom code to split gene with exon block annotations into block intervals for intersection step, then aggregate into genes for p-value calculation</a:t>
            </a:r>
          </a:p>
          <a:p>
            <a:r>
              <a:rPr lang="en-US" b="1" dirty="0" smtClean="0"/>
              <a:t>Algorithm</a:t>
            </a:r>
            <a:endParaRPr lang="en-US" dirty="0" smtClean="0"/>
          </a:p>
          <a:p>
            <a:pPr lvl="1"/>
            <a:r>
              <a:rPr lang="en-US" dirty="0" smtClean="0"/>
              <a:t>Make a new genome out of the exome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6A73-CDDB-E143-AE3C-AD5CBDE9B3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9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761010" y="2486134"/>
            <a:ext cx="10592790" cy="1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84169" y="2343631"/>
            <a:ext cx="2185059" cy="296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64876" y="2337692"/>
            <a:ext cx="1341912" cy="2968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6566" y="2349568"/>
            <a:ext cx="1549728" cy="29688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61010" y="3683561"/>
            <a:ext cx="10592790" cy="1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1010" y="1900078"/>
            <a:ext cx="285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Exons in the human genome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0401" y="1604966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57405" y="1604783"/>
            <a:ext cx="18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Intergenic regions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507676" y="1974298"/>
            <a:ext cx="267195" cy="40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49935" y="1900078"/>
            <a:ext cx="772661" cy="478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1010" y="3903253"/>
            <a:ext cx="283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Exons in the exome-genome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6912" y="3546995"/>
            <a:ext cx="2185059" cy="296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61971" y="3546995"/>
            <a:ext cx="1341912" cy="2968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03883" y="3546995"/>
            <a:ext cx="1549728" cy="29688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76912" y="2646451"/>
            <a:ext cx="1207257" cy="900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61971" y="2643482"/>
            <a:ext cx="1207257" cy="891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961971" y="2643482"/>
            <a:ext cx="2002905" cy="8916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03883" y="2647935"/>
            <a:ext cx="2002907" cy="88594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303883" y="2643482"/>
            <a:ext cx="5262683" cy="90351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853611" y="2643482"/>
            <a:ext cx="5262683" cy="90351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86154" y="3832003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so on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1010" y="4837449"/>
            <a:ext cx="96426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Each exon’s </a:t>
            </a:r>
            <a:r>
              <a:rPr lang="en-US" sz="2800" dirty="0" err="1" smtClean="0"/>
              <a:t>bp</a:t>
            </a:r>
            <a:r>
              <a:rPr lang="en-US" sz="2800" dirty="0" smtClean="0"/>
              <a:t> is mapped into coordinates for a new ”genome”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Variants are permuted with this “exome-genome”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/>
              <a:t>Excludes introns and intergenic regions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Permutation Algorithm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6A73-CDDB-E143-AE3C-AD5CBDE9B3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6A73-CDDB-E143-AE3C-AD5CBDE9B34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318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94861" y="304800"/>
            <a:ext cx="2987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QQ-plot vs uniform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769100" y="566410"/>
            <a:ext cx="1225761" cy="500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88082" y="1226810"/>
            <a:ext cx="50539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3193 genes come back significant</a:t>
            </a:r>
          </a:p>
          <a:p>
            <a:r>
              <a:rPr lang="en-US" sz="2800" dirty="0" smtClean="0"/>
              <a:t>after BH p-value adjustment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~15% of the exome is</a:t>
            </a:r>
          </a:p>
          <a:p>
            <a:r>
              <a:rPr lang="en-US" sz="2800" dirty="0" smtClean="0"/>
              <a:t>significant?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6705" y="3164463"/>
            <a:ext cx="525990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DAVID gene clusters:</a:t>
            </a:r>
          </a:p>
          <a:p>
            <a:endParaRPr lang="en-US" sz="2600" dirty="0"/>
          </a:p>
          <a:p>
            <a:r>
              <a:rPr lang="en-US" sz="2600" dirty="0"/>
              <a:t>Group 1: Olfactory genes</a:t>
            </a:r>
          </a:p>
          <a:p>
            <a:r>
              <a:rPr lang="en-US" sz="2600" dirty="0"/>
              <a:t>Group 2: Hormones</a:t>
            </a:r>
          </a:p>
          <a:p>
            <a:r>
              <a:rPr lang="en-US" sz="2600" dirty="0"/>
              <a:t>Group 3: Metabolic enzymes</a:t>
            </a:r>
          </a:p>
          <a:p>
            <a:r>
              <a:rPr lang="en-US" sz="2600" dirty="0"/>
              <a:t>Group 4: Collagen and related</a:t>
            </a:r>
          </a:p>
          <a:p>
            <a:r>
              <a:rPr lang="en-US" sz="2600" dirty="0"/>
              <a:t>Group 5: ATP binding</a:t>
            </a:r>
          </a:p>
          <a:p>
            <a:r>
              <a:rPr lang="en-US" sz="2600" dirty="0"/>
              <a:t>Group 6: Leucine rich repeat domains</a:t>
            </a:r>
          </a:p>
          <a:p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7334" y="212467"/>
            <a:ext cx="1668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82200" y="3519517"/>
            <a:ext cx="1163450" cy="500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578664" y="3198544"/>
            <a:ext cx="16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Known artefact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9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Three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 </a:t>
            </a:r>
            <a:r>
              <a:rPr lang="en-US" dirty="0" err="1" smtClean="0"/>
              <a:t>ExAC</a:t>
            </a:r>
            <a:r>
              <a:rPr lang="en-US" dirty="0" smtClean="0"/>
              <a:t> TCGA variant for rarity</a:t>
            </a:r>
          </a:p>
          <a:p>
            <a:pPr lvl="1"/>
            <a:r>
              <a:rPr lang="en-US" dirty="0" smtClean="0"/>
              <a:t>AF&lt;0.005 (0.5%)</a:t>
            </a:r>
          </a:p>
          <a:p>
            <a:pPr lvl="1"/>
            <a:r>
              <a:rPr lang="en-US" dirty="0" smtClean="0"/>
              <a:t>But very few variants were filtered out (most are already rare)</a:t>
            </a:r>
          </a:p>
          <a:p>
            <a:r>
              <a:rPr lang="en-US" dirty="0" smtClean="0"/>
              <a:t>Use Funseq2 to filter for variants with functional impact</a:t>
            </a:r>
          </a:p>
          <a:p>
            <a:r>
              <a:rPr lang="en-US" dirty="0" smtClean="0"/>
              <a:t>Use PCAWG CDS annotations (previously used GENCODE v15)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2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49579"/>
            <a:ext cx="10515600" cy="1325563"/>
          </a:xfrm>
        </p:spPr>
        <p:txBody>
          <a:bodyPr/>
          <a:lstStyle/>
          <a:p>
            <a:r>
              <a:rPr lang="en-US" dirty="0" smtClean="0"/>
              <a:t>QQ-plot of p-values vs. uniform </a:t>
            </a:r>
            <a:r>
              <a:rPr lang="en-US" dirty="0" err="1" smtClean="0"/>
              <a:t>dist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2" y="1136595"/>
            <a:ext cx="5556070" cy="5402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882" y="706468"/>
            <a:ext cx="3902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Then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3193 sg (BH-adjusted)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52" y="457200"/>
            <a:ext cx="6400800" cy="64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65130" y="6368338"/>
            <a:ext cx="218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Theoretical Quantiles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61" y="2971875"/>
            <a:ext cx="461665" cy="17317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mtClean="0"/>
              <a:t>Sample Quantiles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882" y="3752193"/>
            <a:ext cx="220718" cy="483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42538" y="706467"/>
            <a:ext cx="370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Now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601 sg (BH-adjusted)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145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MOAT</a:t>
            </a:r>
          </a:p>
          <a:p>
            <a:r>
              <a:rPr lang="en-US" dirty="0" smtClean="0"/>
              <a:t>ENCODE &amp; cancer</a:t>
            </a:r>
          </a:p>
          <a:p>
            <a:r>
              <a:rPr lang="en-US" dirty="0" smtClean="0"/>
              <a:t>One more thing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Four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47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New Procedure: Sliding String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all exons end-to-end (string)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intersecting variants are “notches”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Slide the string a certain distance in one direction (with wraparound)</a:t>
            </a:r>
          </a:p>
          <a:p>
            <a:pPr lvl="1"/>
            <a:r>
              <a:rPr lang="en-US" dirty="0" smtClean="0"/>
              <a:t>New variant positions form a single permutation</a:t>
            </a:r>
          </a:p>
          <a:p>
            <a:pPr lvl="1"/>
            <a:r>
              <a:rPr lang="en-US" dirty="0" smtClean="0"/>
              <a:t>Repeat </a:t>
            </a:r>
            <a:r>
              <a:rPr lang="en-US" i="1" dirty="0" smtClean="0"/>
              <a:t>n</a:t>
            </a:r>
            <a:r>
              <a:rPr lang="en-US" dirty="0" smtClean="0"/>
              <a:t> times (typically </a:t>
            </a:r>
            <a:r>
              <a:rPr lang="en-US" i="1" dirty="0" smtClean="0"/>
              <a:t>n</a:t>
            </a:r>
            <a:r>
              <a:rPr lang="en-US" dirty="0" smtClean="0"/>
              <a:t> = 100)</a:t>
            </a:r>
          </a:p>
          <a:p>
            <a:pPr lvl="1"/>
            <a:r>
              <a:rPr lang="en-US" dirty="0" smtClean="0"/>
              <a:t>Sliding distance: </a:t>
            </a:r>
            <a:r>
              <a:rPr lang="en-US" dirty="0" err="1" smtClean="0"/>
              <a:t>runif</a:t>
            </a:r>
            <a:r>
              <a:rPr lang="en-US" dirty="0" smtClean="0"/>
              <a:t> in [-10 </a:t>
            </a:r>
            <a:r>
              <a:rPr lang="en-US" dirty="0" err="1" smtClean="0"/>
              <a:t>kbp</a:t>
            </a:r>
            <a:r>
              <a:rPr lang="en-US" dirty="0" smtClean="0"/>
              <a:t>, +10 </a:t>
            </a:r>
            <a:r>
              <a:rPr lang="en-US" dirty="0" err="1" smtClean="0"/>
              <a:t>kbp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20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38200" y="4826900"/>
            <a:ext cx="10592790" cy="1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54102" y="4690334"/>
            <a:ext cx="2185059" cy="2968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39161" y="4690334"/>
            <a:ext cx="1341912" cy="2968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81073" y="4690334"/>
            <a:ext cx="1549728" cy="29688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54102" y="5443183"/>
            <a:ext cx="10592790" cy="11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43394" y="4648172"/>
            <a:ext cx="9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1. </a:t>
            </a:r>
            <a:r>
              <a:rPr lang="en-US" dirty="0" smtClean="0"/>
              <a:t>Exons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247887" y="5282005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30801" y="4690334"/>
            <a:ext cx="1050912" cy="2968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1712" y="4690334"/>
            <a:ext cx="2840019" cy="2968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821731" y="4690334"/>
            <a:ext cx="1625161" cy="2968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207110" y="527755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96061" y="5273972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21219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47129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67425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91830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890325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-43467" y="5258517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String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54102" y="6167827"/>
            <a:ext cx="10592790" cy="11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92995" y="6006913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52218" y="6002466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641169" y="599888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66327" y="599170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2237" y="599170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12533" y="599170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236938" y="599170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06878" y="599888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-39376" y="594832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Slide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247887" y="5658523"/>
            <a:ext cx="0" cy="106295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992995" y="5120640"/>
            <a:ext cx="0" cy="88627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247887" y="5948320"/>
            <a:ext cx="74510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3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MOAT Germline Analysis Evaluation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14" y="889939"/>
            <a:ext cx="6522079" cy="65220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68535" y="1321356"/>
            <a:ext cx="46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QQ plot:</a:t>
            </a:r>
            <a:r>
              <a:rPr lang="en-US" dirty="0" smtClean="0"/>
              <a:t> P-value quantiles vs. uniform quantiles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43194" y="6858000"/>
            <a:ext cx="505610" cy="319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0397" y="3760665"/>
            <a:ext cx="398033" cy="527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50510" y="2079345"/>
            <a:ext cx="218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Also, 252 significant</a:t>
            </a:r>
          </a:p>
          <a:p>
            <a:r>
              <a:rPr lang="en-US" dirty="0" smtClean="0"/>
              <a:t>genes (q-value&lt;0.05)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6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Five? (I could use a break)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Actually, we’re going to dive into germline variants as a spinoff project</a:t>
            </a:r>
          </a:p>
          <a:p>
            <a:r>
              <a:rPr lang="en-US" dirty="0" smtClean="0"/>
              <a:t>Finish a publishable MOAT</a:t>
            </a:r>
          </a:p>
          <a:p>
            <a:r>
              <a:rPr lang="en-US" dirty="0" smtClean="0"/>
              <a:t>Instead, add Funseq2 functional impact score significance assessment</a:t>
            </a:r>
          </a:p>
          <a:p>
            <a:pPr lvl="1"/>
            <a:r>
              <a:rPr lang="en-US" dirty="0" smtClean="0"/>
              <a:t>Is the functional impact of an annotation’s intersecting variants significantly elevated relative to its permutations?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Funeq2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851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Run Funseq2 over the whole genome</a:t>
            </a:r>
          </a:p>
          <a:p>
            <a:pPr lvl="1"/>
            <a:r>
              <a:rPr lang="en-US" dirty="0" smtClean="0"/>
              <a:t>Produce signal track that is the maximum score at each position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Calculate an annotation signal by summing the intersecting variants’ scores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the same procedure on permuted 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These are background scores to determine if the observed score is significantly elevated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23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8489" y="3496235"/>
            <a:ext cx="108006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3184264"/>
            <a:ext cx="162261" cy="3119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0461" y="3049327"/>
            <a:ext cx="149711" cy="4469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2861" y="3049327"/>
            <a:ext cx="149711" cy="4469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06158" y="2947596"/>
            <a:ext cx="135367" cy="5486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7042" y="2861534"/>
            <a:ext cx="154194" cy="6364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6753" y="2726597"/>
            <a:ext cx="135367" cy="7678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17637" y="2728388"/>
            <a:ext cx="135367" cy="7678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48521" y="2730176"/>
            <a:ext cx="135367" cy="7678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9406" y="2861534"/>
            <a:ext cx="130884" cy="6382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10290" y="2947595"/>
            <a:ext cx="126402" cy="5540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1174" y="3049327"/>
            <a:ext cx="121920" cy="4433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72058" y="3184264"/>
            <a:ext cx="121920" cy="31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92184" y="3186052"/>
            <a:ext cx="121920" cy="31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12310" y="3187842"/>
            <a:ext cx="121920" cy="31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30648" y="3187840"/>
            <a:ext cx="121920" cy="31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48980" y="3270325"/>
            <a:ext cx="134466" cy="227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79864" y="3272113"/>
            <a:ext cx="134466" cy="227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08958" y="3272116"/>
            <a:ext cx="134466" cy="227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39842" y="3356386"/>
            <a:ext cx="142538" cy="1452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81484" y="3347416"/>
            <a:ext cx="142538" cy="1452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32092" y="3446902"/>
            <a:ext cx="141641" cy="457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73734" y="3448693"/>
            <a:ext cx="141641" cy="457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24342" y="3448690"/>
            <a:ext cx="141641" cy="457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 flipH="1">
            <a:off x="6062830" y="2730158"/>
            <a:ext cx="3127783" cy="775007"/>
            <a:chOff x="6062830" y="2730158"/>
            <a:chExt cx="3127783" cy="775007"/>
          </a:xfrm>
        </p:grpSpPr>
        <p:sp>
          <p:nvSpPr>
            <p:cNvPr id="32" name="Rectangle 31"/>
            <p:cNvSpPr/>
            <p:nvPr/>
          </p:nvSpPr>
          <p:spPr>
            <a:xfrm>
              <a:off x="6062830" y="3187825"/>
              <a:ext cx="162261" cy="3119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25091" y="3052888"/>
              <a:ext cx="149711" cy="4469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77491" y="3052888"/>
              <a:ext cx="149711" cy="4469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30788" y="2951157"/>
              <a:ext cx="135367" cy="54863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61672" y="2865095"/>
              <a:ext cx="154194" cy="636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11383" y="2730158"/>
              <a:ext cx="135367" cy="7678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42267" y="2731949"/>
              <a:ext cx="135367" cy="7678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73151" y="2733737"/>
              <a:ext cx="135367" cy="7678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04036" y="2865095"/>
              <a:ext cx="130884" cy="6382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34920" y="2951156"/>
              <a:ext cx="126402" cy="5540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65804" y="3052888"/>
              <a:ext cx="121920" cy="4433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96688" y="3187825"/>
              <a:ext cx="121920" cy="3101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16814" y="3189613"/>
              <a:ext cx="121920" cy="3101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36940" y="3191403"/>
              <a:ext cx="121920" cy="3101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55278" y="3191401"/>
              <a:ext cx="121920" cy="3101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10" y="3273886"/>
              <a:ext cx="134466" cy="2276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204494" y="3275674"/>
              <a:ext cx="134466" cy="2276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333588" y="3275677"/>
              <a:ext cx="134466" cy="2276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64472" y="3359947"/>
              <a:ext cx="142538" cy="1452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606114" y="3350977"/>
              <a:ext cx="142538" cy="1452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756722" y="3450463"/>
              <a:ext cx="141641" cy="4571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898364" y="3452254"/>
              <a:ext cx="141641" cy="4571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048972" y="3452251"/>
              <a:ext cx="141641" cy="4571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905689" y="25599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706300" y="25706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955984" y="28952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61488" y="28938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369541" y="30567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smtClean="0"/>
              <a:t>0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251961" y="30509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smtClean="0"/>
              <a:t>0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688489" y="4520003"/>
            <a:ext cx="108006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30648" y="4421391"/>
            <a:ext cx="650836" cy="2043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838200" y="4410633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86753" y="4410633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59245" y="4421391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06647" y="4421391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615927" y="4421391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41085" y="4410633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786285" y="4421391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966742" y="4410633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9191509" y="4410633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489141" y="4410633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1027485" y="4421391"/>
            <a:ext cx="0" cy="2043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135767" y="41296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2761732" y="4123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013029" y="41201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428018" y="413144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50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88489" y="5360898"/>
            <a:ext cx="108006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88489" y="5705142"/>
            <a:ext cx="108006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290509" y="5254088"/>
            <a:ext cx="650836" cy="2043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1050664" y="5599358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423156" y="5610116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770558" y="5610116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079838" y="5610116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004996" y="5599358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50196" y="5610116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430653" y="5599358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655420" y="5599358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953052" y="5599358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0491396" y="5610116"/>
            <a:ext cx="0" cy="2043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469370" y="4935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567054" y="53136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52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Funseq2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Compiled list of annotations with significantly elevated Funseq2 scores</a:t>
            </a:r>
          </a:p>
          <a:p>
            <a:pPr lvl="1"/>
            <a:r>
              <a:rPr lang="en-US" dirty="0" err="1" smtClean="0"/>
              <a:t>TSSes</a:t>
            </a:r>
            <a:r>
              <a:rPr lang="en-US" dirty="0" smtClean="0"/>
              <a:t>, promoters, enhancers</a:t>
            </a:r>
          </a:p>
          <a:p>
            <a:pPr lvl="1"/>
            <a:r>
              <a:rPr lang="en-US" dirty="0" smtClean="0"/>
              <a:t>Results comparable to the elevated mutation burden analysis</a:t>
            </a:r>
          </a:p>
          <a:p>
            <a:r>
              <a:rPr lang="en-US" dirty="0" smtClean="0"/>
              <a:t>MOAT implementation is generalizable to any whole genome signal track</a:t>
            </a:r>
          </a:p>
          <a:p>
            <a:pPr lvl="1"/>
            <a:r>
              <a:rPr lang="en-US" dirty="0" smtClean="0"/>
              <a:t>e.g. can plug in a GERP score or K27 acetylation file</a:t>
            </a:r>
          </a:p>
          <a:p>
            <a:r>
              <a:rPr lang="en-US" dirty="0" smtClean="0"/>
              <a:t>Negligible effect on runtime</a:t>
            </a:r>
          </a:p>
          <a:p>
            <a:pPr lvl="1"/>
            <a:r>
              <a:rPr lang="en-US" dirty="0" smtClean="0"/>
              <a:t>Parallelization scalability preserved</a:t>
            </a:r>
          </a:p>
          <a:p>
            <a:r>
              <a:rPr lang="en-US" dirty="0" smtClean="0"/>
              <a:t>MOAT officially </a:t>
            </a:r>
            <a:r>
              <a:rPr lang="en-US" b="1" i="1" strike="sngStrike" dirty="0" smtClean="0"/>
              <a:t>SUBMITTED</a:t>
            </a:r>
            <a:r>
              <a:rPr lang="en-US" b="1" i="1" strike="sngStrike" dirty="0" smtClean="0"/>
              <a:t>!</a:t>
            </a:r>
          </a:p>
          <a:p>
            <a:pPr lvl="1"/>
            <a:r>
              <a:rPr lang="en-US" dirty="0" smtClean="0"/>
              <a:t>Once we address the page limit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88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germline analysis working</a:t>
            </a:r>
          </a:p>
          <a:p>
            <a:r>
              <a:rPr lang="en-US" dirty="0" smtClean="0"/>
              <a:t>Planning to use </a:t>
            </a:r>
            <a:r>
              <a:rPr lang="en-US" i="1" dirty="0" err="1" smtClean="0"/>
              <a:t>denovo</a:t>
            </a:r>
            <a:r>
              <a:rPr lang="en-US" i="1" dirty="0" smtClean="0"/>
              <a:t> </a:t>
            </a:r>
            <a:r>
              <a:rPr lang="en-US" i="1" dirty="0" err="1" smtClean="0"/>
              <a:t>db</a:t>
            </a:r>
            <a:r>
              <a:rPr lang="en-US" dirty="0" smtClean="0"/>
              <a:t> variants (</a:t>
            </a:r>
            <a:r>
              <a:rPr lang="is-IS" dirty="0"/>
              <a:t>PMID: </a:t>
            </a:r>
            <a:r>
              <a:rPr lang="is-IS" dirty="0" smtClean="0"/>
              <a:t>27907889)</a:t>
            </a:r>
            <a:endParaRPr lang="en-US" dirty="0" smtClean="0"/>
          </a:p>
          <a:p>
            <a:pPr lvl="1"/>
            <a:r>
              <a:rPr lang="en-US" dirty="0" smtClean="0"/>
              <a:t>Literature-mined </a:t>
            </a:r>
            <a:r>
              <a:rPr lang="en-US" i="1" dirty="0" smtClean="0"/>
              <a:t>de novo</a:t>
            </a:r>
            <a:r>
              <a:rPr lang="en-US" dirty="0" smtClean="0"/>
              <a:t> variants</a:t>
            </a:r>
          </a:p>
          <a:p>
            <a:pPr lvl="1"/>
            <a:r>
              <a:rPr lang="en-US" dirty="0" smtClean="0"/>
              <a:t>40 studies (most of which focus on brain disease)</a:t>
            </a:r>
          </a:p>
          <a:p>
            <a:pPr lvl="1"/>
            <a:r>
              <a:rPr lang="en-US" dirty="0" smtClean="0"/>
              <a:t>32,991 variants</a:t>
            </a:r>
          </a:p>
          <a:p>
            <a:pPr lvl="1"/>
            <a:r>
              <a:rPr lang="en-US" dirty="0" smtClean="0"/>
              <a:t>23,098 trios</a:t>
            </a:r>
          </a:p>
          <a:p>
            <a:pPr lvl="1"/>
            <a:r>
              <a:rPr lang="en-US" dirty="0"/>
              <a:t>Hosted at: http://</a:t>
            </a:r>
            <a:r>
              <a:rPr lang="en-US" dirty="0" err="1"/>
              <a:t>denovo-db.gs.washington.edu</a:t>
            </a:r>
            <a:r>
              <a:rPr lang="en-US" dirty="0"/>
              <a:t>/</a:t>
            </a:r>
            <a:r>
              <a:rPr lang="en-US" dirty="0" err="1"/>
              <a:t>denovo-db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066348"/>
            <a:ext cx="10058400" cy="11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2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MOAT</a:t>
            </a:r>
          </a:p>
          <a:p>
            <a:r>
              <a:rPr lang="en-US" b="1" dirty="0" smtClean="0"/>
              <a:t>ENCODE &amp; cancer</a:t>
            </a:r>
          </a:p>
          <a:p>
            <a:r>
              <a:rPr lang="en-US" dirty="0" smtClean="0"/>
              <a:t>One more thing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Chinese (BGI Shenzhen) </a:t>
            </a:r>
            <a:r>
              <a:rPr lang="en-US" dirty="0"/>
              <a:t>liver cancer dataset</a:t>
            </a:r>
          </a:p>
          <a:p>
            <a:pPr lvl="1"/>
            <a:r>
              <a:rPr lang="is-IS" dirty="0" smtClean="0"/>
              <a:t>88 genomes</a:t>
            </a:r>
          </a:p>
          <a:p>
            <a:pPr lvl="1"/>
            <a:r>
              <a:rPr lang="en-US" dirty="0"/>
              <a:t>PMID:</a:t>
            </a:r>
            <a:r>
              <a:rPr lang="is-IS" dirty="0"/>
              <a:t> 23788652 (Genome Res 2013</a:t>
            </a:r>
            <a:r>
              <a:rPr lang="is-IS" dirty="0" smtClean="0"/>
              <a:t>)</a:t>
            </a:r>
          </a:p>
          <a:p>
            <a:pPr lvl="1"/>
            <a:r>
              <a:rPr lang="is-IS" dirty="0" smtClean="0"/>
              <a:t>Paired end FASTQ (requires full alignment + calling)</a:t>
            </a:r>
          </a:p>
          <a:p>
            <a:pPr lvl="1"/>
            <a:r>
              <a:rPr lang="is-IS" dirty="0" smtClean="0"/>
              <a:t>Somatic and germline variant calling</a:t>
            </a:r>
          </a:p>
          <a:p>
            <a:r>
              <a:rPr lang="is-IS" dirty="0"/>
              <a:t>TCGA Breast cancer dataset</a:t>
            </a:r>
          </a:p>
          <a:p>
            <a:pPr lvl="1"/>
            <a:r>
              <a:rPr lang="is-IS" dirty="0" smtClean="0"/>
              <a:t>116 genomes</a:t>
            </a:r>
          </a:p>
          <a:p>
            <a:pPr lvl="1"/>
            <a:r>
              <a:rPr lang="is-IS" dirty="0"/>
              <a:t>WGS BAMs available as of Oct </a:t>
            </a:r>
            <a:r>
              <a:rPr lang="is-IS" dirty="0" smtClean="0"/>
              <a:t>2016</a:t>
            </a:r>
          </a:p>
          <a:p>
            <a:pPr lvl="1"/>
            <a:r>
              <a:rPr lang="is-IS" dirty="0" smtClean="0"/>
              <a:t>Somatic calling</a:t>
            </a:r>
          </a:p>
          <a:p>
            <a:endParaRPr lang="is-I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TCGA Lung cancer dataset</a:t>
            </a:r>
          </a:p>
          <a:p>
            <a:pPr lvl="1"/>
            <a:r>
              <a:rPr lang="is-IS" dirty="0"/>
              <a:t>197 </a:t>
            </a:r>
            <a:r>
              <a:rPr lang="is-IS" dirty="0" smtClean="0"/>
              <a:t>genomes</a:t>
            </a:r>
          </a:p>
          <a:p>
            <a:pPr lvl="1"/>
            <a:r>
              <a:rPr lang="is-IS" dirty="0" smtClean="0"/>
              <a:t>WGS </a:t>
            </a:r>
            <a:r>
              <a:rPr lang="is-IS" dirty="0"/>
              <a:t>BAMs available as of Oct 2016</a:t>
            </a:r>
          </a:p>
          <a:p>
            <a:pPr lvl="1"/>
            <a:r>
              <a:rPr lang="is-IS" dirty="0" smtClean="0"/>
              <a:t>Somatic calling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sz="1000" dirty="0" smtClean="0"/>
          </a:p>
          <a:p>
            <a:r>
              <a:rPr lang="is-IS" dirty="0" smtClean="0"/>
              <a:t>Chronic </a:t>
            </a:r>
            <a:r>
              <a:rPr lang="is-IS" dirty="0"/>
              <a:t>lymphocytic leukemia</a:t>
            </a:r>
          </a:p>
          <a:p>
            <a:pPr lvl="1"/>
            <a:r>
              <a:rPr lang="en-US" dirty="0"/>
              <a:t>150 </a:t>
            </a:r>
            <a:r>
              <a:rPr lang="en-US" dirty="0" smtClean="0"/>
              <a:t>genomes</a:t>
            </a:r>
          </a:p>
          <a:p>
            <a:pPr lvl="1"/>
            <a:r>
              <a:rPr lang="en-US" dirty="0" smtClean="0"/>
              <a:t>ICGC data housed in European Genome-Phenome Archive (EGA)</a:t>
            </a:r>
          </a:p>
          <a:p>
            <a:pPr lvl="1"/>
            <a:r>
              <a:rPr lang="en-US" dirty="0" smtClean="0"/>
              <a:t>Still downloading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5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distribution of variant calls per cancer sample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309736"/>
              </p:ext>
            </p:extLst>
          </p:nvPr>
        </p:nvGraphicFramePr>
        <p:xfrm>
          <a:off x="192739" y="2012026"/>
          <a:ext cx="11826192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456"/>
                <a:gridCol w="1689456"/>
                <a:gridCol w="1689456"/>
                <a:gridCol w="1689456"/>
                <a:gridCol w="1689456"/>
                <a:gridCol w="1689456"/>
                <a:gridCol w="1689456"/>
              </a:tblGrid>
              <a:tr h="519895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Cancer Type</a:t>
                      </a:r>
                      <a:endParaRPr lang="en-US" sz="2000" dirty="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Summary statistics of variants per sample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Min</a:t>
                      </a:r>
                      <a:endParaRPr lang="en-US" sz="2000" b="1" dirty="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1st Qu</a:t>
                      </a:r>
                      <a:endParaRPr lang="en-US" sz="2000" b="1" dirty="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Median</a:t>
                      </a:r>
                      <a:endParaRPr lang="en-US" sz="2000" b="1" dirty="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Mean</a:t>
                      </a:r>
                      <a:endParaRPr lang="en-US" sz="2000" b="1" dirty="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3rd Qu</a:t>
                      </a:r>
                      <a:endParaRPr lang="en-US" sz="2000" b="1" dirty="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Max</a:t>
                      </a:r>
                      <a:endParaRPr lang="en-US" sz="2000" b="1" dirty="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5198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Liver - germline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4,024,000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4,138,000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4,156,068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4,167,000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4,179,000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4,556,000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5198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Liver - somatic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4329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10,510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13,647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132,100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20,620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979,700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5198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Breast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1898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5779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8485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13,290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14,370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294,100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5198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Lung</a:t>
                      </a:r>
                      <a:endParaRPr lang="en-US" sz="2000" dirty="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159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40,490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83,402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229,200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295,000</a:t>
                      </a:r>
                      <a:endParaRPr lang="en-US" sz="200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2,127,000</a:t>
                      </a:r>
                      <a:endParaRPr lang="en-US" sz="2000" dirty="0">
                        <a:effectLst/>
                        <a:latin typeface="Times New Roman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036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3957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Starting with BGI liver germline variant calls</a:t>
            </a:r>
          </a:p>
          <a:p>
            <a:pPr lvl="1"/>
            <a:r>
              <a:rPr lang="en-US" dirty="0" smtClean="0"/>
              <a:t>88 samples</a:t>
            </a:r>
          </a:p>
          <a:p>
            <a:r>
              <a:rPr lang="en-US" dirty="0" smtClean="0"/>
              <a:t>~4.1-4.2 million variants per sample</a:t>
            </a:r>
          </a:p>
          <a:p>
            <a:pPr lvl="1"/>
            <a:r>
              <a:rPr lang="en-US" dirty="0" smtClean="0"/>
              <a:t>Before blacklist and 1KG filtering</a:t>
            </a:r>
          </a:p>
          <a:p>
            <a:pPr lvl="1"/>
            <a:r>
              <a:rPr lang="en-US" dirty="0" smtClean="0"/>
              <a:t>After filtering, ~320,000 variants per sample</a:t>
            </a:r>
          </a:p>
          <a:p>
            <a:pPr lvl="1"/>
            <a:r>
              <a:rPr lang="en-US" dirty="0" smtClean="0"/>
              <a:t>Treat these as “rare germline variants”</a:t>
            </a:r>
          </a:p>
          <a:p>
            <a:r>
              <a:rPr lang="en-US" dirty="0" smtClean="0"/>
              <a:t>See these genes over here?</a:t>
            </a:r>
          </a:p>
          <a:p>
            <a:pPr lvl="1"/>
            <a:r>
              <a:rPr lang="en-US" dirty="0" smtClean="0"/>
              <a:t>Let’s see how many samples have at least one rare mutation in these genes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85" y="308161"/>
            <a:ext cx="4255546" cy="61654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EAF-CACA-EB4E-822C-0EB17AB371E3}" type="slidenum">
              <a:rPr lang="en-US" smtClean="0"/>
              <a:t>29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5185" y="4636542"/>
            <a:ext cx="2969111" cy="107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6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MOAT</a:t>
            </a:r>
          </a:p>
          <a:p>
            <a:r>
              <a:rPr lang="en-US" dirty="0" smtClean="0"/>
              <a:t>ENCODE &amp; cancer</a:t>
            </a:r>
          </a:p>
          <a:p>
            <a:r>
              <a:rPr lang="en-US" dirty="0" smtClean="0"/>
              <a:t>One more thing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69" y="822512"/>
            <a:ext cx="67722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3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/>
              <a:t>Number of samples with &gt;= 1 mutation/length</a:t>
            </a:r>
            <a:endParaRPr lang="en-US" sz="4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C104-ACF4-8345-A6C6-7C6E2E6E1380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78200"/>
          <a:ext cx="12192000" cy="504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790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MOAT</a:t>
            </a:r>
          </a:p>
          <a:p>
            <a:r>
              <a:rPr lang="en-US" dirty="0" smtClean="0"/>
              <a:t>ENCODE &amp; cancer</a:t>
            </a:r>
          </a:p>
          <a:p>
            <a:r>
              <a:rPr lang="en-US" b="1" dirty="0" smtClean="0"/>
              <a:t>One more thing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57" y="1276350"/>
            <a:ext cx="787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72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Mutation Burdens (NMB)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LARVA (+ other related methods) mutation burden analysis to networks</a:t>
            </a:r>
          </a:p>
          <a:p>
            <a:r>
              <a:rPr lang="en-US" dirty="0" smtClean="0"/>
              <a:t>LARVA can tell us which genes and regulatory elements have a significant mutation burden</a:t>
            </a:r>
          </a:p>
          <a:p>
            <a:r>
              <a:rPr lang="en-US" dirty="0" smtClean="0"/>
              <a:t>Map this information onto a network</a:t>
            </a:r>
          </a:p>
          <a:p>
            <a:pPr lvl="1"/>
            <a:r>
              <a:rPr lang="en-US" dirty="0" smtClean="0"/>
              <a:t>What insights can be gained?</a:t>
            </a:r>
          </a:p>
          <a:p>
            <a:r>
              <a:rPr lang="en-US" b="1" dirty="0" smtClean="0"/>
              <a:t>Concept:</a:t>
            </a:r>
            <a:r>
              <a:rPr lang="en-US" dirty="0" smtClean="0"/>
              <a:t> Using mutation burden genes as starting points, can the structure of the network be used to implicate other, previously undiscovered cancer-associated genes?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40" y="0"/>
            <a:ext cx="3243260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NMB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Variants:</a:t>
            </a:r>
            <a:r>
              <a:rPr lang="en-US" dirty="0" smtClean="0"/>
              <a:t> TCGA lung</a:t>
            </a:r>
          </a:p>
          <a:p>
            <a:pPr lvl="1"/>
            <a:r>
              <a:rPr lang="en-US" dirty="0" smtClean="0"/>
              <a:t>Cancer type with high mutation density</a:t>
            </a:r>
          </a:p>
          <a:p>
            <a:r>
              <a:rPr lang="en-US" b="1" dirty="0" smtClean="0"/>
              <a:t>Annotations:</a:t>
            </a:r>
            <a:r>
              <a:rPr lang="en-US" dirty="0" smtClean="0"/>
              <a:t> CDS</a:t>
            </a:r>
          </a:p>
          <a:p>
            <a:r>
              <a:rPr lang="en-US" b="1" dirty="0" smtClean="0"/>
              <a:t>Network:</a:t>
            </a:r>
            <a:r>
              <a:rPr lang="en-US" dirty="0" smtClean="0"/>
              <a:t> </a:t>
            </a:r>
            <a:r>
              <a:rPr lang="en-US" dirty="0" err="1" smtClean="0"/>
              <a:t>InWeb</a:t>
            </a:r>
            <a:r>
              <a:rPr lang="en-US" dirty="0" smtClean="0"/>
              <a:t> PPI</a:t>
            </a:r>
          </a:p>
          <a:p>
            <a:pPr lvl="1"/>
            <a:r>
              <a:rPr lang="en-US" dirty="0" smtClean="0"/>
              <a:t>Curated, high quality PPI set used in other network mutation burden analyses (Horn </a:t>
            </a:r>
            <a:r>
              <a:rPr lang="en-US" i="1" dirty="0" smtClean="0"/>
              <a:t>et al.</a:t>
            </a:r>
            <a:r>
              <a:rPr lang="en-US" dirty="0" smtClean="0"/>
              <a:t> 2015)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Start with high mutation burden genes as reported by LARVA</a:t>
            </a:r>
          </a:p>
          <a:p>
            <a:r>
              <a:rPr lang="en-US" dirty="0" smtClean="0"/>
              <a:t>Connect pairs of burdened genes in the PPI network</a:t>
            </a:r>
          </a:p>
          <a:p>
            <a:pPr lvl="1"/>
            <a:r>
              <a:rPr lang="en-US" dirty="0" smtClean="0"/>
              <a:t>In a manner that represents ”information flow” between genes</a:t>
            </a:r>
          </a:p>
          <a:p>
            <a:pPr lvl="1"/>
            <a:r>
              <a:rPr lang="en-US" dirty="0" smtClean="0"/>
              <a:t>Something that correlates with lung cancer association or lung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356350"/>
            <a:ext cx="1060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dirty="0"/>
              <a:t>Horn, H. </a:t>
            </a:r>
            <a:r>
              <a:rPr lang="en-US" sz="1400" i="1" dirty="0"/>
              <a:t>et al.</a:t>
            </a:r>
            <a:r>
              <a:rPr lang="en-US" sz="1400" dirty="0"/>
              <a:t> A comparative analysis of network mutation burdens across 21 tumor types augments discovery from cancer genomes. </a:t>
            </a:r>
            <a:r>
              <a:rPr lang="en-US" sz="1400" i="1" dirty="0" err="1"/>
              <a:t>bioRxiv</a:t>
            </a:r>
            <a:r>
              <a:rPr lang="en-US" sz="1400" dirty="0"/>
              <a:t> 025445 (2015).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40" y="0"/>
            <a:ext cx="3243260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7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NMB Methods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smtClean="0"/>
              <a:t>Initially connected pairs with shortest path</a:t>
            </a:r>
          </a:p>
          <a:p>
            <a:pPr lvl="1"/>
            <a:r>
              <a:rPr lang="en-US" dirty="0" smtClean="0"/>
              <a:t>Paths kept leading through ubiquitous hub genes</a:t>
            </a:r>
          </a:p>
          <a:p>
            <a:r>
              <a:rPr lang="en-US" dirty="0" smtClean="0"/>
              <a:t>Tried shortest path with </a:t>
            </a:r>
            <a:r>
              <a:rPr lang="en-US" i="1" dirty="0" err="1" smtClean="0"/>
              <a:t>betweenness</a:t>
            </a:r>
            <a:r>
              <a:rPr lang="en-US" i="1" dirty="0" smtClean="0"/>
              <a:t> centrality</a:t>
            </a:r>
            <a:r>
              <a:rPr lang="en-US" b="1" i="1" dirty="0" smtClean="0"/>
              <a:t> </a:t>
            </a:r>
            <a:r>
              <a:rPr lang="en-US" dirty="0" smtClean="0"/>
              <a:t>edge weights</a:t>
            </a:r>
          </a:p>
          <a:p>
            <a:pPr lvl="1"/>
            <a:r>
              <a:rPr lang="en-US" dirty="0" err="1" smtClean="0"/>
              <a:t>Betweenness</a:t>
            </a:r>
            <a:r>
              <a:rPr lang="en-US" dirty="0" smtClean="0"/>
              <a:t>(e): Number of paths from set </a:t>
            </a:r>
            <a:r>
              <a:rPr lang="en-US" i="1" dirty="0" smtClean="0"/>
              <a:t>P</a:t>
            </a:r>
            <a:r>
              <a:rPr lang="en-US" dirty="0" smtClean="0"/>
              <a:t> that pass through </a:t>
            </a:r>
            <a:r>
              <a:rPr lang="en-US" i="1" dirty="0" smtClean="0"/>
              <a:t>e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: the set of shortest paths that connect two nodes (</a:t>
            </a:r>
            <a:r>
              <a:rPr lang="en-US" i="1" dirty="0" err="1" smtClean="0"/>
              <a:t>s</a:t>
            </a:r>
            <a:r>
              <a:rPr lang="en-US" dirty="0" err="1" smtClean="0"/>
              <a:t>,</a:t>
            </a:r>
            <a:r>
              <a:rPr lang="en-US" i="1" dirty="0" err="1" smtClean="0"/>
              <a:t>t</a:t>
            </a:r>
            <a:r>
              <a:rPr lang="en-US" dirty="0" smtClean="0"/>
              <a:t>) for every possible instantiation of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Idea is to find paths that only specific information travels down</a:t>
            </a:r>
          </a:p>
          <a:p>
            <a:pPr lvl="2"/>
            <a:r>
              <a:rPr lang="en-US" dirty="0" smtClean="0"/>
              <a:t>Disfavor hub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34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46842" y="5723068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186978" y="4971826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86978" y="5723068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86978" y="6474310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27114" y="5723068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5" idx="7"/>
            <a:endCxn id="6" idx="3"/>
          </p:cNvCxnSpPr>
          <p:nvPr/>
        </p:nvCxnSpPr>
        <p:spPr>
          <a:xfrm flipV="1">
            <a:off x="3959038" y="5284022"/>
            <a:ext cx="1281504" cy="492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8" idx="1"/>
          </p:cNvCxnSpPr>
          <p:nvPr/>
        </p:nvCxnSpPr>
        <p:spPr>
          <a:xfrm>
            <a:off x="3959038" y="6035264"/>
            <a:ext cx="1281504" cy="492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7" idx="2"/>
          </p:cNvCxnSpPr>
          <p:nvPr/>
        </p:nvCxnSpPr>
        <p:spPr>
          <a:xfrm>
            <a:off x="4012602" y="5905948"/>
            <a:ext cx="1174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9" idx="2"/>
          </p:cNvCxnSpPr>
          <p:nvPr/>
        </p:nvCxnSpPr>
        <p:spPr>
          <a:xfrm>
            <a:off x="5552738" y="5905948"/>
            <a:ext cx="1174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5"/>
            <a:endCxn id="9" idx="1"/>
          </p:cNvCxnSpPr>
          <p:nvPr/>
        </p:nvCxnSpPr>
        <p:spPr>
          <a:xfrm>
            <a:off x="5499174" y="5284022"/>
            <a:ext cx="1281504" cy="492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7"/>
            <a:endCxn id="9" idx="3"/>
          </p:cNvCxnSpPr>
          <p:nvPr/>
        </p:nvCxnSpPr>
        <p:spPr>
          <a:xfrm flipV="1">
            <a:off x="5499174" y="6035264"/>
            <a:ext cx="1281504" cy="492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27020" y="519237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0.5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26216" y="521568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0.4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37448" y="559846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0.01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99284" y="559196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0.02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16262" y="62466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0.8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32106" y="62044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0.9</a:t>
            </a: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40" y="0"/>
            <a:ext cx="3243260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27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NMB Methods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dirty="0"/>
              <a:t>Both approaches found genes with low lung cancer association scores, according to </a:t>
            </a:r>
            <a:r>
              <a:rPr lang="en-US" dirty="0" err="1"/>
              <a:t>OpenTargets.org</a:t>
            </a:r>
            <a:endParaRPr lang="en-US" dirty="0"/>
          </a:p>
          <a:p>
            <a:pPr lvl="1"/>
            <a:r>
              <a:rPr lang="en-US" dirty="0"/>
              <a:t>Database that keeps track of gene-disease pairs, along with evidence for each </a:t>
            </a:r>
            <a:r>
              <a:rPr lang="en-US" dirty="0" smtClean="0"/>
              <a:t>association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Switched to looking at genes which had a burdened </a:t>
            </a:r>
            <a:r>
              <a:rPr lang="en-US" i="1" dirty="0" smtClean="0"/>
              <a:t>promoter</a:t>
            </a:r>
            <a:r>
              <a:rPr lang="en-US" dirty="0" smtClean="0"/>
              <a:t> according to LARVA</a:t>
            </a:r>
          </a:p>
          <a:p>
            <a:r>
              <a:rPr lang="en-US" dirty="0" smtClean="0"/>
              <a:t>Initial results indicated that using </a:t>
            </a:r>
            <a:r>
              <a:rPr lang="en-US" i="1" dirty="0" smtClean="0"/>
              <a:t>edge </a:t>
            </a:r>
            <a:r>
              <a:rPr lang="en-US" i="1" dirty="0" err="1" smtClean="0"/>
              <a:t>betweenness</a:t>
            </a:r>
            <a:r>
              <a:rPr lang="en-US" i="1" dirty="0" smtClean="0"/>
              <a:t> centrality shortest paths</a:t>
            </a:r>
            <a:r>
              <a:rPr lang="en-US" dirty="0" smtClean="0"/>
              <a:t> might yield genes with high lung cancer associations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46" y="3041238"/>
            <a:ext cx="6086139" cy="1635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40" y="0"/>
            <a:ext cx="3243260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8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NMB Methods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Case:</a:t>
            </a:r>
            <a:r>
              <a:rPr lang="en-US" dirty="0"/>
              <a:t> Run this weighted </a:t>
            </a:r>
            <a:r>
              <a:rPr lang="en-US" dirty="0" err="1"/>
              <a:t>sp</a:t>
            </a:r>
            <a:r>
              <a:rPr lang="en-US" dirty="0"/>
              <a:t> algorithm on all pairs of promoters</a:t>
            </a:r>
          </a:p>
          <a:p>
            <a:pPr lvl="1"/>
            <a:r>
              <a:rPr lang="en-US" dirty="0"/>
              <a:t>Collect intermediary genes</a:t>
            </a:r>
          </a:p>
          <a:p>
            <a:pPr lvl="1"/>
            <a:r>
              <a:rPr lang="en-US" dirty="0"/>
              <a:t>Look at distribution of lung cancer associations scores (</a:t>
            </a:r>
            <a:r>
              <a:rPr lang="en-US" dirty="0" err="1"/>
              <a:t>OpenTargets.org</a:t>
            </a:r>
            <a:r>
              <a:rPr lang="en-US" dirty="0"/>
              <a:t>)</a:t>
            </a:r>
          </a:p>
          <a:p>
            <a:r>
              <a:rPr lang="en-US" b="1" dirty="0"/>
              <a:t>Control:</a:t>
            </a:r>
            <a:r>
              <a:rPr lang="en-US" dirty="0"/>
              <a:t> Run weighted </a:t>
            </a:r>
            <a:r>
              <a:rPr lang="en-US" dirty="0" err="1"/>
              <a:t>sp</a:t>
            </a:r>
            <a:r>
              <a:rPr lang="en-US" dirty="0"/>
              <a:t> algorithm on pairs of randomly chosen genes</a:t>
            </a:r>
          </a:p>
          <a:p>
            <a:pPr lvl="1"/>
            <a:r>
              <a:rPr lang="en-US" dirty="0"/>
              <a:t>Collect intermediary genes</a:t>
            </a:r>
          </a:p>
          <a:p>
            <a:pPr lvl="1"/>
            <a:r>
              <a:rPr lang="en-US" dirty="0"/>
              <a:t>Look at distribution of lung cancer associations scores (</a:t>
            </a:r>
            <a:r>
              <a:rPr lang="en-US" dirty="0" err="1"/>
              <a:t>OpenTargets.org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40" y="0"/>
            <a:ext cx="3243260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2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NMB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use the genes with q-value &lt; 1E-03, then the intermediary genes produced by weighted </a:t>
            </a:r>
            <a:r>
              <a:rPr lang="en-US" dirty="0" err="1" smtClean="0"/>
              <a:t>sp</a:t>
            </a:r>
            <a:r>
              <a:rPr lang="en-US" dirty="0" smtClean="0"/>
              <a:t> do (slightly) better than random in lung cancer association scores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Wilcoxon rank sum test with continuity correction</a:t>
            </a:r>
          </a:p>
          <a:p>
            <a:pPr lvl="1"/>
            <a:r>
              <a:rPr lang="en-US" dirty="0"/>
              <a:t>W = 1151.5, p-value = </a:t>
            </a:r>
            <a:r>
              <a:rPr lang="en-US" dirty="0" smtClean="0"/>
              <a:t>0.003657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85792"/>
              </p:ext>
            </p:extLst>
          </p:nvPr>
        </p:nvGraphicFramePr>
        <p:xfrm>
          <a:off x="482599" y="3107862"/>
          <a:ext cx="11247054" cy="191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996"/>
                <a:gridCol w="1506071"/>
                <a:gridCol w="1473798"/>
                <a:gridCol w="1441524"/>
                <a:gridCol w="1473798"/>
                <a:gridCol w="1441525"/>
                <a:gridCol w="1445342"/>
              </a:tblGrid>
              <a:tr h="513147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Seed Genes</a:t>
                      </a:r>
                      <a:endParaRPr lang="en-US" sz="2500" dirty="0"/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Min</a:t>
                      </a:r>
                      <a:endParaRPr lang="en-US" sz="2500" dirty="0"/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</a:t>
                      </a:r>
                      <a:r>
                        <a:rPr lang="en-US" sz="2500" baseline="30000" dirty="0" smtClean="0"/>
                        <a:t>st</a:t>
                      </a:r>
                      <a:r>
                        <a:rPr lang="en-US" sz="2500" dirty="0" smtClean="0"/>
                        <a:t> Qu</a:t>
                      </a:r>
                      <a:endParaRPr lang="en-US" sz="2500" dirty="0"/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Median</a:t>
                      </a:r>
                      <a:endParaRPr lang="en-US" sz="2500" dirty="0"/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Mean</a:t>
                      </a:r>
                      <a:endParaRPr lang="en-US" sz="2500" dirty="0"/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</a:t>
                      </a:r>
                      <a:r>
                        <a:rPr lang="en-US" sz="2500" baseline="30000" dirty="0" smtClean="0"/>
                        <a:t>rd</a:t>
                      </a:r>
                      <a:r>
                        <a:rPr lang="en-US" sz="2500" dirty="0" smtClean="0"/>
                        <a:t> Qu</a:t>
                      </a:r>
                      <a:endParaRPr lang="en-US" sz="2500" dirty="0"/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Max</a:t>
                      </a:r>
                      <a:endParaRPr lang="en-US" sz="2500" dirty="0"/>
                    </a:p>
                  </a:txBody>
                  <a:tcPr marL="126529" marR="126529" marT="63265" marB="63265"/>
                </a:tc>
              </a:tr>
              <a:tr h="513147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(LARVA q-value &lt; 1E-03) genes</a:t>
                      </a:r>
                      <a:endParaRPr lang="en-US" sz="2500" dirty="0"/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is-IS" sz="2500" dirty="0" smtClean="0"/>
                        <a:t>0.04419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hr-HR" sz="2500" dirty="0" smtClean="0"/>
                        <a:t>0.09335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nb-NO" sz="2500" dirty="0" smtClean="0"/>
                        <a:t>0.18690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hr-HR" sz="2500" dirty="0" smtClean="0"/>
                        <a:t>0.28152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is-IS" sz="2500" dirty="0" smtClean="0"/>
                        <a:t>0.29404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nb-NO" sz="2500" dirty="0" smtClean="0"/>
                        <a:t>1.00000</a:t>
                      </a:r>
                    </a:p>
                  </a:txBody>
                  <a:tcPr marL="126529" marR="126529" marT="63265" marB="63265"/>
                </a:tc>
              </a:tr>
              <a:tr h="513147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Random c</a:t>
                      </a:r>
                      <a:r>
                        <a:rPr lang="en-US" sz="2500" baseline="0" dirty="0" smtClean="0"/>
                        <a:t>ontrol</a:t>
                      </a:r>
                      <a:endParaRPr lang="en-US" sz="2500" dirty="0"/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nb-NO" sz="2500" dirty="0" smtClean="0"/>
                        <a:t>0.01202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is-IS" sz="2500" dirty="0" smtClean="0"/>
                        <a:t>0.04422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is-IS" sz="2500" dirty="0" smtClean="0"/>
                        <a:t>0.09068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is-IS" sz="2500" dirty="0" smtClean="0"/>
                        <a:t>0.16919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hr-HR" sz="2500" dirty="0" smtClean="0"/>
                        <a:t>0.13782</a:t>
                      </a:r>
                    </a:p>
                  </a:txBody>
                  <a:tcPr marL="126529" marR="126529" marT="63265" marB="63265"/>
                </a:tc>
                <a:tc>
                  <a:txBody>
                    <a:bodyPr/>
                    <a:lstStyle/>
                    <a:p>
                      <a:r>
                        <a:rPr lang="nb-NO" sz="2500" dirty="0" smtClean="0"/>
                        <a:t>1.00000</a:t>
                      </a:r>
                    </a:p>
                  </a:txBody>
                  <a:tcPr marL="126529" marR="126529" marT="63265" marB="63265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40" y="0"/>
            <a:ext cx="3243260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1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NMB 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investigating subnetworks surrounding high burden genes</a:t>
            </a:r>
          </a:p>
          <a:p>
            <a:r>
              <a:rPr lang="en-US" dirty="0" smtClean="0"/>
              <a:t>Many genes within 4-5 hops from the lung cancer seed genes have high lung </a:t>
            </a:r>
            <a:r>
              <a:rPr lang="en-US" smtClean="0"/>
              <a:t>cancer association scores</a:t>
            </a:r>
            <a:endParaRPr lang="en-US" dirty="0" smtClean="0"/>
          </a:p>
          <a:p>
            <a:r>
              <a:rPr lang="en-US" dirty="0" smtClean="0"/>
              <a:t>Many seed genes are close in the network</a:t>
            </a:r>
          </a:p>
          <a:p>
            <a:pPr lvl="1"/>
            <a:r>
              <a:rPr lang="en-US" dirty="0" smtClean="0"/>
              <a:t>Can we use network flow/diffusion to predict genes with high disease association?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40" y="0"/>
            <a:ext cx="3243260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18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Jing </a:t>
            </a:r>
            <a:r>
              <a:rPr lang="en-US" dirty="0" smtClean="0"/>
              <a:t>Zhang</a:t>
            </a:r>
          </a:p>
          <a:p>
            <a:r>
              <a:rPr lang="en-US" dirty="0" smtClean="0"/>
              <a:t>Sushant Kumar</a:t>
            </a:r>
          </a:p>
          <a:p>
            <a:r>
              <a:rPr lang="en-US" dirty="0" err="1" smtClean="0"/>
              <a:t>VARiation</a:t>
            </a:r>
            <a:r>
              <a:rPr lang="en-US" dirty="0" smtClean="0"/>
              <a:t> subgroup</a:t>
            </a:r>
          </a:p>
          <a:p>
            <a:r>
              <a:rPr lang="en-US" dirty="0" smtClean="0"/>
              <a:t>MG</a:t>
            </a:r>
          </a:p>
          <a:p>
            <a:r>
              <a:rPr lang="en-US" dirty="0"/>
              <a:t>Aditya </a:t>
            </a:r>
            <a:r>
              <a:rPr lang="en-US" dirty="0" err="1"/>
              <a:t>Gudibanda</a:t>
            </a:r>
            <a:endParaRPr lang="en-US" dirty="0"/>
          </a:p>
          <a:p>
            <a:r>
              <a:rPr lang="en-US" dirty="0" smtClean="0"/>
              <a:t>Declan Clarke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07D-B121-9A46-B8C4-F5247520322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2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MOAT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M</a:t>
            </a:r>
            <a:r>
              <a:rPr lang="en-US" dirty="0" smtClean="0"/>
              <a:t>utations </a:t>
            </a:r>
            <a:r>
              <a:rPr lang="en-US" b="1" i="1" u="sng" dirty="0" smtClean="0"/>
              <a:t>O</a:t>
            </a:r>
            <a:r>
              <a:rPr lang="en-US" dirty="0" smtClean="0"/>
              <a:t>verburdening </a:t>
            </a:r>
            <a:r>
              <a:rPr lang="en-US" b="1" i="1" u="sng" dirty="0" smtClean="0"/>
              <a:t>A</a:t>
            </a:r>
            <a:r>
              <a:rPr lang="en-US" dirty="0" smtClean="0"/>
              <a:t>nnotations </a:t>
            </a:r>
            <a:r>
              <a:rPr lang="en-US" b="1" i="1" u="sng" dirty="0" smtClean="0"/>
              <a:t>T</a:t>
            </a:r>
            <a:r>
              <a:rPr lang="en-US" dirty="0" smtClean="0"/>
              <a:t>ool</a:t>
            </a:r>
          </a:p>
          <a:p>
            <a:r>
              <a:rPr lang="en-US" dirty="0" smtClean="0"/>
              <a:t>Approach to mutation burden involving empirical, nonparametric method</a:t>
            </a:r>
          </a:p>
          <a:p>
            <a:r>
              <a:rPr lang="en-US" dirty="0" smtClean="0"/>
              <a:t>Background mutation rate derived from permuting variants and annotations</a:t>
            </a:r>
          </a:p>
          <a:p>
            <a:r>
              <a:rPr lang="en-US" dirty="0" smtClean="0"/>
              <a:t>Accelerate code with mass parallelization frameworks</a:t>
            </a:r>
          </a:p>
          <a:p>
            <a:pPr lvl="1"/>
            <a:r>
              <a:rPr lang="en-US" dirty="0" err="1" smtClean="0"/>
              <a:t>Nvidia</a:t>
            </a:r>
            <a:r>
              <a:rPr lang="en-US" dirty="0" smtClean="0"/>
              <a:t> CUDA</a:t>
            </a:r>
          </a:p>
          <a:p>
            <a:pPr lvl="1"/>
            <a:r>
              <a:rPr lang="en-US" dirty="0" err="1" smtClean="0"/>
              <a:t>OpenMPI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0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48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MOATsim</a:t>
            </a:r>
            <a:r>
              <a:rPr lang="en-US" dirty="0" smtClean="0"/>
              <a:t> Variant Placement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Plug the covariates into a linear regression as the “x” variables</a:t>
            </a:r>
          </a:p>
          <a:p>
            <a:r>
              <a:rPr lang="en-US" dirty="0" smtClean="0"/>
              <a:t>Each bin has a “y”</a:t>
            </a:r>
          </a:p>
          <a:p>
            <a:pPr lvl="1"/>
            <a:r>
              <a:rPr lang="en-US" dirty="0" smtClean="0"/>
              <a:t>Take the smallest y (let’s call it </a:t>
            </a:r>
            <a:r>
              <a:rPr lang="en-US" dirty="0" err="1" smtClean="0"/>
              <a:t>min_y</a:t>
            </a:r>
            <a:r>
              <a:rPr lang="en-US" dirty="0" smtClean="0"/>
              <a:t>), assign this bin a value of 1, and for each of the other ones, assign a value equal to its y divided by </a:t>
            </a:r>
            <a:r>
              <a:rPr lang="en-US" dirty="0" err="1" smtClean="0"/>
              <a:t>min_y</a:t>
            </a:r>
            <a:endParaRPr lang="en-US" dirty="0" smtClean="0"/>
          </a:p>
          <a:p>
            <a:r>
              <a:rPr lang="en-US" dirty="0" smtClean="0"/>
              <a:t>Use these values as the probability distribution for assigning random somatic variant positions</a:t>
            </a:r>
          </a:p>
          <a:p>
            <a:pPr lvl="1"/>
            <a:r>
              <a:rPr lang="en-US" dirty="0" smtClean="0"/>
              <a:t>Bin determined by taking a uniformly-drawn number over 0 and the sum of the values computed in the previous step</a:t>
            </a:r>
          </a:p>
          <a:p>
            <a:r>
              <a:rPr lang="en-US" dirty="0" smtClean="0"/>
              <a:t>Drop a variant with uniform probability in this 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14" y="-232390"/>
            <a:ext cx="10515600" cy="1325563"/>
          </a:xfrm>
        </p:spPr>
        <p:txBody>
          <a:bodyPr/>
          <a:lstStyle/>
          <a:p>
            <a:r>
              <a:rPr lang="en-US" dirty="0" smtClean="0"/>
              <a:t>MOAT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8496"/>
            <a:ext cx="10515600" cy="4351338"/>
          </a:xfrm>
        </p:spPr>
        <p:txBody>
          <a:bodyPr/>
          <a:lstStyle/>
          <a:p>
            <a:r>
              <a:rPr lang="en-US" dirty="0" smtClean="0"/>
              <a:t>Permute annotations and variants in “local genome context”</a:t>
            </a:r>
          </a:p>
          <a:p>
            <a:pPr lvl="1"/>
            <a:r>
              <a:rPr lang="en-US" dirty="0" smtClean="0"/>
              <a:t>Factors influencing background mutation rate are roughly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62" y="1386546"/>
            <a:ext cx="7338304" cy="55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MOATsim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6"/>
          </a:xfrm>
        </p:spPr>
        <p:txBody>
          <a:bodyPr/>
          <a:lstStyle/>
          <a:p>
            <a:r>
              <a:rPr lang="en-US" dirty="0" smtClean="0"/>
              <a:t>A somatic variant simulator</a:t>
            </a:r>
          </a:p>
          <a:p>
            <a:r>
              <a:rPr lang="en-US" dirty="0" smtClean="0"/>
              <a:t>Inputs:</a:t>
            </a:r>
          </a:p>
          <a:p>
            <a:pPr lvl="1"/>
            <a:r>
              <a:rPr lang="en-US" i="1" dirty="0" smtClean="0"/>
              <a:t>Bin size:</a:t>
            </a:r>
            <a:r>
              <a:rPr lang="en-US" dirty="0" smtClean="0"/>
              <a:t> Resolution of covariate signals</a:t>
            </a:r>
          </a:p>
          <a:p>
            <a:pPr lvl="1"/>
            <a:r>
              <a:rPr lang="en-US" i="1" dirty="0" smtClean="0"/>
              <a:t>Genome coordinate file:</a:t>
            </a:r>
            <a:r>
              <a:rPr lang="en-US" dirty="0" smtClean="0"/>
              <a:t> Indicates chromosome boundaries. Whole genome bins automatically generated from this and </a:t>
            </a:r>
            <a:r>
              <a:rPr lang="en-US" i="1" dirty="0" smtClean="0"/>
              <a:t>bin size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Blacklist file:</a:t>
            </a:r>
            <a:r>
              <a:rPr lang="en-US" dirty="0" smtClean="0"/>
              <a:t> Low </a:t>
            </a:r>
            <a:r>
              <a:rPr lang="en-US" dirty="0" err="1" smtClean="0"/>
              <a:t>mappability</a:t>
            </a:r>
            <a:r>
              <a:rPr lang="en-US" dirty="0" smtClean="0"/>
              <a:t> regions that are excluded. WG bins are cut around these.</a:t>
            </a:r>
          </a:p>
          <a:p>
            <a:pPr lvl="1"/>
            <a:r>
              <a:rPr lang="en-US" i="1" dirty="0" smtClean="0"/>
              <a:t>Covariate files:</a:t>
            </a:r>
            <a:r>
              <a:rPr lang="en-US" dirty="0" smtClean="0"/>
              <a:t> </a:t>
            </a:r>
            <a:r>
              <a:rPr lang="en-US" dirty="0" err="1" smtClean="0"/>
              <a:t>bigWig</a:t>
            </a:r>
            <a:r>
              <a:rPr lang="en-US" dirty="0" smtClean="0"/>
              <a:t> signal files for </a:t>
            </a:r>
            <a:r>
              <a:rPr lang="en-US" dirty="0" err="1" smtClean="0"/>
              <a:t>wg</a:t>
            </a:r>
            <a:r>
              <a:rPr lang="en-US" dirty="0" smtClean="0"/>
              <a:t> covariates. Accepts an arbitrary number of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FAC-1FD5-9C4F-87A3-9352386EF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6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MOATsim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genome coordinates into memory</a:t>
            </a:r>
          </a:p>
          <a:p>
            <a:r>
              <a:rPr lang="en-US" dirty="0" smtClean="0"/>
              <a:t>Divide into bins of user-specified size</a:t>
            </a:r>
          </a:p>
          <a:p>
            <a:r>
              <a:rPr lang="en-US" dirty="0" smtClean="0"/>
              <a:t>Subtract blacklist regions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bigWigAverageOverBed</a:t>
            </a:r>
            <a:r>
              <a:rPr lang="en-US" dirty="0" smtClean="0"/>
              <a:t> to derive covariate values for each bin</a:t>
            </a:r>
          </a:p>
          <a:p>
            <a:r>
              <a:rPr lang="en-US" dirty="0" smtClean="0"/>
              <a:t>Generate covariate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FAC-1FD5-9C4F-87A3-9352386EFE1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0" y="4454843"/>
          <a:ext cx="4165600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/>
                <a:gridCol w="1041400"/>
                <a:gridCol w="1041400"/>
                <a:gridCol w="1041400"/>
              </a:tblGrid>
              <a:tr h="282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r>
                        <a:rPr lang="sk-SK" sz="1800" u="none" strike="noStrike" dirty="0" err="1" smtClean="0">
                          <a:effectLst/>
                        </a:rPr>
                        <a:t>covar</a:t>
                      </a:r>
                      <a:r>
                        <a:rPr lang="sk-SK" sz="1800" u="none" strike="noStrike" dirty="0" smtClean="0">
                          <a:effectLst/>
                        </a:rPr>
                        <a:t> 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r>
                        <a:rPr lang="sk-SK" sz="1800" u="none" strike="noStrike" dirty="0" err="1" smtClean="0">
                          <a:effectLst/>
                        </a:rPr>
                        <a:t>covar</a:t>
                      </a:r>
                      <a:r>
                        <a:rPr lang="sk-SK" sz="1800" u="none" strike="noStrike" dirty="0" smtClean="0">
                          <a:effectLst/>
                        </a:rPr>
                        <a:t> 2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r>
                        <a:rPr lang="sk-SK" sz="1800" u="none" strike="noStrike" dirty="0" err="1" smtClean="0">
                          <a:effectLst/>
                        </a:rPr>
                        <a:t>covar</a:t>
                      </a:r>
                      <a:r>
                        <a:rPr lang="sk-SK" sz="1800" u="none" strike="noStrike" dirty="0" smtClean="0">
                          <a:effectLst/>
                        </a:rPr>
                        <a:t> 3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2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r>
                        <a:rPr lang="sk-SK" sz="1800" u="none" strike="noStrike" dirty="0" smtClean="0">
                          <a:effectLst/>
                        </a:rPr>
                        <a:t>bin 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2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r>
                        <a:rPr lang="sk-SK" sz="1800" u="none" strike="noStrike" dirty="0" smtClean="0">
                          <a:effectLst/>
                        </a:rPr>
                        <a:t>bin 2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2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r>
                        <a:rPr lang="sk-SK" sz="1800" u="none" strike="noStrike" dirty="0" smtClean="0">
                          <a:effectLst/>
                        </a:rPr>
                        <a:t>bin 3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2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r>
                        <a:rPr lang="sk-SK" sz="1800" u="none" strike="noStrike" dirty="0" smtClean="0">
                          <a:effectLst/>
                        </a:rPr>
                        <a:t>bin 4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2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r>
                        <a:rPr lang="sk-SK" sz="1800" u="none" strike="noStrike" dirty="0" smtClean="0">
                          <a:effectLst/>
                        </a:rPr>
                        <a:t>bin 5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6400" y="44323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2700" y="61087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8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 matrix: row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5349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Goal:</a:t>
            </a:r>
            <a:r>
              <a:rPr lang="en-US" dirty="0" smtClean="0"/>
              <a:t> Find similar bins (i.e. similar covariate vectors) and treat as single block</a:t>
            </a:r>
          </a:p>
          <a:p>
            <a:r>
              <a:rPr lang="en-US" dirty="0" smtClean="0"/>
              <a:t>Currently using k-means clustering</a:t>
            </a:r>
          </a:p>
          <a:p>
            <a:pPr lvl="1"/>
            <a:r>
              <a:rPr lang="en-US" dirty="0" smtClean="0"/>
              <a:t>Found that the optimal cluster number k was around 30 using </a:t>
            </a:r>
            <a:r>
              <a:rPr lang="en-US" dirty="0" err="1" smtClean="0"/>
              <a:t>MutSig</a:t>
            </a:r>
            <a:r>
              <a:rPr lang="en-US" dirty="0" smtClean="0"/>
              <a:t> covariate file (defined over exome only)</a:t>
            </a:r>
          </a:p>
          <a:p>
            <a:pPr lvl="1"/>
            <a:r>
              <a:rPr lang="en-US" dirty="0" smtClean="0"/>
              <a:t>Within-sum-of-squares prone to stochastic variation beyond this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FAC-1FD5-9C4F-87A3-9352386EFE1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03" y="3087333"/>
            <a:ext cx="3860800" cy="3860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311303" y="5728934"/>
            <a:ext cx="0" cy="968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2403" y="5198708"/>
            <a:ext cx="318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Rough location for beginning of </a:t>
            </a:r>
          </a:p>
          <a:p>
            <a:r>
              <a:rPr lang="en-US" dirty="0" smtClean="0"/>
              <a:t>Stochastic variation in within-</a:t>
            </a:r>
            <a:r>
              <a:rPr lang="en-US" dirty="0" err="1" smtClean="0"/>
              <a:t>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0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Placement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many bins</a:t>
            </a:r>
          </a:p>
          <a:p>
            <a:endParaRPr lang="en-US" dirty="0"/>
          </a:p>
          <a:p>
            <a:r>
              <a:rPr lang="en-US" dirty="0" smtClean="0"/>
              <a:t>Mark which have similar covariate vectors</a:t>
            </a:r>
          </a:p>
          <a:p>
            <a:endParaRPr lang="en-US" dirty="0"/>
          </a:p>
          <a:p>
            <a:r>
              <a:rPr lang="en-US" dirty="0" smtClean="0"/>
              <a:t>Which ones are more likely to have variants?</a:t>
            </a:r>
          </a:p>
          <a:p>
            <a:endParaRPr lang="en-US" dirty="0"/>
          </a:p>
          <a:p>
            <a:r>
              <a:rPr lang="en-US" dirty="0" smtClean="0"/>
              <a:t>Populate the bins accordingly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4B6B-3371-CC40-8E44-5A6E7331906D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2398955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71048" y="2398954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8773" y="2398954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21621" y="2398954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4469" y="2398954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87317" y="2398954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358178"/>
            <a:ext cx="1517725" cy="2968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71048" y="3358177"/>
            <a:ext cx="1517725" cy="29688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8773" y="3358177"/>
            <a:ext cx="1517725" cy="2968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1621" y="3358177"/>
            <a:ext cx="1517725" cy="2968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4469" y="3358177"/>
            <a:ext cx="1517725" cy="2968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87317" y="3358177"/>
            <a:ext cx="1517725" cy="29688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4444838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71048" y="4444837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8773" y="4444837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21621" y="4444837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4469" y="4444837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87317" y="4444837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6219" y="4408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96792" y="4408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81391" y="4408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5336" y="4408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66183" y="44086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09400" y="4409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38200" y="5419279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71048" y="5419278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8773" y="5419278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21621" y="5419278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54469" y="5419278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87317" y="5419278"/>
            <a:ext cx="1517725" cy="29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108038" y="5271246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66508" y="5271246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73332" y="5271246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97022" y="5287647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095336" y="5287647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89408" y="5287647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122894" y="5287647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78734" y="5287647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14565" y="5287647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440469" y="5298405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274424" y="5298405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16994" y="5298405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02302" y="5298405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177144" y="5298405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54224" y="5298405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68815" y="5309162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29897" y="5309162"/>
            <a:ext cx="0" cy="58091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7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8556</TotalTime>
  <Words>2088</Words>
  <Application>Microsoft Macintosh PowerPoint</Application>
  <PresentationFormat>Widescreen</PresentationFormat>
  <Paragraphs>455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Calibri</vt:lpstr>
      <vt:lpstr>Calibri Light</vt:lpstr>
      <vt:lpstr>DengXian</vt:lpstr>
      <vt:lpstr>Mangal</vt:lpstr>
      <vt:lpstr>Times New Roman</vt:lpstr>
      <vt:lpstr>Wingdings</vt:lpstr>
      <vt:lpstr>Arial</vt:lpstr>
      <vt:lpstr>Office Theme</vt:lpstr>
      <vt:lpstr>Worksheet</vt:lpstr>
      <vt:lpstr>Very Varying Variant Ventures</vt:lpstr>
      <vt:lpstr>Outline</vt:lpstr>
      <vt:lpstr>Outline</vt:lpstr>
      <vt:lpstr>MOAT Recap</vt:lpstr>
      <vt:lpstr>MOAT Recap</vt:lpstr>
      <vt:lpstr>MOATsim</vt:lpstr>
      <vt:lpstr>MOATsim</vt:lpstr>
      <vt:lpstr>Covariate matrix: row clustering</vt:lpstr>
      <vt:lpstr>Variant Placement Step</vt:lpstr>
      <vt:lpstr>MOAT Germline Variant Analysis</vt:lpstr>
      <vt:lpstr>De novo results</vt:lpstr>
      <vt:lpstr>De novo results</vt:lpstr>
      <vt:lpstr>De novo results with ANNOVAR</vt:lpstr>
      <vt:lpstr>De novo results</vt:lpstr>
      <vt:lpstr>MOAT Germline Variant Analysis: Take two</vt:lpstr>
      <vt:lpstr>New Permutation Algorithm</vt:lpstr>
      <vt:lpstr>PowerPoint Presentation</vt:lpstr>
      <vt:lpstr>Take Three</vt:lpstr>
      <vt:lpstr>QQ-plot of p-values vs. uniform dist</vt:lpstr>
      <vt:lpstr>Take Four</vt:lpstr>
      <vt:lpstr>MOAT Germline Analysis Evaluation</vt:lpstr>
      <vt:lpstr>Take Five? (I could use a break)</vt:lpstr>
      <vt:lpstr>Funeq2 Integration</vt:lpstr>
      <vt:lpstr>Funseq2 Integration</vt:lpstr>
      <vt:lpstr>Future Work</vt:lpstr>
      <vt:lpstr>Outline</vt:lpstr>
      <vt:lpstr>Variant Calling</vt:lpstr>
      <vt:lpstr>Summary of distribution of variant calls per cancer sample</vt:lpstr>
      <vt:lpstr>Overview</vt:lpstr>
      <vt:lpstr>Number of samples with &gt;= 1 mutation/length</vt:lpstr>
      <vt:lpstr>Outline</vt:lpstr>
      <vt:lpstr>Network Mutation Burdens (NMB)</vt:lpstr>
      <vt:lpstr>NMB Setup</vt:lpstr>
      <vt:lpstr>NMB Methods Testing</vt:lpstr>
      <vt:lpstr>NMB Methods Testing</vt:lpstr>
      <vt:lpstr>NMB Methods Testing</vt:lpstr>
      <vt:lpstr>NMB Results</vt:lpstr>
      <vt:lpstr>NMB Future Development</vt:lpstr>
      <vt:lpstr>Acknowledgements</vt:lpstr>
      <vt:lpstr>Extra Slides</vt:lpstr>
      <vt:lpstr>MOATsim Variant Placement Procedure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Lochovsky</dc:creator>
  <cp:lastModifiedBy>Lucas Lochovsky</cp:lastModifiedBy>
  <cp:revision>250</cp:revision>
  <dcterms:created xsi:type="dcterms:W3CDTF">2017-04-21T18:37:18Z</dcterms:created>
  <dcterms:modified xsi:type="dcterms:W3CDTF">2017-05-04T18:13:49Z</dcterms:modified>
</cp:coreProperties>
</file>