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61" r:id="rId5"/>
    <p:sldId id="260" r:id="rId6"/>
    <p:sldId id="26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7"/>
  </p:normalViewPr>
  <p:slideViewPr>
    <p:cSldViewPr snapToGrid="0" snapToObjects="1">
      <p:cViewPr>
        <p:scale>
          <a:sx n="77" d="100"/>
          <a:sy n="77" d="100"/>
        </p:scale>
        <p:origin x="1912"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696C9-D47B-9A41-A8A7-8A9951BEC8E4}" type="datetimeFigureOut">
              <a:rPr lang="en-US" smtClean="0"/>
              <a:t>5/3/17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6532F2-FA7F-DE42-AD82-04385930F4EE}" type="slidenum">
              <a:rPr lang="en-US" smtClean="0"/>
              <a:t>‹#›</a:t>
            </a:fld>
            <a:endParaRPr lang="en-US"/>
          </a:p>
        </p:txBody>
      </p:sp>
    </p:spTree>
    <p:extLst>
      <p:ext uri="{BB962C8B-B14F-4D97-AF65-F5344CB8AC3E}">
        <p14:creationId xmlns:p14="http://schemas.microsoft.com/office/powerpoint/2010/main" val="755551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6532F2-FA7F-DE42-AD82-04385930F4EE}" type="slidenum">
              <a:rPr lang="en-US" smtClean="0"/>
              <a:t>1</a:t>
            </a:fld>
            <a:endParaRPr lang="en-US"/>
          </a:p>
        </p:txBody>
      </p:sp>
    </p:spTree>
    <p:extLst>
      <p:ext uri="{BB962C8B-B14F-4D97-AF65-F5344CB8AC3E}">
        <p14:creationId xmlns:p14="http://schemas.microsoft.com/office/powerpoint/2010/main" val="48834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98E0A1-645F-504E-9329-9B4AD79E047C}" type="datetime1">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61244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49166-C321-514E-B0BF-B57E24DCBD9A}" type="datetime1">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95094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17B59-CCA2-C34D-AC49-4A039BF498FD}" type="datetime1">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102114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2EC09-8837-284E-BA0F-A2A3F14FA80E}" type="datetime1">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393489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3B99F-63AB-0B4A-A507-0EEA2CE8F86D}" type="datetime1">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127417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8C806C-1D17-234D-8B86-9C6BDF35D146}" type="datetime1">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43431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B22905-2F3E-FD4C-8101-75F3BA009A80}" type="datetime1">
              <a:rPr lang="en-US" smtClean="0"/>
              <a:t>5/3/17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23992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856462-7181-DC4F-B3FE-3657F03A0BB3}" type="datetime1">
              <a:rPr lang="en-US" smtClean="0"/>
              <a:t>5/3/17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163601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47CE9-EB84-6D46-9747-1257101C5EAB}" type="datetime1">
              <a:rPr lang="en-US" smtClean="0"/>
              <a:t>5/3/17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120698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2D1C3-2DB0-C245-B028-BC8ED4814F06}" type="datetime1">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136100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5813C-1094-D34B-A167-797E62876093}" type="datetime1">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19676-82F0-8E42-8B8F-0D98C1D9C75E}" type="slidenum">
              <a:rPr lang="en-US" smtClean="0"/>
              <a:t>‹#›</a:t>
            </a:fld>
            <a:endParaRPr lang="en-US"/>
          </a:p>
        </p:txBody>
      </p:sp>
    </p:spTree>
    <p:extLst>
      <p:ext uri="{BB962C8B-B14F-4D97-AF65-F5344CB8AC3E}">
        <p14:creationId xmlns:p14="http://schemas.microsoft.com/office/powerpoint/2010/main" val="16329976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15D02-A1BF-EE42-A0F4-FD4D6B7E55C3}" type="datetime1">
              <a:rPr lang="en-US" smtClean="0"/>
              <a:t>5/3/17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19676-82F0-8E42-8B8F-0D98C1D9C75E}" type="slidenum">
              <a:rPr lang="en-US" smtClean="0"/>
              <a:t>‹#›</a:t>
            </a:fld>
            <a:endParaRPr lang="en-US"/>
          </a:p>
        </p:txBody>
      </p:sp>
    </p:spTree>
    <p:extLst>
      <p:ext uri="{BB962C8B-B14F-4D97-AF65-F5344CB8AC3E}">
        <p14:creationId xmlns:p14="http://schemas.microsoft.com/office/powerpoint/2010/main" val="1525392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Inigo and PC’s new Paper</a:t>
            </a:r>
            <a:endParaRPr lang="en-US" dirty="0"/>
          </a:p>
        </p:txBody>
      </p:sp>
      <p:sp>
        <p:nvSpPr>
          <p:cNvPr id="3" name="Subtitle 2"/>
          <p:cNvSpPr>
            <a:spLocks noGrp="1"/>
          </p:cNvSpPr>
          <p:nvPr>
            <p:ph type="subTitle" idx="1"/>
          </p:nvPr>
        </p:nvSpPr>
        <p:spPr/>
        <p:txBody>
          <a:bodyPr/>
          <a:lstStyle/>
          <a:p>
            <a:r>
              <a:rPr lang="en-US" dirty="0" smtClean="0"/>
              <a:t>WM</a:t>
            </a:r>
            <a:endParaRPr lang="en-US" dirty="0"/>
          </a:p>
        </p:txBody>
      </p:sp>
      <p:sp>
        <p:nvSpPr>
          <p:cNvPr id="4" name="Slide Number Placeholder 3"/>
          <p:cNvSpPr>
            <a:spLocks noGrp="1"/>
          </p:cNvSpPr>
          <p:nvPr>
            <p:ph type="sldNum" sz="quarter" idx="12"/>
          </p:nvPr>
        </p:nvSpPr>
        <p:spPr/>
        <p:txBody>
          <a:bodyPr/>
          <a:lstStyle/>
          <a:p>
            <a:fld id="{48019676-82F0-8E42-8B8F-0D98C1D9C75E}" type="slidenum">
              <a:rPr lang="en-US" smtClean="0"/>
              <a:t>1</a:t>
            </a:fld>
            <a:endParaRPr lang="en-US"/>
          </a:p>
        </p:txBody>
      </p:sp>
    </p:spTree>
    <p:extLst>
      <p:ext uri="{BB962C8B-B14F-4D97-AF65-F5344CB8AC3E}">
        <p14:creationId xmlns:p14="http://schemas.microsoft.com/office/powerpoint/2010/main" val="1875452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Sushant shared that Inigo and PC just submitted a </a:t>
            </a:r>
            <a:r>
              <a:rPr lang="en-US" dirty="0" err="1" smtClean="0"/>
              <a:t>biorxiv</a:t>
            </a:r>
            <a:r>
              <a:rPr lang="en-US" dirty="0" smtClean="0"/>
              <a:t> looking for Deleterious Passengers and (traditional drivers) in cancer WES</a:t>
            </a:r>
            <a:endParaRPr lang="en-US" dirty="0"/>
          </a:p>
        </p:txBody>
      </p:sp>
      <p:sp>
        <p:nvSpPr>
          <p:cNvPr id="3" name="Content Placeholder 2"/>
          <p:cNvSpPr>
            <a:spLocks noGrp="1"/>
          </p:cNvSpPr>
          <p:nvPr>
            <p:ph idx="1"/>
          </p:nvPr>
        </p:nvSpPr>
        <p:spPr>
          <a:xfrm>
            <a:off x="838200" y="2207590"/>
            <a:ext cx="10515600" cy="4351338"/>
          </a:xfrm>
        </p:spPr>
        <p:txBody>
          <a:bodyPr/>
          <a:lstStyle/>
          <a:p>
            <a:r>
              <a:rPr lang="en-US" dirty="0" smtClean="0"/>
              <a:t>“On average across this diverse collection of tumors, less than one coding substitution per tumor (0.55/patient; CI95%=0.31-1.16) appears to have been lost by negative selection, accounting for &lt;1% of all coding mutations”</a:t>
            </a:r>
            <a:endParaRPr lang="en-US" dirty="0"/>
          </a:p>
        </p:txBody>
      </p:sp>
      <p:sp>
        <p:nvSpPr>
          <p:cNvPr id="4" name="Slide Number Placeholder 3"/>
          <p:cNvSpPr>
            <a:spLocks noGrp="1"/>
          </p:cNvSpPr>
          <p:nvPr>
            <p:ph type="sldNum" sz="quarter" idx="12"/>
          </p:nvPr>
        </p:nvSpPr>
        <p:spPr/>
        <p:txBody>
          <a:bodyPr/>
          <a:lstStyle/>
          <a:p>
            <a:fld id="{48019676-82F0-8E42-8B8F-0D98C1D9C75E}" type="slidenum">
              <a:rPr lang="en-US" smtClean="0"/>
              <a:t>2</a:t>
            </a:fld>
            <a:endParaRPr lang="en-US"/>
          </a:p>
        </p:txBody>
      </p:sp>
    </p:spTree>
    <p:extLst>
      <p:ext uri="{BB962C8B-B14F-4D97-AF65-F5344CB8AC3E}">
        <p14:creationId xmlns:p14="http://schemas.microsoft.com/office/powerpoint/2010/main" val="47314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their supplement: “N</a:t>
            </a:r>
            <a:r>
              <a:rPr lang="en-US" dirty="0" smtClean="0"/>
              <a:t>egative selection should be weaker in somatic evolution than germline evolution”</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en-US" dirty="0" smtClean="0"/>
              <a:t>“</a:t>
            </a:r>
            <a:r>
              <a:rPr lang="en-US" dirty="0" err="1" smtClean="0"/>
              <a:t>Diploidy</a:t>
            </a:r>
            <a:r>
              <a:rPr lang="en-US" dirty="0" smtClean="0"/>
              <a:t>: Having two (or more) copies of every gene is a major buffer against negative selection (Morley, 1995), as shown in Fig. 3G. This is different for germline mutations, since, owing to sexual recombination, selection acts on recessive deleterious alleles by purging homozygous individuals. The loss of a single copy of a gene can still have deleterious effects owing to </a:t>
            </a:r>
            <a:r>
              <a:rPr lang="en-US" dirty="0" err="1" smtClean="0"/>
              <a:t>haploinsufficiency</a:t>
            </a:r>
            <a:r>
              <a:rPr lang="en-US" dirty="0" smtClean="0"/>
              <a:t>, but selection against such alleles will still be expected to be weaker in the absence of sexual recombination. </a:t>
            </a:r>
          </a:p>
          <a:p>
            <a:pPr marL="514350" indent="-514350">
              <a:buFont typeface="+mj-lt"/>
              <a:buAutoNum type="arabicPeriod"/>
            </a:pPr>
            <a:r>
              <a:rPr lang="en-US" dirty="0" smtClean="0"/>
              <a:t>Large fraction of dispensable genes in somatic cells: For any given somatic lineage a large number of genes are likely to be dispensable (Morley, 1995), as shown by Fig. 3G. This is different for germline mutations, which will be exposed to selection even if they only manifest as deleterious in certain tissues, in certain conditions or in certain stages of development, for example. Also, it has been argued that somatic cells defective in certain functions can still prosper within a tissue by exploiting the effort of wild-type cells around them (Morley, 1995). </a:t>
            </a:r>
          </a:p>
          <a:p>
            <a:pPr marL="514350" indent="-514350">
              <a:buFont typeface="+mj-lt"/>
              <a:buAutoNum type="arabicPeriod"/>
            </a:pPr>
            <a:r>
              <a:rPr lang="en-US" dirty="0" smtClean="0"/>
              <a:t>Frequent hitchhiking with drivers: Very weakly deleterious alleles (e.g. alleles reducing the survival probability of a cell per year by a few percent) require time to be effectively purged from a population. The random occurrence of a very advantageous mutation, such as a cancer driver mutation, in a cell carrying weakly deleterious mutations can offset their fitness effects and lead to the fixation of deleterious mutations in a cancer. Frequent rounds of clonal expansions and hitchhiking with potent driver mutations is expected to significantly reduce the efficiency of negative selection to remove deleterious variants (McFarland et al., 2013; McFarland et al., 2014). </a:t>
            </a:r>
          </a:p>
          <a:p>
            <a:pPr marL="514350" indent="-514350">
              <a:buFont typeface="+mj-lt"/>
              <a:buAutoNum type="arabicPeriod"/>
            </a:pPr>
            <a:r>
              <a:rPr lang="en-US" dirty="0" smtClean="0"/>
              <a:t>Muller’s ratchet: Somatic evolution is effectively asexual and so deleterious mutations will be expected to accumulate in somatic cells even in the absence of hitchhiking with driver mutations (McFarland et al., 2013; McFarland et al., 2014). Muller’s ratchet is expected to be stronger the higher the mutation rate per division, which predicts that negative selection will be even weaker in </a:t>
            </a:r>
            <a:r>
              <a:rPr lang="en-US" dirty="0" err="1" smtClean="0"/>
              <a:t>hypermutator</a:t>
            </a:r>
            <a:r>
              <a:rPr lang="en-US" dirty="0" smtClean="0"/>
              <a:t> samples. All of the factors above, among others, are likely to contribute to the observed weakness of negative selection during cancer evolution. Nevertheless, the extreme weakness of negative selection observed in cancer genomes remains surprising, extending to mutations with dominant phenotypes, including coding mutations predicted to create </a:t>
            </a:r>
            <a:r>
              <a:rPr lang="en-US" dirty="0" err="1" smtClean="0"/>
              <a:t>neoantigens</a:t>
            </a:r>
            <a:r>
              <a:rPr lang="en-US" dirty="0" smtClean="0"/>
              <a:t>, as well as truncating mutations in highly expressed genes and haploid regions of the genome.”</a:t>
            </a:r>
            <a:endParaRPr lang="en-US" dirty="0"/>
          </a:p>
        </p:txBody>
      </p:sp>
      <p:sp>
        <p:nvSpPr>
          <p:cNvPr id="4" name="Slide Number Placeholder 3"/>
          <p:cNvSpPr>
            <a:spLocks noGrp="1"/>
          </p:cNvSpPr>
          <p:nvPr>
            <p:ph type="sldNum" sz="quarter" idx="12"/>
          </p:nvPr>
        </p:nvSpPr>
        <p:spPr/>
        <p:txBody>
          <a:bodyPr/>
          <a:lstStyle/>
          <a:p>
            <a:fld id="{48019676-82F0-8E42-8B8F-0D98C1D9C75E}" type="slidenum">
              <a:rPr lang="en-US" smtClean="0"/>
              <a:t>3</a:t>
            </a:fld>
            <a:endParaRPr lang="en-US"/>
          </a:p>
        </p:txBody>
      </p:sp>
    </p:spTree>
    <p:extLst>
      <p:ext uri="{BB962C8B-B14F-4D97-AF65-F5344CB8AC3E}">
        <p14:creationId xmlns:p14="http://schemas.microsoft.com/office/powerpoint/2010/main" val="1559916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 Extend </a:t>
            </a:r>
            <a:r>
              <a:rPr lang="en-US" dirty="0" err="1" smtClean="0"/>
              <a:t>dN</a:t>
            </a:r>
            <a:r>
              <a:rPr lang="en-US" dirty="0" smtClean="0"/>
              <a:t>/</a:t>
            </a:r>
            <a:r>
              <a:rPr lang="en-US" dirty="0" err="1" smtClean="0"/>
              <a:t>dS</a:t>
            </a:r>
            <a:r>
              <a:rPr lang="en-US" dirty="0" smtClean="0"/>
              <a:t> from coding regions to noncoding regions by using GERP</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Number of removed passengers = </a:t>
            </a:r>
          </a:p>
          <a:p>
            <a:r>
              <a:rPr lang="en-US" sz="2400" dirty="0" smtClean="0"/>
              <a:t>[Mean(</a:t>
            </a:r>
            <a:r>
              <a:rPr lang="en-US" sz="2400" dirty="0" err="1" smtClean="0"/>
              <a:t>InigoGERP</a:t>
            </a:r>
            <a:r>
              <a:rPr lang="en-US" sz="2400" dirty="0" smtClean="0"/>
              <a:t> &gt; 0) - Mean(</a:t>
            </a:r>
            <a:r>
              <a:rPr lang="en-US" sz="2400" dirty="0" err="1" smtClean="0"/>
              <a:t>ObservedGERP</a:t>
            </a:r>
            <a:r>
              <a:rPr lang="en-US" sz="2400" dirty="0" smtClean="0"/>
              <a:t> &gt; 0)]*</a:t>
            </a:r>
            <a:r>
              <a:rPr lang="en-US" sz="2400" dirty="0" err="1" smtClean="0"/>
              <a:t>numberObservedMuts</a:t>
            </a:r>
            <a:endParaRPr lang="en-US" sz="2400" dirty="0" smtClean="0"/>
          </a:p>
          <a:p>
            <a:endParaRPr lang="en-US" sz="2400" dirty="0" smtClean="0"/>
          </a:p>
          <a:p>
            <a:r>
              <a:rPr lang="en-US" sz="2400" dirty="0" smtClean="0"/>
              <a:t>Logic: </a:t>
            </a:r>
          </a:p>
          <a:p>
            <a:pPr lvl="1"/>
            <a:r>
              <a:rPr lang="en-US" sz="2000" dirty="0" smtClean="0"/>
              <a:t>Given the number of mutations in the observed set, and the mutational signatures in the observed set, we expected there to be 100 germline-deleterious SNVs in this cancer. </a:t>
            </a:r>
          </a:p>
          <a:p>
            <a:pPr lvl="1"/>
            <a:r>
              <a:rPr lang="en-US" sz="2000" dirty="0" smtClean="0"/>
              <a:t>Instead we saw 90 germline-deleterious SNVs. </a:t>
            </a:r>
          </a:p>
          <a:p>
            <a:pPr lvl="1"/>
            <a:r>
              <a:rPr lang="en-US" sz="2000" dirty="0" smtClean="0"/>
              <a:t>We think this is because 10 germline-deleterious SNVs were removed by negative selection from this tumor. </a:t>
            </a:r>
          </a:p>
          <a:p>
            <a:pPr lvl="1"/>
            <a:r>
              <a:rPr lang="en-US" sz="2000" dirty="0" smtClean="0"/>
              <a:t>This suggests that some germline-deleterious SNVs are also somatically-deleterious.</a:t>
            </a:r>
            <a:endParaRPr lang="en-US" sz="2000" dirty="0"/>
          </a:p>
        </p:txBody>
      </p:sp>
      <p:sp>
        <p:nvSpPr>
          <p:cNvPr id="4" name="Slide Number Placeholder 3"/>
          <p:cNvSpPr>
            <a:spLocks noGrp="1"/>
          </p:cNvSpPr>
          <p:nvPr>
            <p:ph type="sldNum" sz="quarter" idx="12"/>
          </p:nvPr>
        </p:nvSpPr>
        <p:spPr/>
        <p:txBody>
          <a:bodyPr/>
          <a:lstStyle/>
          <a:p>
            <a:fld id="{48019676-82F0-8E42-8B8F-0D98C1D9C75E}" type="slidenum">
              <a:rPr lang="en-US" smtClean="0"/>
              <a:t>4</a:t>
            </a:fld>
            <a:endParaRPr lang="en-US"/>
          </a:p>
        </p:txBody>
      </p:sp>
    </p:spTree>
    <p:extLst>
      <p:ext uri="{BB962C8B-B14F-4D97-AF65-F5344CB8AC3E}">
        <p14:creationId xmlns:p14="http://schemas.microsoft.com/office/powerpoint/2010/main" val="63432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 50 removed Deleterious Passengers per tumor in noncoding regions, despite minimal apparent removal in coding regions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4792" y="1976369"/>
            <a:ext cx="4972291" cy="4972291"/>
          </a:xfrm>
        </p:spPr>
      </p:pic>
      <p:sp>
        <p:nvSpPr>
          <p:cNvPr id="8" name="Slide Number Placeholder 7"/>
          <p:cNvSpPr>
            <a:spLocks noGrp="1"/>
          </p:cNvSpPr>
          <p:nvPr>
            <p:ph type="sldNum" sz="quarter" idx="12"/>
          </p:nvPr>
        </p:nvSpPr>
        <p:spPr/>
        <p:txBody>
          <a:bodyPr/>
          <a:lstStyle/>
          <a:p>
            <a:fld id="{48019676-82F0-8E42-8B8F-0D98C1D9C75E}" type="slidenum">
              <a:rPr lang="en-US" smtClean="0"/>
              <a:t>5</a:t>
            </a:fld>
            <a:endParaRPr lang="en-US"/>
          </a:p>
        </p:txBody>
      </p:sp>
    </p:spTree>
    <p:extLst>
      <p:ext uri="{BB962C8B-B14F-4D97-AF65-F5344CB8AC3E}">
        <p14:creationId xmlns:p14="http://schemas.microsoft.com/office/powerpoint/2010/main" val="44428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Given Inigo’s findings, the negative result in coding regions is good, because it suggests that the GERP based analysis is in line with </a:t>
            </a:r>
            <a:r>
              <a:rPr lang="en-US" dirty="0" err="1" smtClean="0"/>
              <a:t>dN</a:t>
            </a:r>
            <a:r>
              <a:rPr lang="en-US" dirty="0" smtClean="0"/>
              <a:t>/</a:t>
            </a:r>
            <a:r>
              <a:rPr lang="en-US" dirty="0" err="1" smtClean="0"/>
              <a:t>dS</a:t>
            </a:r>
            <a:r>
              <a:rPr lang="en-US" dirty="0" smtClean="0"/>
              <a:t>.</a:t>
            </a:r>
          </a:p>
          <a:p>
            <a:r>
              <a:rPr lang="en-US" dirty="0" smtClean="0"/>
              <a:t>The positive results in noncoding regions is good, because it gives us something to talk about.</a:t>
            </a:r>
          </a:p>
          <a:p>
            <a:r>
              <a:rPr lang="en-US" dirty="0" smtClean="0"/>
              <a:t>Unfortunately, I would have expected that the noncoding genome to be poorer in deleterious passengers than the coding genome, because the noncoding section overall.</a:t>
            </a:r>
          </a:p>
          <a:p>
            <a:r>
              <a:rPr lang="en-US" dirty="0" smtClean="0"/>
              <a:t>Maybe there is a more conservative ascertainment bias in coding than noncoding regions. Reasoning: In coding but not noncoding regions, GERP and </a:t>
            </a:r>
            <a:r>
              <a:rPr lang="en-US" dirty="0" err="1" smtClean="0"/>
              <a:t>N.vs.S</a:t>
            </a:r>
            <a:r>
              <a:rPr lang="en-US" dirty="0" smtClean="0"/>
              <a:t> depends heavily on adjacent nucleotide context due to context-dependent wobble. Neutral expectations for GERP and </a:t>
            </a:r>
            <a:r>
              <a:rPr lang="en-US" dirty="0" err="1" smtClean="0"/>
              <a:t>dN</a:t>
            </a:r>
            <a:r>
              <a:rPr lang="en-US" dirty="0" smtClean="0"/>
              <a:t>/</a:t>
            </a:r>
            <a:r>
              <a:rPr lang="en-US" dirty="0" err="1" smtClean="0"/>
              <a:t>dS</a:t>
            </a:r>
            <a:r>
              <a:rPr lang="en-US" dirty="0" smtClean="0"/>
              <a:t> are determined after factoring out trinucleotide context. </a:t>
            </a:r>
            <a:endParaRPr lang="en-US" dirty="0"/>
          </a:p>
        </p:txBody>
      </p:sp>
      <p:sp>
        <p:nvSpPr>
          <p:cNvPr id="4" name="Slide Number Placeholder 3"/>
          <p:cNvSpPr>
            <a:spLocks noGrp="1"/>
          </p:cNvSpPr>
          <p:nvPr>
            <p:ph type="sldNum" sz="quarter" idx="12"/>
          </p:nvPr>
        </p:nvSpPr>
        <p:spPr/>
        <p:txBody>
          <a:bodyPr/>
          <a:lstStyle/>
          <a:p>
            <a:fld id="{48019676-82F0-8E42-8B8F-0D98C1D9C75E}" type="slidenum">
              <a:rPr lang="en-US" smtClean="0"/>
              <a:t>6</a:t>
            </a:fld>
            <a:endParaRPr lang="en-US"/>
          </a:p>
        </p:txBody>
      </p:sp>
    </p:spTree>
    <p:extLst>
      <p:ext uri="{BB962C8B-B14F-4D97-AF65-F5344CB8AC3E}">
        <p14:creationId xmlns:p14="http://schemas.microsoft.com/office/powerpoint/2010/main" val="1253383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Despite Inigo’s finding, DPs still exist</a:t>
            </a:r>
            <a:endParaRPr lang="en-US" dirty="0"/>
          </a:p>
        </p:txBody>
      </p:sp>
      <p:sp>
        <p:nvSpPr>
          <p:cNvPr id="3" name="Content Placeholder 2"/>
          <p:cNvSpPr>
            <a:spLocks noGrp="1"/>
          </p:cNvSpPr>
          <p:nvPr>
            <p:ph idx="1"/>
          </p:nvPr>
        </p:nvSpPr>
        <p:spPr/>
        <p:txBody>
          <a:bodyPr/>
          <a:lstStyle/>
          <a:p>
            <a:r>
              <a:rPr lang="en-US" dirty="0" smtClean="0"/>
              <a:t>There are many more DPs in noncoding regions than coding regions (somewhat surprising)</a:t>
            </a:r>
          </a:p>
          <a:p>
            <a:r>
              <a:rPr lang="en-US" dirty="0" smtClean="0"/>
              <a:t>Reduced VAF of DPs  (small but significant change in continuous quantity) is more sensitive than removed DPs (binary quantity)</a:t>
            </a:r>
          </a:p>
          <a:p>
            <a:r>
              <a:rPr lang="en-US" dirty="0" smtClean="0"/>
              <a:t>Some of the most important coding DPs are in cancer genes and so are missed in this analysis</a:t>
            </a:r>
          </a:p>
          <a:p>
            <a:r>
              <a:rPr lang="en-US" dirty="0" smtClean="0"/>
              <a:t>DPs can encumber cancer cells even if they are not removed</a:t>
            </a:r>
          </a:p>
          <a:p>
            <a:pPr lvl="1"/>
            <a:r>
              <a:rPr lang="en-US" dirty="0" smtClean="0"/>
              <a:t>In this case, you “Negative fitness” rather than “Negative selection”</a:t>
            </a:r>
          </a:p>
        </p:txBody>
      </p:sp>
      <p:sp>
        <p:nvSpPr>
          <p:cNvPr id="4" name="Slide Number Placeholder 3"/>
          <p:cNvSpPr>
            <a:spLocks noGrp="1"/>
          </p:cNvSpPr>
          <p:nvPr>
            <p:ph type="sldNum" sz="quarter" idx="12"/>
          </p:nvPr>
        </p:nvSpPr>
        <p:spPr/>
        <p:txBody>
          <a:bodyPr/>
          <a:lstStyle/>
          <a:p>
            <a:fld id="{48019676-82F0-8E42-8B8F-0D98C1D9C75E}" type="slidenum">
              <a:rPr lang="en-US" smtClean="0"/>
              <a:t>7</a:t>
            </a:fld>
            <a:endParaRPr lang="en-US"/>
          </a:p>
        </p:txBody>
      </p:sp>
    </p:spTree>
    <p:extLst>
      <p:ext uri="{BB962C8B-B14F-4D97-AF65-F5344CB8AC3E}">
        <p14:creationId xmlns:p14="http://schemas.microsoft.com/office/powerpoint/2010/main" val="1035637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882</Words>
  <Application>Microsoft Macintosh PowerPoint</Application>
  <PresentationFormat>Widescreen</PresentationFormat>
  <Paragraphs>38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Arial</vt:lpstr>
      <vt:lpstr>Office Theme</vt:lpstr>
      <vt:lpstr>Response to Inigo and PC’s new Paper</vt:lpstr>
      <vt:lpstr>Sushant shared that Inigo and PC just submitted a biorxiv looking for Deleterious Passengers and (traditional drivers) in cancer WES</vt:lpstr>
      <vt:lpstr>From their supplement: “Negative selection should be weaker in somatic evolution than germline evolution”</vt:lpstr>
      <vt:lpstr>Idea: Extend dN/dS from coding regions to noncoding regions by using GERP </vt:lpstr>
      <vt:lpstr>There are ~ 50 removed Deleterious Passengers per tumor in noncoding regions, despite minimal apparent removal in coding regions</vt:lpstr>
      <vt:lpstr>Discussion</vt:lpstr>
      <vt:lpstr>Despite Inigo’s finding, DPs still exist</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Inigo and PC’s new Paper</dc:title>
  <dc:creator>Will Meyerson</dc:creator>
  <cp:lastModifiedBy>Will Meyerson</cp:lastModifiedBy>
  <cp:revision>15</cp:revision>
  <dcterms:created xsi:type="dcterms:W3CDTF">2017-05-03T13:17:13Z</dcterms:created>
  <dcterms:modified xsi:type="dcterms:W3CDTF">2017-05-04T01:31:27Z</dcterms:modified>
</cp:coreProperties>
</file>