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4AEE9-2954-2541-9383-1CB6AD71B907}" type="datetimeFigureOut">
              <a:rPr lang="en-US" smtClean="0"/>
              <a:t>5/3/17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12706-DB74-4F4B-822C-2F5DFB902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87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12706-DB74-4F4B-822C-2F5DFB9029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48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12706-DB74-4F4B-822C-2F5DFB9029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35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F86AD-89FA-4948-A8D0-9FE5719E2158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4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F86AD-89FA-4948-A8D0-9FE5719E2158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9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F86AD-89FA-4948-A8D0-9FE5719E2158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12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F86AD-89FA-4948-A8D0-9FE5719E2158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5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F86AD-89FA-4948-A8D0-9FE5719E2158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0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F86AD-89FA-4948-A8D0-9FE5719E2158}" type="datetimeFigureOut">
              <a:rPr lang="en-US" smtClean="0"/>
              <a:t>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8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F86AD-89FA-4948-A8D0-9FE5719E2158}" type="datetimeFigureOut">
              <a:rPr lang="en-US" smtClean="0"/>
              <a:t>5/3/17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51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F86AD-89FA-4948-A8D0-9FE5719E2158}" type="datetimeFigureOut">
              <a:rPr lang="en-US" smtClean="0"/>
              <a:t>5/3/17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9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F86AD-89FA-4948-A8D0-9FE5719E2158}" type="datetimeFigureOut">
              <a:rPr lang="en-US" smtClean="0"/>
              <a:t>5/3/17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1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F86AD-89FA-4948-A8D0-9FE5719E2158}" type="datetimeFigureOut">
              <a:rPr lang="en-US" smtClean="0"/>
              <a:t>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2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F86AD-89FA-4948-A8D0-9FE5719E2158}" type="datetimeFigureOut">
              <a:rPr lang="en-US" smtClean="0"/>
              <a:t>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7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F86AD-89FA-4948-A8D0-9FE5719E2158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4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5" Type="http://schemas.openxmlformats.org/officeDocument/2006/relationships/image" Target="../media/image13.emf"/><Relationship Id="rId6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6" Type="http://schemas.openxmlformats.org/officeDocument/2006/relationships/package" Target="../embeddings/Microsoft_Word_Document1.docx"/><Relationship Id="rId7" Type="http://schemas.openxmlformats.org/officeDocument/2006/relationships/image" Target="../media/image3.emf"/><Relationship Id="rId8" Type="http://schemas.openxmlformats.org/officeDocument/2006/relationships/package" Target="../embeddings/Microsoft_Word_Document2.docx"/><Relationship Id="rId9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Private information leakage in functional genomics experiments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189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c-inf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1364"/>
            <a:ext cx="4164798" cy="31522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19219" y="16698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Hi-C</a:t>
            </a:r>
            <a:endParaRPr lang="en-US" dirty="0"/>
          </a:p>
        </p:txBody>
      </p:sp>
      <p:pic>
        <p:nvPicPr>
          <p:cNvPr id="6" name="Picture 5" descr="rnaseq-info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450" y="201364"/>
            <a:ext cx="4186438" cy="31686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16807" y="14202"/>
            <a:ext cx="1005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RNA-</a:t>
            </a:r>
            <a:r>
              <a:rPr lang="en-US" dirty="0" err="1" smtClean="0"/>
              <a:t>Seq</a:t>
            </a:r>
            <a:endParaRPr lang="en-US" dirty="0"/>
          </a:p>
        </p:txBody>
      </p:sp>
      <p:pic>
        <p:nvPicPr>
          <p:cNvPr id="8" name="Picture 7" descr="WGS-info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69998"/>
            <a:ext cx="4117605" cy="348800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19219" y="3352332"/>
            <a:ext cx="641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WGS</a:t>
            </a:r>
            <a:endParaRPr lang="en-US" dirty="0"/>
          </a:p>
        </p:txBody>
      </p:sp>
      <p:pic>
        <p:nvPicPr>
          <p:cNvPr id="10" name="Picture 9" descr="DZK-info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283" y="3369998"/>
            <a:ext cx="4117605" cy="348800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487180" y="3369998"/>
            <a:ext cx="1015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RNAPII-3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096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11677"/>
            <a:ext cx="8229600" cy="638999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Questions: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1- How can we quantify the information leakage with respect to whole genome sequencing data?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2- Is the leaked information enough to identify an individual in a population of individuals?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38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4564" y="145529"/>
            <a:ext cx="8704162" cy="6403224"/>
          </a:xfrm>
        </p:spPr>
        <p:txBody>
          <a:bodyPr/>
          <a:lstStyle/>
          <a:p>
            <a:pPr marL="0" indent="0">
              <a:buNone/>
            </a:pPr>
            <a:r>
              <a:rPr lang="en-US" sz="2500" b="1" dirty="0" smtClean="0"/>
              <a:t>Quantification of Information Leakage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07846" y="1138314"/>
            <a:ext cx="46871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Privacy preserving mapping</a:t>
            </a:r>
          </a:p>
          <a:p>
            <a:endParaRPr lang="en-US" dirty="0"/>
          </a:p>
          <a:p>
            <a:r>
              <a:rPr lang="en-US" dirty="0" smtClean="0"/>
              <a:t>S </a:t>
            </a:r>
            <a:r>
              <a:rPr lang="en-US" dirty="0" smtClean="0">
                <a:sym typeface="Wingdings"/>
              </a:rPr>
              <a:t> set of variables that should remain private</a:t>
            </a:r>
          </a:p>
          <a:p>
            <a:r>
              <a:rPr lang="en-US" dirty="0" smtClean="0">
                <a:sym typeface="Wingdings"/>
              </a:rPr>
              <a:t>Y  set of measurements that S can be inferred</a:t>
            </a:r>
          </a:p>
          <a:p>
            <a:r>
              <a:rPr lang="en-US" dirty="0" smtClean="0">
                <a:sym typeface="Wingdings"/>
              </a:rPr>
              <a:t>U  distorted version of Y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71693" y="2790646"/>
            <a:ext cx="101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</a:t>
            </a:r>
            <a:r>
              <a:rPr lang="en-US" dirty="0" smtClean="0">
                <a:sym typeface="Wingdings"/>
              </a:rPr>
              <a:t> Y 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83659" y="2790646"/>
            <a:ext cx="434043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673103" y="2798620"/>
            <a:ext cx="611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/>
              </a:rPr>
              <a:t> U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>
          <a:xfrm flipH="1">
            <a:off x="4383946" y="3159978"/>
            <a:ext cx="16735" cy="3572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71693" y="3491826"/>
            <a:ext cx="2768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Privacy preserving mapping 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296915"/>
              </p:ext>
            </p:extLst>
          </p:nvPr>
        </p:nvGraphicFramePr>
        <p:xfrm>
          <a:off x="4049946" y="3752574"/>
          <a:ext cx="701469" cy="372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406400" imgH="215900" progId="Equation.3">
                  <p:embed/>
                </p:oleObj>
              </mc:Choice>
              <mc:Fallback>
                <p:oleObj name="Equation" r:id="rId3" imgW="4064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49946" y="3752574"/>
                        <a:ext cx="701469" cy="3726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768557" y="3940563"/>
            <a:ext cx="1704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Calmon</a:t>
            </a:r>
            <a:r>
              <a:rPr lang="en-US" sz="1200" dirty="0" smtClean="0"/>
              <a:t> and Fawaz,2012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661410" y="4974407"/>
            <a:ext cx="22041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Example:</a:t>
            </a:r>
          </a:p>
          <a:p>
            <a:r>
              <a:rPr lang="en-US" dirty="0" smtClean="0"/>
              <a:t>S: Set of SNPs</a:t>
            </a:r>
          </a:p>
          <a:p>
            <a:r>
              <a:rPr lang="en-US" dirty="0" smtClean="0"/>
              <a:t>Y: WGS data</a:t>
            </a:r>
          </a:p>
          <a:p>
            <a:r>
              <a:rPr lang="en-US" dirty="0" smtClean="0"/>
              <a:t>U: Summary statistics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383946" y="4981280"/>
            <a:ext cx="3259764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Assume:</a:t>
            </a:r>
          </a:p>
          <a:p>
            <a:r>
              <a:rPr lang="en-US" dirty="0" smtClean="0"/>
              <a:t>S: Set of SNPs</a:t>
            </a:r>
          </a:p>
          <a:p>
            <a:r>
              <a:rPr lang="en-US" dirty="0" smtClean="0"/>
              <a:t>Y: WGS data </a:t>
            </a:r>
            <a:r>
              <a:rPr lang="en-US" dirty="0" smtClean="0">
                <a:sym typeface="Wingdings"/>
              </a:rPr>
              <a:t> private data</a:t>
            </a:r>
            <a:endParaRPr lang="en-US" dirty="0" smtClean="0"/>
          </a:p>
          <a:p>
            <a:r>
              <a:rPr lang="en-US" dirty="0" smtClean="0"/>
              <a:t>U: reads from FGE </a:t>
            </a:r>
            <a:r>
              <a:rPr lang="en-US" dirty="0" smtClean="0">
                <a:sym typeface="Wingdings"/>
              </a:rPr>
              <a:t> public data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Can we asses the leakage in 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50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110" y="-241190"/>
            <a:ext cx="9058890" cy="5909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 smtClean="0"/>
              <a:t>* Let</a:t>
            </a:r>
            <a:r>
              <a:rPr lang="en-US" i="1" dirty="0" smtClean="0"/>
              <a:t> S </a:t>
            </a:r>
            <a:r>
              <a:rPr lang="en-US" dirty="0" smtClean="0"/>
              <a:t>be a set of SNVs that can directly be inferred from </a:t>
            </a:r>
            <a:r>
              <a:rPr lang="en-US" i="1" dirty="0" smtClean="0"/>
              <a:t>Y </a:t>
            </a:r>
            <a:endParaRPr lang="en-US" dirty="0" smtClean="0">
              <a:sym typeface="Wingdings"/>
            </a:endParaRPr>
          </a:p>
          <a:p>
            <a:r>
              <a:rPr lang="en-US" dirty="0" smtClean="0"/>
              <a:t>			</a:t>
            </a:r>
            <a:r>
              <a:rPr lang="en-US" i="1" dirty="0" smtClean="0"/>
              <a:t>	S={S</a:t>
            </a:r>
            <a:r>
              <a:rPr lang="en-US" i="1" baseline="-25000" dirty="0" smtClean="0"/>
              <a:t>1</a:t>
            </a:r>
            <a:r>
              <a:rPr lang="en-US" i="1" dirty="0" smtClean="0"/>
              <a:t>,S</a:t>
            </a:r>
            <a:r>
              <a:rPr lang="en-US" i="1" baseline="-25000" dirty="0" smtClean="0"/>
              <a:t>2</a:t>
            </a:r>
            <a:r>
              <a:rPr lang="en-US" i="1" dirty="0" smtClean="0"/>
              <a:t>,..,S</a:t>
            </a:r>
            <a:r>
              <a:rPr lang="en-US" i="1" baseline="-25000" dirty="0" smtClean="0"/>
              <a:t>i</a:t>
            </a:r>
            <a:r>
              <a:rPr lang="en-US" i="1" dirty="0" smtClean="0"/>
              <a:t>,</a:t>
            </a:r>
            <a:r>
              <a:rPr lang="mr-IN" i="1" dirty="0" smtClean="0"/>
              <a:t>…</a:t>
            </a:r>
            <a:r>
              <a:rPr lang="en-US" i="1" dirty="0" smtClean="0"/>
              <a:t>,S</a:t>
            </a:r>
            <a:r>
              <a:rPr lang="en-US" i="1" baseline="-25000" dirty="0" smtClean="0"/>
              <a:t>N</a:t>
            </a:r>
            <a:r>
              <a:rPr lang="en-US" i="1" dirty="0" smtClean="0"/>
              <a:t>}</a:t>
            </a:r>
          </a:p>
          <a:p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Total information that Y contains can be defined as:</a:t>
            </a:r>
          </a:p>
          <a:p>
            <a:pPr marL="285750" indent="-285750">
              <a:buFontTx/>
              <a:buChar char="•"/>
            </a:pPr>
            <a:endParaRPr lang="en-US" dirty="0"/>
          </a:p>
          <a:p>
            <a:pPr marL="285750" indent="-285750">
              <a:buFontTx/>
              <a:buChar char="•"/>
            </a:pP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where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</a:t>
            </a:r>
            <a:r>
              <a:rPr lang="en-US" dirty="0" smtClean="0"/>
              <a:t>=total number of individuals with SNV S</a:t>
            </a:r>
            <a:r>
              <a:rPr lang="en-US" baseline="-25000" dirty="0" smtClean="0"/>
              <a:t>i</a:t>
            </a:r>
            <a:r>
              <a:rPr lang="en-US" dirty="0" smtClean="0"/>
              <a:t> in a database d</a:t>
            </a:r>
          </a:p>
          <a:p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Let </a:t>
            </a:r>
            <a:r>
              <a:rPr lang="en-US" i="1" dirty="0" smtClean="0"/>
              <a:t>S’ </a:t>
            </a:r>
            <a:r>
              <a:rPr lang="en-US" dirty="0" smtClean="0"/>
              <a:t>is a subset of</a:t>
            </a:r>
            <a:r>
              <a:rPr lang="en-US" i="1" dirty="0" smtClean="0"/>
              <a:t> S</a:t>
            </a:r>
            <a:r>
              <a:rPr lang="en-US" dirty="0" smtClean="0"/>
              <a:t>, which are the SNVs that can be directly inferred from U; </a:t>
            </a:r>
            <a:r>
              <a:rPr lang="en-US" i="1" dirty="0" smtClean="0"/>
              <a:t>S’’ </a:t>
            </a:r>
            <a:r>
              <a:rPr lang="en-US" dirty="0" smtClean="0"/>
              <a:t>is a subset</a:t>
            </a:r>
          </a:p>
          <a:p>
            <a:r>
              <a:rPr lang="en-US" dirty="0" smtClean="0"/>
              <a:t>     of </a:t>
            </a:r>
            <a:r>
              <a:rPr lang="en-US" i="1" dirty="0" smtClean="0"/>
              <a:t>S</a:t>
            </a:r>
            <a:r>
              <a:rPr lang="en-US" dirty="0" smtClean="0"/>
              <a:t>, which are the SNVs that can be “</a:t>
            </a:r>
            <a:r>
              <a:rPr lang="en-US" dirty="0" err="1" smtClean="0"/>
              <a:t>imputated</a:t>
            </a:r>
            <a:r>
              <a:rPr lang="en-US" dirty="0" smtClean="0"/>
              <a:t>” from U with correlation </a:t>
            </a:r>
            <a:r>
              <a:rPr lang="en-US" dirty="0" err="1" smtClean="0"/>
              <a:t>Ρ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285750" indent="-285750">
              <a:buFontTx/>
              <a:buChar char="•"/>
            </a:pPr>
            <a:r>
              <a:rPr lang="en-US" dirty="0" smtClean="0"/>
              <a:t>Relative information that U contains with respect to Y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074837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Equation" r:id="rId4" imgW="114300" imgH="165100" progId="Equation.3">
                  <p:embed/>
                </p:oleObj>
              </mc:Choice>
              <mc:Fallback>
                <p:oleObj name="Equation" r:id="rId4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032111"/>
              </p:ext>
            </p:extLst>
          </p:nvPr>
        </p:nvGraphicFramePr>
        <p:xfrm>
          <a:off x="-118499" y="1074685"/>
          <a:ext cx="6345238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Document" r:id="rId6" imgW="5486400" imgH="1066800" progId="Word.Document.12">
                  <p:embed/>
                </p:oleObj>
              </mc:Choice>
              <mc:Fallback>
                <p:oleObj name="Document" r:id="rId6" imgW="5486400" imgH="1066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-118499" y="1074685"/>
                        <a:ext cx="6345238" cy="1233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1279425" y="3511550"/>
            <a:ext cx="22454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S’={S’</a:t>
            </a:r>
            <a:r>
              <a:rPr lang="en-US" i="1" baseline="-25000" dirty="0" smtClean="0"/>
              <a:t>1</a:t>
            </a:r>
            <a:r>
              <a:rPr lang="en-US" i="1" dirty="0" smtClean="0"/>
              <a:t>,S’</a:t>
            </a:r>
            <a:r>
              <a:rPr lang="en-US" i="1" baseline="-25000" dirty="0" smtClean="0"/>
              <a:t>2</a:t>
            </a:r>
            <a:r>
              <a:rPr lang="en-US" i="1" dirty="0" smtClean="0"/>
              <a:t>,..,S’</a:t>
            </a:r>
            <a:r>
              <a:rPr lang="en-US" i="1" baseline="-25000" dirty="0" smtClean="0"/>
              <a:t>i</a:t>
            </a:r>
            <a:r>
              <a:rPr lang="en-US" i="1" dirty="0" smtClean="0"/>
              <a:t>,</a:t>
            </a:r>
            <a:r>
              <a:rPr lang="mr-IN" i="1" dirty="0" smtClean="0"/>
              <a:t>…</a:t>
            </a:r>
            <a:r>
              <a:rPr lang="en-US" i="1" dirty="0" smtClean="0"/>
              <a:t>,S’</a:t>
            </a:r>
            <a:r>
              <a:rPr lang="en-US" i="1" baseline="-25000" dirty="0" smtClean="0"/>
              <a:t>N’</a:t>
            </a:r>
            <a:r>
              <a:rPr lang="en-US" i="1" dirty="0" smtClean="0"/>
              <a:t>}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885194" y="3511550"/>
            <a:ext cx="2571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S’’={S’’</a:t>
            </a:r>
            <a:r>
              <a:rPr lang="en-US" i="1" baseline="-25000" dirty="0" smtClean="0"/>
              <a:t>1</a:t>
            </a:r>
            <a:r>
              <a:rPr lang="en-US" i="1" dirty="0" smtClean="0"/>
              <a:t>,S’’</a:t>
            </a:r>
            <a:r>
              <a:rPr lang="en-US" i="1" baseline="-25000" dirty="0" smtClean="0"/>
              <a:t>2</a:t>
            </a:r>
            <a:r>
              <a:rPr lang="en-US" i="1" dirty="0" smtClean="0"/>
              <a:t>,..,S’’</a:t>
            </a:r>
            <a:r>
              <a:rPr lang="en-US" i="1" baseline="-25000" dirty="0" smtClean="0"/>
              <a:t>i</a:t>
            </a:r>
            <a:r>
              <a:rPr lang="en-US" i="1" dirty="0" smtClean="0"/>
              <a:t>,</a:t>
            </a:r>
            <a:r>
              <a:rPr lang="mr-IN" i="1" dirty="0" smtClean="0"/>
              <a:t>…</a:t>
            </a:r>
            <a:r>
              <a:rPr lang="en-US" i="1" dirty="0" smtClean="0"/>
              <a:t>,S’’</a:t>
            </a:r>
            <a:r>
              <a:rPr lang="en-US" i="1" baseline="-25000" dirty="0" smtClean="0"/>
              <a:t>N’’</a:t>
            </a:r>
            <a:r>
              <a:rPr lang="en-US" i="1" dirty="0" smtClean="0"/>
              <a:t>}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007145" y="3883871"/>
            <a:ext cx="2219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P</a:t>
            </a:r>
            <a:r>
              <a:rPr lang="en-US" i="1" dirty="0" smtClean="0"/>
              <a:t>={ρ</a:t>
            </a:r>
            <a:r>
              <a:rPr lang="en-US" i="1" baseline="-25000" dirty="0" smtClean="0"/>
              <a:t>1</a:t>
            </a:r>
            <a:r>
              <a:rPr lang="en-US" i="1" dirty="0" smtClean="0"/>
              <a:t>, ρ</a:t>
            </a:r>
            <a:r>
              <a:rPr lang="en-US" i="1" baseline="-25000" dirty="0" smtClean="0"/>
              <a:t>2</a:t>
            </a:r>
            <a:r>
              <a:rPr lang="en-US" i="1" dirty="0" smtClean="0"/>
              <a:t>,.., </a:t>
            </a:r>
            <a:r>
              <a:rPr lang="en-US" i="1" dirty="0" err="1" smtClean="0"/>
              <a:t>ρ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,</a:t>
            </a:r>
            <a:r>
              <a:rPr lang="mr-IN" i="1" dirty="0" smtClean="0"/>
              <a:t>…</a:t>
            </a:r>
            <a:r>
              <a:rPr lang="en-US" i="1" dirty="0" smtClean="0"/>
              <a:t>, </a:t>
            </a:r>
            <a:r>
              <a:rPr lang="en-US" i="1" dirty="0" err="1" smtClean="0"/>
              <a:t>ρ</a:t>
            </a:r>
            <a:r>
              <a:rPr lang="en-US" i="1" baseline="-25000" dirty="0" err="1" smtClean="0"/>
              <a:t>N</a:t>
            </a:r>
            <a:r>
              <a:rPr lang="en-US" i="1" baseline="-25000" dirty="0" smtClean="0"/>
              <a:t>’’</a:t>
            </a:r>
            <a:r>
              <a:rPr lang="en-US" i="1" dirty="0" smtClean="0"/>
              <a:t>}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684121"/>
              </p:ext>
            </p:extLst>
          </p:nvPr>
        </p:nvGraphicFramePr>
        <p:xfrm>
          <a:off x="858838" y="4908828"/>
          <a:ext cx="8285162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Document" r:id="rId8" imgW="5486400" imgH="762000" progId="Word.Document.12">
                  <p:embed/>
                </p:oleObj>
              </mc:Choice>
              <mc:Fallback>
                <p:oleObj name="Document" r:id="rId8" imgW="5486400" imgH="762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58838" y="4908828"/>
                        <a:ext cx="8285162" cy="1401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242235" y="6278001"/>
            <a:ext cx="1671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α = H(U|Y)/H(Y)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420471" y="5941259"/>
            <a:ext cx="3742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Fraction of information leaked from 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27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0" y="248628"/>
            <a:ext cx="81443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Data</a:t>
            </a:r>
            <a:endParaRPr lang="en-US" sz="25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506362"/>
              </p:ext>
            </p:extLst>
          </p:nvPr>
        </p:nvGraphicFramePr>
        <p:xfrm>
          <a:off x="2514226" y="301957"/>
          <a:ext cx="4046895" cy="609445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6258"/>
                <a:gridCol w="2520637"/>
              </a:tblGrid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MAPPED READS</a:t>
                      </a:r>
                      <a:endParaRPr lang="is-I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Hi</a:t>
                      </a:r>
                      <a:r>
                        <a:rPr lang="en-US" sz="1200" u="none" strike="noStrike" dirty="0">
                          <a:effectLst/>
                        </a:rPr>
                        <a:t>-C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390,049,590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RNA-Seq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 smtClean="0">
                          <a:effectLst/>
                        </a:rPr>
                        <a:t>398,529,687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H3K4me3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20,221,959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CTCF-Broad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 smtClean="0">
                          <a:effectLst/>
                        </a:rPr>
                        <a:t>11,026,086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H3K27ac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10,410,928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H3K27me3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8,454,639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H3K36me3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15,239,685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H3K4me1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42,763,056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H3K4me2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 smtClean="0">
                          <a:effectLst/>
                        </a:rPr>
                        <a:t>9,815,194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H3K9ac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 smtClean="0">
                          <a:effectLst/>
                        </a:rPr>
                        <a:t>7,981,456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H4K20me1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9,757,368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H2AFZ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 smtClean="0">
                          <a:effectLst/>
                        </a:rPr>
                        <a:t>14,724,790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H3K79me2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16,073,184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H3K9me3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 smtClean="0">
                          <a:effectLst/>
                        </a:rPr>
                        <a:t>14,049,420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PBX3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6,119,046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CTCF-Iyer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 smtClean="0">
                          <a:effectLst/>
                        </a:rPr>
                        <a:t>7,614,943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JUND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 smtClean="0">
                          <a:effectLst/>
                        </a:rPr>
                        <a:t>18,701,295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CTCF-Snyder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25,463,397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HDGF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41,626,373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RELB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25,652,682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 smtClean="0">
                          <a:effectLst/>
                        </a:rPr>
                        <a:t>739,799,351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rnap2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7,516,461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rnap2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 smtClean="0">
                          <a:effectLst/>
                        </a:rPr>
                        <a:t>10,428,778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43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rnap2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 dirty="0" smtClean="0">
                          <a:effectLst/>
                        </a:rPr>
                        <a:t>17,677,527</a:t>
                      </a:r>
                      <a:endParaRPr lang="is-I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891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109026"/>
            <a:ext cx="8229600" cy="1143000"/>
          </a:xfrm>
        </p:spPr>
        <p:txBody>
          <a:bodyPr/>
          <a:lstStyle/>
          <a:p>
            <a:r>
              <a:rPr lang="en-US" sz="3000" dirty="0" smtClean="0"/>
              <a:t>Strategy</a:t>
            </a:r>
            <a:endParaRPr lang="en-US" sz="3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033974"/>
            <a:ext cx="8229600" cy="5092189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Sample reads from the bam files with the increments of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[1 , 1.5, 2, 2.5, 3, 3.5, 4, 4.5, 5, 6, 7.5, 10, 15, 40, </a:t>
            </a:r>
            <a:r>
              <a:rPr lang="mr-IN" sz="2800" dirty="0" smtClean="0"/>
              <a:t>…</a:t>
            </a:r>
            <a:r>
              <a:rPr lang="en-US" sz="2800" dirty="0" smtClean="0"/>
              <a:t>] x10</a:t>
            </a:r>
            <a:r>
              <a:rPr lang="en-US" sz="2800" baseline="30000" dirty="0" smtClean="0"/>
              <a:t>6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For each sample</a:t>
            </a:r>
          </a:p>
          <a:p>
            <a:endParaRPr lang="en-US" sz="2800" dirty="0" smtClean="0"/>
          </a:p>
          <a:p>
            <a:pPr lvl="1"/>
            <a:r>
              <a:rPr lang="en-US" sz="2400" dirty="0" smtClean="0"/>
              <a:t>Find SNVs in the sampled reads of FGEs </a:t>
            </a:r>
            <a:r>
              <a:rPr lang="en-US" sz="2400" dirty="0" smtClean="0">
                <a:sym typeface="Wingdings"/>
              </a:rPr>
              <a:t> Hi-C, [RNA-</a:t>
            </a:r>
            <a:r>
              <a:rPr lang="en-US" sz="2400" dirty="0" err="1" smtClean="0">
                <a:sym typeface="Wingdings"/>
              </a:rPr>
              <a:t>Seq</a:t>
            </a:r>
            <a:r>
              <a:rPr lang="en-US" sz="2400" dirty="0" smtClean="0">
                <a:sym typeface="Wingdings"/>
              </a:rPr>
              <a:t>], </a:t>
            </a:r>
            <a:r>
              <a:rPr lang="en-US" sz="2400" dirty="0" err="1" smtClean="0">
                <a:sym typeface="Wingdings"/>
              </a:rPr>
              <a:t>ChIP-Seq</a:t>
            </a:r>
            <a:endParaRPr lang="en-US" sz="2400" dirty="0" smtClean="0">
              <a:sym typeface="Wingdings"/>
            </a:endParaRPr>
          </a:p>
          <a:p>
            <a:endParaRPr lang="en-US" sz="28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Quality control</a:t>
            </a:r>
          </a:p>
          <a:p>
            <a:endParaRPr lang="en-US" sz="28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Imputation through LD blocks</a:t>
            </a:r>
          </a:p>
          <a:p>
            <a:endParaRPr lang="en-US" sz="28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Calculate the Shannon Entropy for the set of SNPs obtained from FGEs</a:t>
            </a:r>
          </a:p>
          <a:p>
            <a:endParaRPr lang="en-US" sz="28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Calculate Shannon Entropy for the set of SNPs obtained from WGS </a:t>
            </a:r>
          </a:p>
          <a:p>
            <a:pPr lvl="1"/>
            <a:endParaRPr lang="en-US" sz="2400" dirty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Calculate α</a:t>
            </a:r>
          </a:p>
          <a:p>
            <a:pPr marL="457200" lvl="1" indent="0">
              <a:buNone/>
            </a:pPr>
            <a:endParaRPr lang="en-US" sz="2400" dirty="0" smtClean="0">
              <a:sym typeface="Wingdings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1213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lVSall-info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27" y="0"/>
            <a:ext cx="7279578" cy="3703240"/>
          </a:xfrm>
          <a:prstGeom prst="rect">
            <a:avLst/>
          </a:prstGeom>
        </p:spPr>
      </p:pic>
      <p:pic>
        <p:nvPicPr>
          <p:cNvPr id="3" name="Picture 2" descr="allVSall-info-upto7dot5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6839" y="3779451"/>
            <a:ext cx="4995540" cy="2541313"/>
          </a:xfrm>
          <a:prstGeom prst="rect">
            <a:avLst/>
          </a:prstGeom>
        </p:spPr>
      </p:pic>
      <p:pic>
        <p:nvPicPr>
          <p:cNvPr id="6" name="Picture 5" descr="allVSall-info-upto5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014" y="3737882"/>
            <a:ext cx="4686986" cy="2582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955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NVQualAL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9893"/>
            <a:ext cx="9144000" cy="4651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976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cvsRnaseqVSwg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50799" cy="4193796"/>
          </a:xfrm>
          <a:prstGeom prst="rect">
            <a:avLst/>
          </a:prstGeom>
        </p:spPr>
      </p:pic>
      <p:pic>
        <p:nvPicPr>
          <p:cNvPr id="6" name="Picture 5" descr="HicvsRnaseqVSwgs-qual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434" y="3020463"/>
            <a:ext cx="4513938" cy="383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556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325</Words>
  <Application>Microsoft Macintosh PowerPoint</Application>
  <PresentationFormat>On-screen Show (4:3)</PresentationFormat>
  <Paragraphs>124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Office Theme</vt:lpstr>
      <vt:lpstr>Equation</vt:lpstr>
      <vt:lpstr>Microsoft Word Document</vt:lpstr>
      <vt:lpstr>Document</vt:lpstr>
      <vt:lpstr>Private information leakage in functional genomics experiments </vt:lpstr>
      <vt:lpstr>PowerPoint Presentation</vt:lpstr>
      <vt:lpstr>PowerPoint Presentation</vt:lpstr>
      <vt:lpstr>PowerPoint Presentation</vt:lpstr>
      <vt:lpstr>PowerPoint Presentation</vt:lpstr>
      <vt:lpstr>Strategy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information leakage in functional genomics experiments </dc:title>
  <dc:creator>Gamze Gursoy</dc:creator>
  <cp:lastModifiedBy>Gamze Gursoy</cp:lastModifiedBy>
  <cp:revision>26</cp:revision>
  <dcterms:created xsi:type="dcterms:W3CDTF">2017-04-18T18:41:29Z</dcterms:created>
  <dcterms:modified xsi:type="dcterms:W3CDTF">2017-05-03T19:45:49Z</dcterms:modified>
</cp:coreProperties>
</file>