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docx" ContentType="application/vnd.openxmlformats-officedocument.wordprocessingml.document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embeddings/oleObject1.bin" ContentType="application/vnd.openxmlformats-officedocument.oleObject"/>
  <Override PartName="/ppt/notesSlides/notesSlide1.xml" ContentType="application/vnd.openxmlformats-officedocument.presentationml.notesSlide+xml"/>
  <Override PartName="/ppt/embeddings/oleObject2.bin" ContentType="application/vnd.openxmlformats-officedocument.oleObject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8" r:id="rId9"/>
    <p:sldId id="269" r:id="rId10"/>
    <p:sldId id="270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2" d="100"/>
          <a:sy n="82" d="100"/>
        </p:scale>
        <p:origin x="-28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Relationship Id="rId2" Type="http://schemas.openxmlformats.org/officeDocument/2006/relationships/image" Target="../media/image3.emf"/><Relationship Id="rId3" Type="http://schemas.openxmlformats.org/officeDocument/2006/relationships/image" Target="../media/image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84AEE9-2954-2541-9383-1CB6AD71B907}" type="datetimeFigureOut">
              <a:rPr lang="en-US" smtClean="0"/>
              <a:t>5/3/17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212706-DB74-4F4B-822C-2F5DFB9029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8871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212706-DB74-4F4B-822C-2F5DFB90290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4482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212706-DB74-4F4B-822C-2F5DFB902900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65358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F86AD-89FA-4948-A8D0-9FE5719E2158}" type="datetimeFigureOut">
              <a:rPr lang="en-US" smtClean="0"/>
              <a:t>5/3/17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10B7-1E19-4046-AA5D-B11784595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0473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F86AD-89FA-4948-A8D0-9FE5719E2158}" type="datetimeFigureOut">
              <a:rPr lang="en-US" smtClean="0"/>
              <a:t>5/3/17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10B7-1E19-4046-AA5D-B11784595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47901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F86AD-89FA-4948-A8D0-9FE5719E2158}" type="datetimeFigureOut">
              <a:rPr lang="en-US" smtClean="0"/>
              <a:t>5/3/17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10B7-1E19-4046-AA5D-B11784595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7128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F86AD-89FA-4948-A8D0-9FE5719E2158}" type="datetimeFigureOut">
              <a:rPr lang="en-US" smtClean="0"/>
              <a:t>5/3/17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10B7-1E19-4046-AA5D-B11784595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88586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F86AD-89FA-4948-A8D0-9FE5719E2158}" type="datetimeFigureOut">
              <a:rPr lang="en-US" smtClean="0"/>
              <a:t>5/3/17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10B7-1E19-4046-AA5D-B11784595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5035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F86AD-89FA-4948-A8D0-9FE5719E2158}" type="datetimeFigureOut">
              <a:rPr lang="en-US" smtClean="0"/>
              <a:t>5/3/17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10B7-1E19-4046-AA5D-B11784595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07894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F86AD-89FA-4948-A8D0-9FE5719E2158}" type="datetimeFigureOut">
              <a:rPr lang="en-US" smtClean="0"/>
              <a:t>5/3/17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10B7-1E19-4046-AA5D-B11784595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40513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F86AD-89FA-4948-A8D0-9FE5719E2158}" type="datetimeFigureOut">
              <a:rPr lang="en-US" smtClean="0"/>
              <a:t>5/3/17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10B7-1E19-4046-AA5D-B11784595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53940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F86AD-89FA-4948-A8D0-9FE5719E2158}" type="datetimeFigureOut">
              <a:rPr lang="en-US" smtClean="0"/>
              <a:t>5/3/17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10B7-1E19-4046-AA5D-B11784595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33174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F86AD-89FA-4948-A8D0-9FE5719E2158}" type="datetimeFigureOut">
              <a:rPr lang="en-US" smtClean="0"/>
              <a:t>5/3/17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10B7-1E19-4046-AA5D-B11784595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06292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F86AD-89FA-4948-A8D0-9FE5719E2158}" type="datetimeFigureOut">
              <a:rPr lang="en-US" smtClean="0"/>
              <a:t>5/3/17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10B7-1E19-4046-AA5D-B11784595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2713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1F86AD-89FA-4948-A8D0-9FE5719E2158}" type="datetimeFigureOut">
              <a:rPr lang="en-US" smtClean="0"/>
              <a:t>5/3/17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F810B7-1E19-4046-AA5D-B11784595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4451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4" Type="http://schemas.openxmlformats.org/officeDocument/2006/relationships/image" Target="../media/image12.emf"/><Relationship Id="rId5" Type="http://schemas.openxmlformats.org/officeDocument/2006/relationships/image" Target="../media/image13.emf"/><Relationship Id="rId6" Type="http://schemas.openxmlformats.org/officeDocument/2006/relationships/image" Target="../media/image14.e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oleObject2.bin"/><Relationship Id="rId5" Type="http://schemas.openxmlformats.org/officeDocument/2006/relationships/image" Target="../media/image2.emf"/><Relationship Id="rId6" Type="http://schemas.openxmlformats.org/officeDocument/2006/relationships/package" Target="../embeddings/Microsoft_Word_Document1.docx"/><Relationship Id="rId7" Type="http://schemas.openxmlformats.org/officeDocument/2006/relationships/image" Target="../media/image3.emf"/><Relationship Id="rId8" Type="http://schemas.openxmlformats.org/officeDocument/2006/relationships/package" Target="../embeddings/Microsoft_Word_Document2.docx"/><Relationship Id="rId9" Type="http://schemas.openxmlformats.org/officeDocument/2006/relationships/image" Target="../media/image4.e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4" Type="http://schemas.openxmlformats.org/officeDocument/2006/relationships/image" Target="../media/image7.em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emf"/><Relationship Id="rId3" Type="http://schemas.openxmlformats.org/officeDocument/2006/relationships/image" Target="../media/image10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Private information leakage in functional genomics experiments</a:t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51890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hic-info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01364"/>
            <a:ext cx="4164798" cy="315225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719219" y="16698"/>
            <a:ext cx="5822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Hi-C</a:t>
            </a:r>
            <a:endParaRPr lang="en-US" dirty="0"/>
          </a:p>
        </p:txBody>
      </p:sp>
      <p:pic>
        <p:nvPicPr>
          <p:cNvPr id="6" name="Picture 5" descr="rnaseq-info.eps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8450" y="201364"/>
            <a:ext cx="4186438" cy="3168634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6316807" y="14202"/>
            <a:ext cx="10054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RNA-</a:t>
            </a:r>
            <a:r>
              <a:rPr lang="en-US" dirty="0" err="1" smtClean="0"/>
              <a:t>Seq</a:t>
            </a:r>
            <a:endParaRPr lang="en-US" dirty="0"/>
          </a:p>
        </p:txBody>
      </p:sp>
      <p:pic>
        <p:nvPicPr>
          <p:cNvPr id="8" name="Picture 7" descr="WGS-info.eps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369998"/>
            <a:ext cx="4117605" cy="3488002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719219" y="3352332"/>
            <a:ext cx="6417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WGS</a:t>
            </a:r>
            <a:endParaRPr lang="en-US" dirty="0"/>
          </a:p>
        </p:txBody>
      </p:sp>
      <p:pic>
        <p:nvPicPr>
          <p:cNvPr id="10" name="Picture 9" descr="DZK-info.eps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7283" y="3369998"/>
            <a:ext cx="4117605" cy="3488002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6487180" y="3369998"/>
            <a:ext cx="10157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RNAPII-3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70964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7200" y="211677"/>
            <a:ext cx="8229600" cy="6389995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Questions: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1- How can we quantify the information leakage with respect to whole genome sequencing data?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2- Is the leaked information enough to identify an individual in a population of individuals?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44385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264564" y="145529"/>
            <a:ext cx="8704162" cy="6403224"/>
          </a:xfrm>
        </p:spPr>
        <p:txBody>
          <a:bodyPr/>
          <a:lstStyle/>
          <a:p>
            <a:pPr marL="0" indent="0">
              <a:buNone/>
            </a:pPr>
            <a:r>
              <a:rPr lang="en-US" sz="2500" b="1" dirty="0" smtClean="0"/>
              <a:t>Quantification of Information Leakage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407846" y="1138314"/>
            <a:ext cx="4687138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Privacy preserving mapping</a:t>
            </a:r>
          </a:p>
          <a:p>
            <a:endParaRPr lang="en-US" dirty="0"/>
          </a:p>
          <a:p>
            <a:r>
              <a:rPr lang="en-US" dirty="0" smtClean="0"/>
              <a:t>S </a:t>
            </a:r>
            <a:r>
              <a:rPr lang="en-US" dirty="0" smtClean="0">
                <a:sym typeface="Wingdings"/>
              </a:rPr>
              <a:t> set of variables that should remain private</a:t>
            </a:r>
          </a:p>
          <a:p>
            <a:r>
              <a:rPr lang="en-US" dirty="0" smtClean="0">
                <a:sym typeface="Wingdings"/>
              </a:rPr>
              <a:t>Y  set of measurements that S can be inferred</a:t>
            </a:r>
          </a:p>
          <a:p>
            <a:r>
              <a:rPr lang="en-US" dirty="0" smtClean="0">
                <a:sym typeface="Wingdings"/>
              </a:rPr>
              <a:t>U  distorted version of Y 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171693" y="2790646"/>
            <a:ext cx="10119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 </a:t>
            </a:r>
            <a:r>
              <a:rPr lang="en-US" dirty="0" smtClean="0">
                <a:sym typeface="Wingdings"/>
              </a:rPr>
              <a:t> Y  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4183659" y="2790646"/>
            <a:ext cx="434043" cy="36933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4673103" y="2798620"/>
            <a:ext cx="6110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ym typeface="Wingdings"/>
              </a:rPr>
              <a:t> U</a:t>
            </a:r>
            <a:endParaRPr lang="en-US" dirty="0"/>
          </a:p>
        </p:txBody>
      </p:sp>
      <p:cxnSp>
        <p:nvCxnSpPr>
          <p:cNvPr id="9" name="Straight Arrow Connector 8"/>
          <p:cNvCxnSpPr>
            <a:stCxn id="7" idx="2"/>
          </p:cNvCxnSpPr>
          <p:nvPr/>
        </p:nvCxnSpPr>
        <p:spPr>
          <a:xfrm flipH="1">
            <a:off x="4383946" y="3159978"/>
            <a:ext cx="16735" cy="35720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3171693" y="3491826"/>
            <a:ext cx="27684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Privacy preserving mapping </a:t>
            </a:r>
            <a:endParaRPr lang="en-US" dirty="0"/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63296915"/>
              </p:ext>
            </p:extLst>
          </p:nvPr>
        </p:nvGraphicFramePr>
        <p:xfrm>
          <a:off x="4049946" y="3752574"/>
          <a:ext cx="701469" cy="3726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6" name="Equation" r:id="rId3" imgW="406400" imgH="215900" progId="Equation.3">
                  <p:embed/>
                </p:oleObj>
              </mc:Choice>
              <mc:Fallback>
                <p:oleObj name="Equation" r:id="rId3" imgW="406400" imgH="2159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049946" y="3752574"/>
                        <a:ext cx="701469" cy="37265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5768557" y="3940563"/>
            <a:ext cx="170498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Calmon</a:t>
            </a:r>
            <a:r>
              <a:rPr lang="en-US" sz="1200" dirty="0" smtClean="0"/>
              <a:t> and Fawaz,2012</a:t>
            </a:r>
            <a:endParaRPr lang="en-US" sz="1200" dirty="0"/>
          </a:p>
        </p:txBody>
      </p:sp>
      <p:sp>
        <p:nvSpPr>
          <p:cNvPr id="13" name="TextBox 12"/>
          <p:cNvSpPr txBox="1"/>
          <p:nvPr/>
        </p:nvSpPr>
        <p:spPr>
          <a:xfrm>
            <a:off x="661410" y="4974407"/>
            <a:ext cx="220411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Example:</a:t>
            </a:r>
          </a:p>
          <a:p>
            <a:r>
              <a:rPr lang="en-US" dirty="0" smtClean="0"/>
              <a:t>S: Set of SNPs</a:t>
            </a:r>
          </a:p>
          <a:p>
            <a:r>
              <a:rPr lang="en-US" dirty="0" smtClean="0"/>
              <a:t>Y: WGS data</a:t>
            </a:r>
          </a:p>
          <a:p>
            <a:r>
              <a:rPr lang="en-US" dirty="0" smtClean="0"/>
              <a:t>U: Summary statistics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4383946" y="4981280"/>
            <a:ext cx="3259764" cy="175432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Assume:</a:t>
            </a:r>
          </a:p>
          <a:p>
            <a:r>
              <a:rPr lang="en-US" dirty="0" smtClean="0"/>
              <a:t>S: Set of SNPs</a:t>
            </a:r>
          </a:p>
          <a:p>
            <a:r>
              <a:rPr lang="en-US" dirty="0" smtClean="0"/>
              <a:t>Y: WGS data </a:t>
            </a:r>
            <a:r>
              <a:rPr lang="en-US" dirty="0" smtClean="0">
                <a:sym typeface="Wingdings"/>
              </a:rPr>
              <a:t> private data</a:t>
            </a:r>
            <a:endParaRPr lang="en-US" dirty="0" smtClean="0"/>
          </a:p>
          <a:p>
            <a:r>
              <a:rPr lang="en-US" dirty="0" smtClean="0"/>
              <a:t>U: reads from FGE </a:t>
            </a:r>
            <a:r>
              <a:rPr lang="en-US" dirty="0" smtClean="0">
                <a:sym typeface="Wingdings"/>
              </a:rPr>
              <a:t> public data</a:t>
            </a:r>
          </a:p>
          <a:p>
            <a:endParaRPr lang="en-US" dirty="0">
              <a:sym typeface="Wingdings"/>
            </a:endParaRPr>
          </a:p>
          <a:p>
            <a:r>
              <a:rPr lang="en-US" dirty="0" smtClean="0">
                <a:sym typeface="Wingdings"/>
              </a:rPr>
              <a:t>Can we asses the leakage in U?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85030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5110" y="-241190"/>
            <a:ext cx="9058890" cy="5909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  <a:p>
            <a:r>
              <a:rPr lang="en-US" dirty="0" smtClean="0"/>
              <a:t>* Let</a:t>
            </a:r>
            <a:r>
              <a:rPr lang="en-US" i="1" dirty="0" smtClean="0"/>
              <a:t> S </a:t>
            </a:r>
            <a:r>
              <a:rPr lang="en-US" dirty="0" smtClean="0"/>
              <a:t>be a set of SNVs that can directly be inferred from </a:t>
            </a:r>
            <a:r>
              <a:rPr lang="en-US" i="1" dirty="0" smtClean="0"/>
              <a:t>Y </a:t>
            </a:r>
            <a:endParaRPr lang="en-US" dirty="0" smtClean="0">
              <a:sym typeface="Wingdings"/>
            </a:endParaRPr>
          </a:p>
          <a:p>
            <a:r>
              <a:rPr lang="en-US" dirty="0" smtClean="0"/>
              <a:t>			</a:t>
            </a:r>
            <a:r>
              <a:rPr lang="en-US" i="1" dirty="0" smtClean="0"/>
              <a:t>	S={S</a:t>
            </a:r>
            <a:r>
              <a:rPr lang="en-US" i="1" baseline="-25000" dirty="0" smtClean="0"/>
              <a:t>1</a:t>
            </a:r>
            <a:r>
              <a:rPr lang="en-US" i="1" dirty="0" smtClean="0"/>
              <a:t>,S</a:t>
            </a:r>
            <a:r>
              <a:rPr lang="en-US" i="1" baseline="-25000" dirty="0" smtClean="0"/>
              <a:t>2</a:t>
            </a:r>
            <a:r>
              <a:rPr lang="en-US" i="1" dirty="0" smtClean="0"/>
              <a:t>,..,S</a:t>
            </a:r>
            <a:r>
              <a:rPr lang="en-US" i="1" baseline="-25000" dirty="0" smtClean="0"/>
              <a:t>i</a:t>
            </a:r>
            <a:r>
              <a:rPr lang="en-US" i="1" dirty="0" smtClean="0"/>
              <a:t>,</a:t>
            </a:r>
            <a:r>
              <a:rPr lang="mr-IN" i="1" dirty="0" smtClean="0"/>
              <a:t>…</a:t>
            </a:r>
            <a:r>
              <a:rPr lang="en-US" i="1" dirty="0" smtClean="0"/>
              <a:t>,S</a:t>
            </a:r>
            <a:r>
              <a:rPr lang="en-US" i="1" baseline="-25000" dirty="0" smtClean="0"/>
              <a:t>N</a:t>
            </a:r>
            <a:r>
              <a:rPr lang="en-US" i="1" dirty="0" smtClean="0"/>
              <a:t>}</a:t>
            </a:r>
          </a:p>
          <a:p>
            <a:endParaRPr lang="en-US" dirty="0"/>
          </a:p>
          <a:p>
            <a:pPr marL="285750" indent="-285750">
              <a:buFontTx/>
              <a:buChar char="•"/>
            </a:pPr>
            <a:r>
              <a:rPr lang="en-US" dirty="0" smtClean="0"/>
              <a:t>Total information that Y contains can be defined as:</a:t>
            </a:r>
          </a:p>
          <a:p>
            <a:pPr marL="285750" indent="-285750">
              <a:buFontTx/>
              <a:buChar char="•"/>
            </a:pPr>
            <a:endParaRPr lang="en-US" dirty="0"/>
          </a:p>
          <a:p>
            <a:pPr marL="285750" indent="-285750">
              <a:buFontTx/>
              <a:buChar char="•"/>
            </a:pPr>
            <a:endParaRPr lang="en-US" dirty="0" smtClean="0"/>
          </a:p>
          <a:p>
            <a:endParaRPr lang="en-US" dirty="0" smtClean="0"/>
          </a:p>
          <a:p>
            <a:r>
              <a:rPr lang="en-US" dirty="0"/>
              <a:t>	</a:t>
            </a:r>
            <a:endParaRPr lang="en-US" dirty="0" smtClean="0"/>
          </a:p>
          <a:p>
            <a:r>
              <a:rPr lang="en-US" dirty="0" smtClean="0"/>
              <a:t>where </a:t>
            </a:r>
            <a:r>
              <a:rPr lang="en-US" dirty="0" err="1" smtClean="0"/>
              <a:t>n</a:t>
            </a:r>
            <a:r>
              <a:rPr lang="en-US" baseline="-25000" dirty="0" err="1" smtClean="0"/>
              <a:t>i</a:t>
            </a:r>
            <a:r>
              <a:rPr lang="en-US" dirty="0" smtClean="0"/>
              <a:t>=total number of individuals with SNV S</a:t>
            </a:r>
            <a:r>
              <a:rPr lang="en-US" baseline="-25000" dirty="0" smtClean="0"/>
              <a:t>i</a:t>
            </a:r>
            <a:r>
              <a:rPr lang="en-US" dirty="0" smtClean="0"/>
              <a:t> in a database d</a:t>
            </a:r>
          </a:p>
          <a:p>
            <a:endParaRPr lang="en-US" dirty="0"/>
          </a:p>
          <a:p>
            <a:pPr marL="285750" indent="-285750">
              <a:buFontTx/>
              <a:buChar char="•"/>
            </a:pPr>
            <a:r>
              <a:rPr lang="en-US" dirty="0" smtClean="0"/>
              <a:t>Let </a:t>
            </a:r>
            <a:r>
              <a:rPr lang="en-US" i="1" dirty="0" smtClean="0"/>
              <a:t>S’ </a:t>
            </a:r>
            <a:r>
              <a:rPr lang="en-US" dirty="0" smtClean="0"/>
              <a:t>is a subset of</a:t>
            </a:r>
            <a:r>
              <a:rPr lang="en-US" i="1" dirty="0" smtClean="0"/>
              <a:t> S</a:t>
            </a:r>
            <a:r>
              <a:rPr lang="en-US" dirty="0" smtClean="0"/>
              <a:t>, which are the SNVs that can be directly inferred from U; </a:t>
            </a:r>
            <a:r>
              <a:rPr lang="en-US" i="1" dirty="0" smtClean="0"/>
              <a:t>S’’ </a:t>
            </a:r>
            <a:r>
              <a:rPr lang="en-US" dirty="0" smtClean="0"/>
              <a:t>is a subset</a:t>
            </a:r>
          </a:p>
          <a:p>
            <a:r>
              <a:rPr lang="en-US" dirty="0" smtClean="0"/>
              <a:t>     of </a:t>
            </a:r>
            <a:r>
              <a:rPr lang="en-US" i="1" dirty="0" smtClean="0"/>
              <a:t>S</a:t>
            </a:r>
            <a:r>
              <a:rPr lang="en-US" dirty="0" smtClean="0"/>
              <a:t>, which are the SNVs that can be “</a:t>
            </a:r>
            <a:r>
              <a:rPr lang="en-US" dirty="0" err="1" smtClean="0"/>
              <a:t>imputated</a:t>
            </a:r>
            <a:r>
              <a:rPr lang="en-US" dirty="0" smtClean="0"/>
              <a:t>” from U with correlation </a:t>
            </a:r>
            <a:r>
              <a:rPr lang="en-US" dirty="0" err="1" smtClean="0"/>
              <a:t>Ρ</a:t>
            </a: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285750" indent="-285750">
              <a:buFontTx/>
              <a:buChar char="•"/>
            </a:pPr>
            <a:r>
              <a:rPr lang="en-US" dirty="0" smtClean="0"/>
              <a:t>Relative information that U contains with respect to Y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75074837"/>
              </p:ext>
            </p:extLst>
          </p:nvPr>
        </p:nvGraphicFramePr>
        <p:xfrm>
          <a:off x="4514850" y="3346450"/>
          <a:ext cx="114300" cy="16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1" name="Equation" r:id="rId4" imgW="114300" imgH="165100" progId="Equation.3">
                  <p:embed/>
                </p:oleObj>
              </mc:Choice>
              <mc:Fallback>
                <p:oleObj name="Equation" r:id="rId4" imgW="114300" imgH="1651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514850" y="3346450"/>
                        <a:ext cx="114300" cy="165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50032111"/>
              </p:ext>
            </p:extLst>
          </p:nvPr>
        </p:nvGraphicFramePr>
        <p:xfrm>
          <a:off x="-118499" y="1074685"/>
          <a:ext cx="6345238" cy="1233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2" name="Document" r:id="rId6" imgW="5486400" imgH="1066800" progId="Word.Document.12">
                  <p:embed/>
                </p:oleObj>
              </mc:Choice>
              <mc:Fallback>
                <p:oleObj name="Document" r:id="rId6" imgW="5486400" imgH="106680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-118499" y="1074685"/>
                        <a:ext cx="6345238" cy="12334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Rectangle 19"/>
          <p:cNvSpPr/>
          <p:nvPr/>
        </p:nvSpPr>
        <p:spPr>
          <a:xfrm>
            <a:off x="1279425" y="3511550"/>
            <a:ext cx="22454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/>
              <a:t>S’={S’</a:t>
            </a:r>
            <a:r>
              <a:rPr lang="en-US" i="1" baseline="-25000" dirty="0" smtClean="0"/>
              <a:t>1</a:t>
            </a:r>
            <a:r>
              <a:rPr lang="en-US" i="1" dirty="0" smtClean="0"/>
              <a:t>,S’</a:t>
            </a:r>
            <a:r>
              <a:rPr lang="en-US" i="1" baseline="-25000" dirty="0" smtClean="0"/>
              <a:t>2</a:t>
            </a:r>
            <a:r>
              <a:rPr lang="en-US" i="1" dirty="0" smtClean="0"/>
              <a:t>,..,S’</a:t>
            </a:r>
            <a:r>
              <a:rPr lang="en-US" i="1" baseline="-25000" dirty="0" smtClean="0"/>
              <a:t>i</a:t>
            </a:r>
            <a:r>
              <a:rPr lang="en-US" i="1" dirty="0" smtClean="0"/>
              <a:t>,</a:t>
            </a:r>
            <a:r>
              <a:rPr lang="mr-IN" i="1" dirty="0" smtClean="0"/>
              <a:t>…</a:t>
            </a:r>
            <a:r>
              <a:rPr lang="en-US" i="1" dirty="0" smtClean="0"/>
              <a:t>,S’</a:t>
            </a:r>
            <a:r>
              <a:rPr lang="en-US" i="1" baseline="-25000" dirty="0" smtClean="0"/>
              <a:t>N’</a:t>
            </a:r>
            <a:r>
              <a:rPr lang="en-US" i="1" dirty="0" smtClean="0"/>
              <a:t>}</a:t>
            </a:r>
          </a:p>
        </p:txBody>
      </p:sp>
      <p:sp>
        <p:nvSpPr>
          <p:cNvPr id="21" name="Rectangle 20"/>
          <p:cNvSpPr/>
          <p:nvPr/>
        </p:nvSpPr>
        <p:spPr>
          <a:xfrm>
            <a:off x="3885194" y="3511550"/>
            <a:ext cx="25718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/>
              <a:t>S’’={S’’</a:t>
            </a:r>
            <a:r>
              <a:rPr lang="en-US" i="1" baseline="-25000" dirty="0" smtClean="0"/>
              <a:t>1</a:t>
            </a:r>
            <a:r>
              <a:rPr lang="en-US" i="1" dirty="0" smtClean="0"/>
              <a:t>,S’’</a:t>
            </a:r>
            <a:r>
              <a:rPr lang="en-US" i="1" baseline="-25000" dirty="0" smtClean="0"/>
              <a:t>2</a:t>
            </a:r>
            <a:r>
              <a:rPr lang="en-US" i="1" dirty="0" smtClean="0"/>
              <a:t>,..,S’’</a:t>
            </a:r>
            <a:r>
              <a:rPr lang="en-US" i="1" baseline="-25000" dirty="0" smtClean="0"/>
              <a:t>i</a:t>
            </a:r>
            <a:r>
              <a:rPr lang="en-US" i="1" dirty="0" smtClean="0"/>
              <a:t>,</a:t>
            </a:r>
            <a:r>
              <a:rPr lang="mr-IN" i="1" dirty="0" smtClean="0"/>
              <a:t>…</a:t>
            </a:r>
            <a:r>
              <a:rPr lang="en-US" i="1" dirty="0" smtClean="0"/>
              <a:t>,S’’</a:t>
            </a:r>
            <a:r>
              <a:rPr lang="en-US" i="1" baseline="-25000" dirty="0" smtClean="0"/>
              <a:t>N’’</a:t>
            </a:r>
            <a:r>
              <a:rPr lang="en-US" i="1" dirty="0" smtClean="0"/>
              <a:t>}</a:t>
            </a:r>
          </a:p>
        </p:txBody>
      </p:sp>
      <p:sp>
        <p:nvSpPr>
          <p:cNvPr id="22" name="Rectangle 21"/>
          <p:cNvSpPr/>
          <p:nvPr/>
        </p:nvSpPr>
        <p:spPr>
          <a:xfrm>
            <a:off x="4007145" y="3883871"/>
            <a:ext cx="22195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/>
              <a:t>P</a:t>
            </a:r>
            <a:r>
              <a:rPr lang="en-US" i="1" dirty="0" smtClean="0"/>
              <a:t>={ρ</a:t>
            </a:r>
            <a:r>
              <a:rPr lang="en-US" i="1" baseline="-25000" dirty="0" smtClean="0"/>
              <a:t>1</a:t>
            </a:r>
            <a:r>
              <a:rPr lang="en-US" i="1" dirty="0" smtClean="0"/>
              <a:t>, ρ</a:t>
            </a:r>
            <a:r>
              <a:rPr lang="en-US" i="1" baseline="-25000" dirty="0" smtClean="0"/>
              <a:t>2</a:t>
            </a:r>
            <a:r>
              <a:rPr lang="en-US" i="1" dirty="0" smtClean="0"/>
              <a:t>,.., </a:t>
            </a:r>
            <a:r>
              <a:rPr lang="en-US" i="1" dirty="0" err="1" smtClean="0"/>
              <a:t>ρ</a:t>
            </a:r>
            <a:r>
              <a:rPr lang="en-US" i="1" baseline="-25000" dirty="0" err="1" smtClean="0"/>
              <a:t>i</a:t>
            </a:r>
            <a:r>
              <a:rPr lang="en-US" i="1" dirty="0" smtClean="0"/>
              <a:t>,</a:t>
            </a:r>
            <a:r>
              <a:rPr lang="mr-IN" i="1" dirty="0" smtClean="0"/>
              <a:t>…</a:t>
            </a:r>
            <a:r>
              <a:rPr lang="en-US" i="1" dirty="0" smtClean="0"/>
              <a:t>, </a:t>
            </a:r>
            <a:r>
              <a:rPr lang="en-US" i="1" dirty="0" err="1" smtClean="0"/>
              <a:t>ρ</a:t>
            </a:r>
            <a:r>
              <a:rPr lang="en-US" i="1" baseline="-25000" dirty="0" err="1" smtClean="0"/>
              <a:t>N</a:t>
            </a:r>
            <a:r>
              <a:rPr lang="en-US" i="1" baseline="-25000" dirty="0" smtClean="0"/>
              <a:t>’’</a:t>
            </a:r>
            <a:r>
              <a:rPr lang="en-US" i="1" dirty="0" smtClean="0"/>
              <a:t>}</a:t>
            </a:r>
          </a:p>
        </p:txBody>
      </p:sp>
      <p:graphicFrame>
        <p:nvGraphicFramePr>
          <p:cNvPr id="23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36684121"/>
              </p:ext>
            </p:extLst>
          </p:nvPr>
        </p:nvGraphicFramePr>
        <p:xfrm>
          <a:off x="858838" y="4908828"/>
          <a:ext cx="8285162" cy="1401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3" name="Document" r:id="rId8" imgW="5486400" imgH="762000" progId="Word.Document.12">
                  <p:embed/>
                </p:oleObj>
              </mc:Choice>
              <mc:Fallback>
                <p:oleObj name="Document" r:id="rId8" imgW="5486400" imgH="76200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858838" y="4908828"/>
                        <a:ext cx="8285162" cy="14017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TextBox 23"/>
          <p:cNvSpPr txBox="1"/>
          <p:nvPr/>
        </p:nvSpPr>
        <p:spPr>
          <a:xfrm>
            <a:off x="3242235" y="6278001"/>
            <a:ext cx="16711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α = H(U|Y)/H(Y) 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2420471" y="5941259"/>
            <a:ext cx="37421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Fraction of information leaked from 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2276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4000" y="248628"/>
            <a:ext cx="814439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500" b="1" dirty="0" smtClean="0"/>
              <a:t>Data</a:t>
            </a:r>
            <a:endParaRPr lang="en-US" sz="2500" b="1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5506362"/>
              </p:ext>
            </p:extLst>
          </p:nvPr>
        </p:nvGraphicFramePr>
        <p:xfrm>
          <a:off x="2514226" y="301957"/>
          <a:ext cx="4046895" cy="6094450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1526258"/>
                <a:gridCol w="2520637"/>
              </a:tblGrid>
              <a:tr h="24377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ASSAY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MAPPED READS</a:t>
                      </a:r>
                      <a:endParaRPr lang="is-I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24377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 smtClean="0">
                          <a:effectLst/>
                        </a:rPr>
                        <a:t>Hi</a:t>
                      </a:r>
                      <a:r>
                        <a:rPr lang="en-US" sz="1200" u="none" strike="noStrike" dirty="0">
                          <a:effectLst/>
                        </a:rPr>
                        <a:t>-C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200" u="none" strike="noStrike" dirty="0" smtClean="0">
                          <a:effectLst/>
                        </a:rPr>
                        <a:t>390,049,590</a:t>
                      </a:r>
                      <a:endParaRPr lang="is-I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24377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RNA-Seq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 dirty="0" smtClean="0">
                          <a:effectLst/>
                        </a:rPr>
                        <a:t>398,529,687</a:t>
                      </a:r>
                      <a:endParaRPr lang="fi-FI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24377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H3K4me3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200" u="none" strike="noStrike" dirty="0" smtClean="0">
                          <a:effectLst/>
                        </a:rPr>
                        <a:t>20,221,959</a:t>
                      </a:r>
                      <a:endParaRPr lang="is-I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24377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CTCF-Broad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 dirty="0" smtClean="0">
                          <a:effectLst/>
                        </a:rPr>
                        <a:t>11,026,086</a:t>
                      </a:r>
                      <a:endParaRPr lang="fi-FI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243778">
                <a:tc>
                  <a:txBody>
                    <a:bodyPr/>
                    <a:lstStyle/>
                    <a:p>
                      <a:pPr algn="l" fontAlgn="b"/>
                      <a:r>
                        <a:rPr lang="is-IS" sz="1200" u="none" strike="noStrike">
                          <a:effectLst/>
                        </a:rPr>
                        <a:t>H3K27ac</a:t>
                      </a:r>
                      <a:endParaRPr lang="is-I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200" u="none" strike="noStrike" dirty="0" smtClean="0">
                          <a:effectLst/>
                        </a:rPr>
                        <a:t>10,410,928</a:t>
                      </a:r>
                      <a:endParaRPr lang="is-I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243778">
                <a:tc>
                  <a:txBody>
                    <a:bodyPr/>
                    <a:lstStyle/>
                    <a:p>
                      <a:pPr algn="l" fontAlgn="b"/>
                      <a:r>
                        <a:rPr lang="is-IS" sz="1200" u="none" strike="noStrike">
                          <a:effectLst/>
                        </a:rPr>
                        <a:t>H3K27me3</a:t>
                      </a:r>
                      <a:endParaRPr lang="is-I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200" u="none" strike="noStrike" dirty="0" smtClean="0">
                          <a:effectLst/>
                        </a:rPr>
                        <a:t>8,454,639</a:t>
                      </a:r>
                      <a:endParaRPr lang="is-I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243778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>
                          <a:effectLst/>
                        </a:rPr>
                        <a:t>H3K36me3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200" u="none" strike="noStrike" dirty="0" smtClean="0">
                          <a:effectLst/>
                        </a:rPr>
                        <a:t>15,239,685</a:t>
                      </a:r>
                      <a:endParaRPr lang="is-I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24377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H3K4me1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200" u="none" strike="noStrike" dirty="0" smtClean="0">
                          <a:effectLst/>
                        </a:rPr>
                        <a:t>42,763,056</a:t>
                      </a:r>
                      <a:endParaRPr lang="is-I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243778">
                <a:tc>
                  <a:txBody>
                    <a:bodyPr/>
                    <a:lstStyle/>
                    <a:p>
                      <a:pPr algn="l" fontAlgn="b"/>
                      <a:r>
                        <a:rPr lang="is-IS" sz="1200" u="none" strike="noStrike">
                          <a:effectLst/>
                        </a:rPr>
                        <a:t>H3K4me2</a:t>
                      </a:r>
                      <a:endParaRPr lang="is-I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 dirty="0" smtClean="0">
                          <a:effectLst/>
                        </a:rPr>
                        <a:t>9,815,194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24377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H3K9ac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 dirty="0" smtClean="0">
                          <a:effectLst/>
                        </a:rPr>
                        <a:t>7,981,456</a:t>
                      </a:r>
                      <a:endParaRPr lang="fi-FI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243778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>
                          <a:effectLst/>
                        </a:rPr>
                        <a:t>H4K20me1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200" u="none" strike="noStrike" dirty="0" smtClean="0">
                          <a:effectLst/>
                        </a:rPr>
                        <a:t>9,757,368</a:t>
                      </a:r>
                      <a:endParaRPr lang="is-I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24377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H2AFZ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 dirty="0" smtClean="0">
                          <a:effectLst/>
                        </a:rPr>
                        <a:t>14,724,790</a:t>
                      </a:r>
                      <a:endParaRPr lang="fi-FI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243778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u="none" strike="noStrike">
                          <a:effectLst/>
                        </a:rPr>
                        <a:t>H3K79me2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200" u="none" strike="noStrike" dirty="0" smtClean="0">
                          <a:effectLst/>
                        </a:rPr>
                        <a:t>16,073,184</a:t>
                      </a:r>
                      <a:endParaRPr lang="is-I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24377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H3K9me3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 dirty="0" smtClean="0">
                          <a:effectLst/>
                        </a:rPr>
                        <a:t>14,049,420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24377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PBX3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200" u="none" strike="noStrike" dirty="0" smtClean="0">
                          <a:effectLst/>
                        </a:rPr>
                        <a:t>6,119,046</a:t>
                      </a:r>
                      <a:endParaRPr lang="is-I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24377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CTCF-Iyer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 dirty="0" smtClean="0">
                          <a:effectLst/>
                        </a:rPr>
                        <a:t>7,614,943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24377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JUND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 dirty="0" smtClean="0">
                          <a:effectLst/>
                        </a:rPr>
                        <a:t>18,701,295</a:t>
                      </a:r>
                      <a:endParaRPr lang="fi-FI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24377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CTCF-Snyder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200" u="none" strike="noStrike" dirty="0" smtClean="0">
                          <a:effectLst/>
                        </a:rPr>
                        <a:t>25,463,397</a:t>
                      </a:r>
                      <a:endParaRPr lang="is-I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24377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HDGF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200" u="none" strike="noStrike" dirty="0" smtClean="0">
                          <a:effectLst/>
                        </a:rPr>
                        <a:t>41,626,373</a:t>
                      </a:r>
                      <a:endParaRPr lang="is-I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24377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RELB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200" u="none" strike="noStrike" dirty="0" smtClean="0">
                          <a:effectLst/>
                        </a:rPr>
                        <a:t>25,652,682</a:t>
                      </a:r>
                      <a:endParaRPr lang="is-I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24377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WGS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 dirty="0" smtClean="0">
                          <a:effectLst/>
                        </a:rPr>
                        <a:t>739,799,351</a:t>
                      </a:r>
                      <a:endParaRPr lang="fi-FI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24377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rnap2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200" u="none" strike="noStrike" dirty="0" smtClean="0">
                          <a:effectLst/>
                        </a:rPr>
                        <a:t>7,516,461</a:t>
                      </a:r>
                      <a:endParaRPr lang="is-I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24377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rnap2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 dirty="0" smtClean="0">
                          <a:effectLst/>
                        </a:rPr>
                        <a:t>10,428,778</a:t>
                      </a:r>
                      <a:endParaRPr lang="fi-FI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24377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rnap2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200" u="none" strike="noStrike" dirty="0" smtClean="0">
                          <a:effectLst/>
                        </a:rPr>
                        <a:t>17,677,527</a:t>
                      </a:r>
                      <a:endParaRPr lang="is-I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48915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-109026"/>
            <a:ext cx="8229600" cy="1143000"/>
          </a:xfrm>
        </p:spPr>
        <p:txBody>
          <a:bodyPr/>
          <a:lstStyle/>
          <a:p>
            <a:r>
              <a:rPr lang="en-US" sz="3000" dirty="0" smtClean="0"/>
              <a:t>Strategy</a:t>
            </a:r>
            <a:endParaRPr lang="en-US" sz="3000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033974"/>
            <a:ext cx="8229600" cy="5092189"/>
          </a:xfrm>
        </p:spPr>
        <p:txBody>
          <a:bodyPr>
            <a:normAutofit fontScale="77500" lnSpcReduction="20000"/>
          </a:bodyPr>
          <a:lstStyle/>
          <a:p>
            <a:r>
              <a:rPr lang="en-US" sz="2800" dirty="0" smtClean="0"/>
              <a:t>Sample reads from the bam files with the increments of</a:t>
            </a:r>
          </a:p>
          <a:p>
            <a:pPr marL="0" indent="0">
              <a:buNone/>
            </a:pPr>
            <a:r>
              <a:rPr lang="en-US" sz="2800" dirty="0"/>
              <a:t>	</a:t>
            </a:r>
            <a:r>
              <a:rPr lang="en-US" sz="2800" dirty="0" smtClean="0"/>
              <a:t>[1 , 1.5, 2, 2.5, 3, 3.5, 4, 4.5, 5, 6, 7.5, 10, 15, 40, </a:t>
            </a:r>
            <a:r>
              <a:rPr lang="mr-IN" sz="2800" dirty="0" smtClean="0"/>
              <a:t>…</a:t>
            </a:r>
            <a:r>
              <a:rPr lang="en-US" sz="2800" dirty="0" smtClean="0"/>
              <a:t>] x10</a:t>
            </a:r>
            <a:r>
              <a:rPr lang="en-US" sz="2800" baseline="30000" dirty="0" smtClean="0"/>
              <a:t>6</a:t>
            </a:r>
          </a:p>
          <a:p>
            <a:pPr marL="0" indent="0">
              <a:buNone/>
            </a:pPr>
            <a:endParaRPr lang="en-US" sz="2800" dirty="0" smtClean="0"/>
          </a:p>
          <a:p>
            <a:r>
              <a:rPr lang="en-US" sz="2800" dirty="0" smtClean="0"/>
              <a:t>For each sample</a:t>
            </a:r>
          </a:p>
          <a:p>
            <a:endParaRPr lang="en-US" sz="2800" dirty="0" smtClean="0"/>
          </a:p>
          <a:p>
            <a:pPr lvl="1"/>
            <a:r>
              <a:rPr lang="en-US" sz="2400" dirty="0" smtClean="0"/>
              <a:t>Find SNVs in the sampled reads of FGEs </a:t>
            </a:r>
            <a:r>
              <a:rPr lang="en-US" sz="2400" dirty="0" smtClean="0">
                <a:sym typeface="Wingdings"/>
              </a:rPr>
              <a:t> Hi-C, [RNA-</a:t>
            </a:r>
            <a:r>
              <a:rPr lang="en-US" sz="2400" dirty="0" err="1" smtClean="0">
                <a:sym typeface="Wingdings"/>
              </a:rPr>
              <a:t>Seq</a:t>
            </a:r>
            <a:r>
              <a:rPr lang="en-US" sz="2400" dirty="0" smtClean="0">
                <a:sym typeface="Wingdings"/>
              </a:rPr>
              <a:t>], </a:t>
            </a:r>
            <a:r>
              <a:rPr lang="en-US" sz="2400" dirty="0" err="1" smtClean="0">
                <a:sym typeface="Wingdings"/>
              </a:rPr>
              <a:t>ChIP-Seq</a:t>
            </a:r>
            <a:endParaRPr lang="en-US" sz="2400" dirty="0" smtClean="0">
              <a:sym typeface="Wingdings"/>
            </a:endParaRPr>
          </a:p>
          <a:p>
            <a:endParaRPr lang="en-US" sz="2800" dirty="0" smtClean="0">
              <a:sym typeface="Wingdings"/>
            </a:endParaRPr>
          </a:p>
          <a:p>
            <a:pPr lvl="1"/>
            <a:r>
              <a:rPr lang="en-US" sz="2400" dirty="0" smtClean="0">
                <a:sym typeface="Wingdings"/>
              </a:rPr>
              <a:t>Quality control</a:t>
            </a:r>
          </a:p>
          <a:p>
            <a:endParaRPr lang="en-US" sz="2800" dirty="0" smtClean="0">
              <a:sym typeface="Wingdings"/>
            </a:endParaRPr>
          </a:p>
          <a:p>
            <a:pPr lvl="1"/>
            <a:r>
              <a:rPr lang="en-US" sz="2400" dirty="0" smtClean="0">
                <a:sym typeface="Wingdings"/>
              </a:rPr>
              <a:t>Imputation through LD blocks</a:t>
            </a:r>
          </a:p>
          <a:p>
            <a:endParaRPr lang="en-US" sz="2800" dirty="0" smtClean="0">
              <a:sym typeface="Wingdings"/>
            </a:endParaRPr>
          </a:p>
          <a:p>
            <a:pPr lvl="1"/>
            <a:r>
              <a:rPr lang="en-US" sz="2400" dirty="0" smtClean="0">
                <a:sym typeface="Wingdings"/>
              </a:rPr>
              <a:t>Calculate the Shannon Entropy for the set of SNPs obtained from FGEs</a:t>
            </a:r>
          </a:p>
          <a:p>
            <a:endParaRPr lang="en-US" sz="2800" dirty="0" smtClean="0">
              <a:sym typeface="Wingdings"/>
            </a:endParaRPr>
          </a:p>
          <a:p>
            <a:pPr lvl="1"/>
            <a:r>
              <a:rPr lang="en-US" sz="2400" dirty="0" smtClean="0">
                <a:sym typeface="Wingdings"/>
              </a:rPr>
              <a:t>Calculate Shannon Entropy for the set of SNPs obtained from WGS </a:t>
            </a:r>
          </a:p>
          <a:p>
            <a:pPr lvl="1"/>
            <a:endParaRPr lang="en-US" sz="2400" dirty="0">
              <a:sym typeface="Wingdings"/>
            </a:endParaRPr>
          </a:p>
          <a:p>
            <a:pPr lvl="1"/>
            <a:r>
              <a:rPr lang="en-US" sz="2400" dirty="0" smtClean="0">
                <a:sym typeface="Wingdings"/>
              </a:rPr>
              <a:t>Calculate α</a:t>
            </a:r>
          </a:p>
          <a:p>
            <a:pPr marL="457200" lvl="1" indent="0">
              <a:buNone/>
            </a:pPr>
            <a:endParaRPr lang="en-US" sz="2400" dirty="0" smtClean="0">
              <a:sym typeface="Wingdings"/>
            </a:endParaRP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9712133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llVSall-info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027" y="0"/>
            <a:ext cx="7279578" cy="3703240"/>
          </a:xfrm>
          <a:prstGeom prst="rect">
            <a:avLst/>
          </a:prstGeom>
        </p:spPr>
      </p:pic>
      <p:pic>
        <p:nvPicPr>
          <p:cNvPr id="3" name="Picture 2" descr="allVSall-info-upto7dot5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16839" y="3779451"/>
            <a:ext cx="4995540" cy="2541313"/>
          </a:xfrm>
          <a:prstGeom prst="rect">
            <a:avLst/>
          </a:prstGeom>
        </p:spPr>
      </p:pic>
      <p:pic>
        <p:nvPicPr>
          <p:cNvPr id="6" name="Picture 5" descr="allVSall-info-upto5.eps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57014" y="3737882"/>
            <a:ext cx="4686986" cy="25828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29554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NVQualALL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19893"/>
            <a:ext cx="9144000" cy="4651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9760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HicvsRnaseqVSwgs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950799" cy="4193796"/>
          </a:xfrm>
          <a:prstGeom prst="rect">
            <a:avLst/>
          </a:prstGeom>
        </p:spPr>
      </p:pic>
      <p:pic>
        <p:nvPicPr>
          <p:cNvPr id="6" name="Picture 5" descr="HicvsRnaseqVSwgs-qual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0434" y="3020463"/>
            <a:ext cx="4513938" cy="38375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35564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1719</TotalTime>
  <Words>325</Words>
  <Application>Microsoft Macintosh PowerPoint</Application>
  <PresentationFormat>On-screen Show (4:3)</PresentationFormat>
  <Paragraphs>124</Paragraphs>
  <Slides>10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Office Theme</vt:lpstr>
      <vt:lpstr>Equation</vt:lpstr>
      <vt:lpstr>Microsoft Word Document</vt:lpstr>
      <vt:lpstr>Document</vt:lpstr>
      <vt:lpstr>Private information leakage in functional genomics experiments </vt:lpstr>
      <vt:lpstr>PowerPoint Presentation</vt:lpstr>
      <vt:lpstr>PowerPoint Presentation</vt:lpstr>
      <vt:lpstr>PowerPoint Presentation</vt:lpstr>
      <vt:lpstr>PowerPoint Presentation</vt:lpstr>
      <vt:lpstr>Strategy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Private information leakage in functional genomics experiments </dc:title>
  <dc:creator>Gamze Gursoy</dc:creator>
  <cp:lastModifiedBy>Gamze Gursoy</cp:lastModifiedBy>
  <cp:revision>26</cp:revision>
  <dcterms:created xsi:type="dcterms:W3CDTF">2017-04-18T18:41:29Z</dcterms:created>
  <dcterms:modified xsi:type="dcterms:W3CDTF">2017-05-03T19:45:49Z</dcterms:modified>
</cp:coreProperties>
</file>