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tif" ContentType="image/tiff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3"/>
    <p:restoredTop sz="94666"/>
  </p:normalViewPr>
  <p:slideViewPr>
    <p:cSldViewPr snapToGrid="0" snapToObjects="1">
      <p:cViewPr varScale="1">
        <p:scale>
          <a:sx n="98" d="100"/>
          <a:sy n="98" d="100"/>
        </p:scale>
        <p:origin x="4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C16A68-C036-4A42-8A4F-710F7FF396E6}" type="datetimeFigureOut">
              <a:rPr lang="en-US" smtClean="0"/>
              <a:t>5/2/17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34D234-FEB3-F244-88A8-689A643D1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926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i="1" dirty="0" smtClean="0"/>
              <a:t>Key factors influencing driver discovery in non-coding regions of the genome: </a:t>
            </a:r>
            <a:r>
              <a:rPr lang="en-US" dirty="0" smtClean="0"/>
              <a:t>A) Connection</a:t>
            </a:r>
            <a:r>
              <a:rPr lang="en-US" baseline="0" dirty="0" smtClean="0"/>
              <a:t> between multiple exons (green blocks) in the coding regions is well defined. Connection of promoter and other CREs (cis-regulatory elements) for genes are not well defined. Moreover the length of functional territory/motif (L) is much smaller compared to the entire CRE peak. B) Impact of number (N) and length of promoter (L) on the power of driver discovery: 1) solid black , 2) dotted black  and 3) dashed black lines correspond to power curve when number of promoters(N) are 20K, </a:t>
            </a:r>
            <a:r>
              <a:rPr lang="en-US" baseline="0" dirty="0" smtClean="0"/>
              <a:t>1000 </a:t>
            </a:r>
            <a:r>
              <a:rPr lang="en-US" baseline="0" dirty="0" smtClean="0"/>
              <a:t>and 40K, respectively. Solid red line corresponds to power curve when mutations are aggregated over promoter core instead of entire promoter length.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FFC194-39AA-A542-B64E-C4C6C184475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60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018BE-B838-074D-806F-56DA38F28E20}" type="datetimeFigureOut">
              <a:rPr lang="en-US" smtClean="0"/>
              <a:t>5/2/17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52CBC-5DB2-5F47-95C7-0703A57E9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280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018BE-B838-074D-806F-56DA38F28E20}" type="datetimeFigureOut">
              <a:rPr lang="en-US" smtClean="0"/>
              <a:t>5/2/17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52CBC-5DB2-5F47-95C7-0703A57E9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90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018BE-B838-074D-806F-56DA38F28E20}" type="datetimeFigureOut">
              <a:rPr lang="en-US" smtClean="0"/>
              <a:t>5/2/17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52CBC-5DB2-5F47-95C7-0703A57E9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809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018BE-B838-074D-806F-56DA38F28E20}" type="datetimeFigureOut">
              <a:rPr lang="en-US" smtClean="0"/>
              <a:t>5/2/17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52CBC-5DB2-5F47-95C7-0703A57E9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297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018BE-B838-074D-806F-56DA38F28E20}" type="datetimeFigureOut">
              <a:rPr lang="en-US" smtClean="0"/>
              <a:t>5/2/17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52CBC-5DB2-5F47-95C7-0703A57E9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381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018BE-B838-074D-806F-56DA38F28E20}" type="datetimeFigureOut">
              <a:rPr lang="en-US" smtClean="0"/>
              <a:t>5/2/17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52CBC-5DB2-5F47-95C7-0703A57E9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79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018BE-B838-074D-806F-56DA38F28E20}" type="datetimeFigureOut">
              <a:rPr lang="en-US" smtClean="0"/>
              <a:t>5/2/17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52CBC-5DB2-5F47-95C7-0703A57E9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56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018BE-B838-074D-806F-56DA38F28E20}" type="datetimeFigureOut">
              <a:rPr lang="en-US" smtClean="0"/>
              <a:t>5/2/17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52CBC-5DB2-5F47-95C7-0703A57E9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298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018BE-B838-074D-806F-56DA38F28E20}" type="datetimeFigureOut">
              <a:rPr lang="en-US" smtClean="0"/>
              <a:t>5/2/17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52CBC-5DB2-5F47-95C7-0703A57E9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398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018BE-B838-074D-806F-56DA38F28E20}" type="datetimeFigureOut">
              <a:rPr lang="en-US" smtClean="0"/>
              <a:t>5/2/17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52CBC-5DB2-5F47-95C7-0703A57E9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412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018BE-B838-074D-806F-56DA38F28E20}" type="datetimeFigureOut">
              <a:rPr lang="en-US" smtClean="0"/>
              <a:t>5/2/17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52CBC-5DB2-5F47-95C7-0703A57E9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85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018BE-B838-074D-806F-56DA38F28E20}" type="datetimeFigureOut">
              <a:rPr lang="en-US" smtClean="0"/>
              <a:t>5/2/17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52CBC-5DB2-5F47-95C7-0703A57E9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96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"/><Relationship Id="rId4" Type="http://schemas.openxmlformats.org/officeDocument/2006/relationships/image" Target="../media/image2.emf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67316" y="5173154"/>
            <a:ext cx="629188" cy="23083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A</a:t>
            </a:r>
            <a:r>
              <a:rPr lang="en-US" sz="900" b="1" dirty="0">
                <a:solidFill>
                  <a:schemeClr val="bg2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CT</a:t>
            </a:r>
            <a:r>
              <a:rPr lang="en-US" sz="800" b="1" dirty="0">
                <a:latin typeface="Arial" charset="0"/>
                <a:ea typeface="Arial" charset="0"/>
                <a:cs typeface="Arial" charset="0"/>
              </a:rPr>
              <a:t>G</a:t>
            </a:r>
            <a:r>
              <a:rPr lang="en-US" sz="800" b="1" dirty="0">
                <a:solidFill>
                  <a:schemeClr val="bg2">
                    <a:lumMod val="90000"/>
                  </a:schemeClr>
                </a:solidFill>
                <a:latin typeface="Arial" charset="0"/>
                <a:ea typeface="Arial" charset="0"/>
                <a:cs typeface="Arial" charset="0"/>
              </a:rPr>
              <a:t>A</a:t>
            </a:r>
          </a:p>
        </p:txBody>
      </p:sp>
      <p:sp>
        <p:nvSpPr>
          <p:cNvPr id="3" name="Rectangle 2"/>
          <p:cNvSpPr/>
          <p:nvPr/>
        </p:nvSpPr>
        <p:spPr>
          <a:xfrm>
            <a:off x="1845497" y="4802481"/>
            <a:ext cx="2115879" cy="29432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967316" y="4800979"/>
            <a:ext cx="629188" cy="294323"/>
          </a:xfrm>
          <a:prstGeom prst="rect">
            <a:avLst/>
          </a:prstGeom>
          <a:pattFill prst="pct80">
            <a:fgClr>
              <a:srgbClr val="FF0000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34" r="8009" b="62425"/>
          <a:stretch/>
        </p:blipFill>
        <p:spPr>
          <a:xfrm flipH="1">
            <a:off x="62881" y="6298703"/>
            <a:ext cx="9314121" cy="467737"/>
          </a:xfrm>
          <a:prstGeom prst="rect">
            <a:avLst/>
          </a:prstGeom>
        </p:spPr>
      </p:pic>
      <p:cxnSp>
        <p:nvCxnSpPr>
          <p:cNvPr id="15" name="Straight Connector 14"/>
          <p:cNvCxnSpPr/>
          <p:nvPr/>
        </p:nvCxnSpPr>
        <p:spPr>
          <a:xfrm flipH="1">
            <a:off x="1834863" y="5095302"/>
            <a:ext cx="10634" cy="1671138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961376" y="5095302"/>
            <a:ext cx="10634" cy="1671138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1834863" y="4156986"/>
            <a:ext cx="1068573" cy="643993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068152" y="4156986"/>
            <a:ext cx="893224" cy="643993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7669512" y="437409"/>
            <a:ext cx="4005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 Hebrew Scholar" charset="-79"/>
                <a:ea typeface="Arial Hebrew Scholar" charset="-79"/>
                <a:cs typeface="Arial Hebrew Scholar" charset="-79"/>
              </a:rPr>
              <a:t>B</a:t>
            </a:r>
            <a:endParaRPr lang="en-US" dirty="0">
              <a:latin typeface="Arial Hebrew Scholar" charset="-79"/>
              <a:ea typeface="Arial Hebrew Scholar" charset="-79"/>
              <a:cs typeface="Arial Hebrew Scholar" charset="-79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79" t="14245" r="16072" b="7350"/>
          <a:stretch/>
        </p:blipFill>
        <p:spPr>
          <a:xfrm>
            <a:off x="7598966" y="806741"/>
            <a:ext cx="4593034" cy="319899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3" r="1476" b="859"/>
          <a:stretch/>
        </p:blipFill>
        <p:spPr>
          <a:xfrm>
            <a:off x="336061" y="381892"/>
            <a:ext cx="6532935" cy="374652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40677" y="500185"/>
            <a:ext cx="3907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 Hebrew Scholar" charset="-79"/>
                <a:ea typeface="Arial Hebrew Scholar" charset="-79"/>
                <a:cs typeface="Arial Hebrew Scholar" charset="-79"/>
              </a:rPr>
              <a:t>A</a:t>
            </a:r>
            <a:endParaRPr lang="en-US" dirty="0">
              <a:latin typeface="Arial Hebrew Scholar" charset="-79"/>
              <a:ea typeface="Arial Hebrew Scholar" charset="-79"/>
              <a:cs typeface="Arial Hebrew Scholar" charset="-79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967316" y="4724629"/>
            <a:ext cx="629188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117814" y="4481270"/>
            <a:ext cx="3281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charset="0"/>
                <a:ea typeface="Arial" charset="0"/>
                <a:cs typeface="Arial" charset="0"/>
              </a:rPr>
              <a:t>L</a:t>
            </a:r>
            <a:endParaRPr lang="en-US" sz="12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393438" y="4118665"/>
            <a:ext cx="76332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latin typeface="Arial" charset="0"/>
                <a:ea typeface="Arial" charset="0"/>
                <a:cs typeface="Arial" charset="0"/>
              </a:rPr>
              <a:t>n=1</a:t>
            </a:r>
            <a:endParaRPr lang="en-US" sz="8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518587" y="3995962"/>
            <a:ext cx="76332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latin typeface="Arial" charset="0"/>
                <a:ea typeface="Arial" charset="0"/>
                <a:cs typeface="Arial" charset="0"/>
              </a:rPr>
              <a:t>n=2</a:t>
            </a:r>
            <a:endParaRPr lang="en-US" sz="8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956521" y="3972914"/>
            <a:ext cx="76332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latin typeface="Arial" charset="0"/>
                <a:ea typeface="Arial" charset="0"/>
                <a:cs typeface="Arial" charset="0"/>
              </a:rPr>
              <a:t>n=3</a:t>
            </a:r>
            <a:endParaRPr lang="en-US" sz="8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165885" y="514353"/>
            <a:ext cx="76332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latin typeface="Arial" charset="0"/>
                <a:ea typeface="Arial" charset="0"/>
                <a:cs typeface="Arial" charset="0"/>
              </a:rPr>
              <a:t>n</a:t>
            </a:r>
            <a:r>
              <a:rPr lang="en-US" sz="800" dirty="0" smtClean="0">
                <a:latin typeface="Arial" charset="0"/>
                <a:ea typeface="Arial" charset="0"/>
                <a:cs typeface="Arial" charset="0"/>
              </a:rPr>
              <a:t>= N</a:t>
            </a:r>
            <a:endParaRPr lang="en-US" sz="8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747965" y="698424"/>
            <a:ext cx="76332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latin typeface="Arial" charset="0"/>
                <a:ea typeface="Arial" charset="0"/>
                <a:cs typeface="Arial" charset="0"/>
              </a:rPr>
              <a:t>n</a:t>
            </a:r>
            <a:r>
              <a:rPr lang="en-US" sz="800" dirty="0" smtClean="0">
                <a:latin typeface="Arial" charset="0"/>
                <a:ea typeface="Arial" charset="0"/>
                <a:cs typeface="Arial" charset="0"/>
              </a:rPr>
              <a:t>= N - 1</a:t>
            </a:r>
            <a:endParaRPr lang="en-US" sz="800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8385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157</Words>
  <Application>Microsoft Macintosh PowerPoint</Application>
  <PresentationFormat>Widescreen</PresentationFormat>
  <Paragraphs>11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 Hebrew Scholar</vt:lpstr>
      <vt:lpstr>Calibri</vt:lpstr>
      <vt:lpstr>Calibri Light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</cp:revision>
  <dcterms:created xsi:type="dcterms:W3CDTF">2017-05-02T23:58:01Z</dcterms:created>
  <dcterms:modified xsi:type="dcterms:W3CDTF">2017-05-02T23:58:11Z</dcterms:modified>
</cp:coreProperties>
</file>