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5"/>
    <p:restoredTop sz="94729"/>
  </p:normalViewPr>
  <p:slideViewPr>
    <p:cSldViewPr snapToGrid="0" snapToObjects="1">
      <p:cViewPr varScale="1">
        <p:scale>
          <a:sx n="77" d="100"/>
          <a:sy n="77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4FAA-E2C0-174B-AC08-9B093F49C8BF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716E4-B246-FC44-A47A-00A4883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716E4-B246-FC44-A47A-00A48836E6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716E4-B246-FC44-A47A-00A48836E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0A3F-8CC2-3342-9F95-CE2DA4935365}" type="datetime1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0A16-E033-F24B-9F48-0F9A2D83AF4F}" type="datetime1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E954-97AE-B44F-A3A0-D09AECF0443E}" type="datetime1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E91-4C95-3D40-A900-396376602038}" type="datetime1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9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AE2-6D8D-C84A-A9CE-2CDDBFBCAA40}" type="datetime1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35B1-3767-864E-98E2-8824DCE099F2}" type="datetime1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27DB-0B86-CE42-B061-64B62FD7A9AE}" type="datetime1">
              <a:rPr lang="en-US" smtClean="0"/>
              <a:t>4/23/17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E15A-ED75-0E47-B2C5-BAD81A0AA62F}" type="datetime1">
              <a:rPr lang="en-US" smtClean="0"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1F2-C5CF-9041-AEC8-0EFAD55516A8}" type="datetime1">
              <a:rPr lang="en-US" smtClean="0"/>
              <a:t>4/23/17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FDCD-13B7-F140-82D8-824819EE00CE}" type="datetime1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C94A-7558-A04F-81A7-F856E88F32C1}" type="datetime1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6E69-D080-DB40-81B8-466AB961F8DC}" type="datetime1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12BA-8ACB-D941-B130-9038CB3E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8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7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analysis for non/coding cancer drivers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398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04/24/2017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917" y="1395730"/>
            <a:ext cx="6614160" cy="4960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34"/>
            <a:ext cx="10515600" cy="1325563"/>
          </a:xfrm>
        </p:spPr>
        <p:txBody>
          <a:bodyPr/>
          <a:lstStyle/>
          <a:p>
            <a:r>
              <a:rPr lang="en-US" dirty="0" err="1" smtClean="0"/>
              <a:t>Isocontour</a:t>
            </a:r>
            <a:r>
              <a:rPr lang="en-US" dirty="0" smtClean="0"/>
              <a:t> power plot for base-level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863" y="1525797"/>
                <a:ext cx="472314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−3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⋅100</m:t>
                    </m:r>
                  </m:oMath>
                </a14:m>
                <a:r>
                  <a:rPr lang="en-US" dirty="0" smtClean="0"/>
                  <a:t>,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=500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Plot </a:t>
                </a:r>
                <a:r>
                  <a:rPr lang="en-US" dirty="0" err="1" smtClean="0"/>
                  <a:t>isocontours</a:t>
                </a:r>
                <a:r>
                  <a:rPr lang="en-US" dirty="0" smtClean="0"/>
                  <a:t> of power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/>
                  <a:t>space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=6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6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=1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−3</m:t>
                    </m:r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 vary (For basic binomial test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r>
                      <a:rPr lang="en-US" b="0" i="1" smtClean="0">
                        <a:latin typeface="Cambria Math" charset="0"/>
                      </a:rPr>
                      <m:t>=0.04</m:t>
                    </m:r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63" y="1525797"/>
                <a:ext cx="4723149" cy="4351338"/>
              </a:xfrm>
              <a:blipFill rotWithShape="0">
                <a:blip r:embed="rId3"/>
                <a:stretch>
                  <a:fillRect l="-2323" t="-2241" r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0883" y="1858781"/>
            <a:ext cx="335524" cy="4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880" y="2934408"/>
            <a:ext cx="335524" cy="4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22439" y="5976263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L’ </a:t>
            </a:r>
            <a:r>
              <a:rPr lang="en-US" sz="2200" dirty="0" smtClean="0"/>
              <a:t>(region length)</a:t>
            </a:r>
            <a:endParaRPr lang="en-US" sz="2200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125164" y="3370692"/>
            <a:ext cx="2874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d</a:t>
            </a:r>
            <a:r>
              <a:rPr lang="en-US" sz="2200" i="1" dirty="0" smtClean="0"/>
              <a:t>’ </a:t>
            </a:r>
            <a:r>
              <a:rPr lang="en-US" sz="2200" dirty="0" smtClean="0"/>
              <a:t>(driver/</a:t>
            </a:r>
            <a:r>
              <a:rPr lang="en-US" sz="2200" dirty="0" err="1" smtClean="0"/>
              <a:t>eQTL</a:t>
            </a:r>
            <a:r>
              <a:rPr lang="en-US" sz="2200" dirty="0" smtClean="0"/>
              <a:t> density)</a:t>
            </a:r>
            <a:endParaRPr lang="en-US" sz="2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236780" y="2577059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=.9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1579" y="3088375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=.7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41579" y="3486022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=.5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41579" y="3962803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=.3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43958" y="4592545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953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121"/>
            <a:ext cx="10515600" cy="1325563"/>
          </a:xfrm>
        </p:spPr>
        <p:txBody>
          <a:bodyPr/>
          <a:lstStyle/>
          <a:p>
            <a:r>
              <a:rPr lang="en-US" dirty="0" err="1" smtClean="0"/>
              <a:t>Ratiometric</a:t>
            </a:r>
            <a:r>
              <a:rPr lang="en-US" dirty="0" smtClean="0"/>
              <a:t> features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6620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Ratiometric features use the fraction of mutations falling in a pre-specified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𝜋</m:t>
                    </m:r>
                    <m:r>
                      <a:rPr lang="en-US" b="0" i="1" dirty="0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</a:rPr>
                          <m:t>#{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charset="0"/>
                          </a:rPr>
                          <m:t>mutations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charset="0"/>
                          </a:rPr>
                          <m:t>}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#{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charset="0"/>
                          </a:rPr>
                          <m:t>mutations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 ∈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𝐿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}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Tokheim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et al. </a:t>
                </a:r>
                <a:r>
                  <a:rPr lang="en-US" dirty="0" smtClean="0"/>
                  <a:t>(PNAS ’16) show that such features lead to increased statistical power when null and alternative models include over-dispersion (Beta-binomial model)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6620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91" y="3906988"/>
            <a:ext cx="8325642" cy="25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581" y="3734"/>
            <a:ext cx="10515600" cy="1325563"/>
          </a:xfrm>
        </p:spPr>
        <p:txBody>
          <a:bodyPr/>
          <a:lstStyle/>
          <a:p>
            <a:r>
              <a:rPr lang="en-US" dirty="0" smtClean="0"/>
              <a:t>Related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80" y="1080650"/>
            <a:ext cx="9522478" cy="995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12" y="2099168"/>
            <a:ext cx="5318989" cy="389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380" y="2627130"/>
            <a:ext cx="7739726" cy="156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380" y="4212251"/>
            <a:ext cx="4283017" cy="284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58747"/>
          <a:stretch/>
        </p:blipFill>
        <p:spPr>
          <a:xfrm>
            <a:off x="1220581" y="4663490"/>
            <a:ext cx="9319610" cy="1260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294" y="6080933"/>
            <a:ext cx="3937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13"/>
            <a:ext cx="10515600" cy="1325563"/>
          </a:xfrm>
        </p:spPr>
        <p:txBody>
          <a:bodyPr/>
          <a:lstStyle/>
          <a:p>
            <a:r>
              <a:rPr lang="en-US" dirty="0" smtClean="0"/>
              <a:t>Interaction of annotated region length (</a:t>
            </a:r>
            <a:r>
              <a:rPr lang="en-US" i="1" dirty="0" smtClean="0"/>
              <a:t>L</a:t>
            </a:r>
            <a:r>
              <a:rPr lang="en-US" dirty="0" smtClean="0"/>
              <a:t>) and driver density (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15" y="1616617"/>
            <a:ext cx="11004755" cy="4351338"/>
          </a:xfrm>
        </p:spPr>
        <p:txBody>
          <a:bodyPr/>
          <a:lstStyle/>
          <a:p>
            <a:r>
              <a:rPr lang="en-US" dirty="0" smtClean="0"/>
              <a:t>Nested contiguous regions (e.g. binding regions at multiple scales/motifs)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Nested sparse regions (e.g. defined by </a:t>
            </a:r>
            <a:r>
              <a:rPr lang="en-US" dirty="0" err="1" smtClean="0"/>
              <a:t>funseq</a:t>
            </a:r>
            <a:r>
              <a:rPr lang="en-US" dirty="0" smtClean="0"/>
              <a:t> score levels)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84795" y="2883520"/>
            <a:ext cx="86998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84795" y="3244645"/>
            <a:ext cx="3228211" cy="125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19297" y="3239223"/>
            <a:ext cx="3370393" cy="54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92826" y="3600558"/>
            <a:ext cx="75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8900" y="3607426"/>
            <a:ext cx="75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23704" y="3607426"/>
            <a:ext cx="75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08606" y="3607426"/>
            <a:ext cx="75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95340" y="3607426"/>
            <a:ext cx="75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3997" y="2243969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5962" y="2243969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1654" y="2234788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0071" y="2243969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2826" y="2234999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1742" y="2243969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3496" y="2242993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4908" y="2242993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4238" y="2228244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1638" y="2247179"/>
            <a:ext cx="136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(x </a:t>
            </a:r>
            <a:r>
              <a:rPr lang="en-US" sz="2000" b="1" smtClean="0">
                <a:solidFill>
                  <a:srgbClr val="FF0000"/>
                </a:solidFill>
              </a:rPr>
              <a:t>= driver)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84795" y="5439907"/>
            <a:ext cx="86998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69183" y="5487511"/>
            <a:ext cx="851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3      2   2                     3        3                   1             2        2            3     3                   1 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64337" y="4911860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4561" y="4896439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19191" y="4905658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5470" y="4913435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55972" y="4913435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0922" y="4913435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73356" y="4905658"/>
            <a:ext cx="3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592826" y="6326041"/>
            <a:ext cx="6618142" cy="294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596964" y="6551397"/>
            <a:ext cx="6614004" cy="433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592826" y="6079345"/>
            <a:ext cx="7846028" cy="37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592826" y="5887621"/>
            <a:ext cx="0" cy="707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710059" y="5865969"/>
            <a:ext cx="0" cy="707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297574" y="5865969"/>
            <a:ext cx="0" cy="707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784689" y="5844317"/>
            <a:ext cx="0" cy="707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8201136" y="5844317"/>
            <a:ext cx="0" cy="707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161638" y="4905658"/>
            <a:ext cx="136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(x </a:t>
            </a:r>
            <a:r>
              <a:rPr lang="en-US" sz="2000" b="1" smtClean="0">
                <a:solidFill>
                  <a:srgbClr val="FF0000"/>
                </a:solidFill>
              </a:rPr>
              <a:t>= driver)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2072989" y="5887621"/>
            <a:ext cx="2457" cy="4679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363716" y="5887621"/>
            <a:ext cx="2457" cy="4679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383594" y="5845968"/>
            <a:ext cx="2457" cy="4679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971109" y="5860823"/>
            <a:ext cx="2457" cy="4679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515840" y="5875571"/>
            <a:ext cx="2" cy="219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9429083" y="5865743"/>
            <a:ext cx="2" cy="219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6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52"/>
            <a:ext cx="10515600" cy="1325563"/>
          </a:xfrm>
        </p:spPr>
        <p:txBody>
          <a:bodyPr/>
          <a:lstStyle/>
          <a:p>
            <a:r>
              <a:rPr lang="en-US" dirty="0" smtClean="0"/>
              <a:t>Binomial region-level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5182" y="1469466"/>
                <a:ext cx="10591799" cy="5032375"/>
              </a:xfrm>
            </p:spPr>
            <p:txBody>
              <a:bodyPr/>
              <a:lstStyle/>
              <a:p>
                <a:r>
                  <a:rPr lang="en-US" dirty="0" smtClean="0"/>
                  <a:t>Model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 = null per base mutation rate (3e-6)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 = driver per base mutation rate (after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= length of (nested) region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= density of ground-truth drivers in (nested) region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= significance level (0.05/25000)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Binomial model</a:t>
                </a:r>
              </a:p>
              <a:p>
                <a:pPr lvl="1"/>
                <a:r>
                  <a:rPr lang="en-US" dirty="0" smtClean="0"/>
                  <a:t>Region-level null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&gt;0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=1 −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Region-level alternative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):  </a:t>
                </a:r>
              </a:p>
              <a:p>
                <a:pPr lvl="1"/>
                <a:r>
                  <a:rPr lang="en-US" b="0" dirty="0"/>
                  <a:t> </a:t>
                </a:r>
                <a:r>
                  <a:rPr lang="en-US" b="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&gt;0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=1−(1−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𝐿𝑑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5182" y="1469466"/>
                <a:ext cx="10591799" cy="5032375"/>
              </a:xfrm>
              <a:blipFill rotWithShape="0">
                <a:blip r:embed="rId3"/>
                <a:stretch>
                  <a:fillRect l="-1036" t="-1937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04335" y="5250428"/>
            <a:ext cx="280220" cy="26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4335" y="6110751"/>
            <a:ext cx="280220" cy="26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03"/>
            <a:ext cx="10515600" cy="1325563"/>
          </a:xfrm>
        </p:spPr>
        <p:txBody>
          <a:bodyPr/>
          <a:lstStyle/>
          <a:p>
            <a:r>
              <a:rPr lang="en-US" dirty="0" smtClean="0"/>
              <a:t>Power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3674"/>
                <a:ext cx="10886768" cy="491439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dirty="0" smtClean="0"/>
                  <a:t>, a region-level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required for significance:</a:t>
                </a:r>
              </a:p>
              <a:p>
                <a:r>
                  <a:rPr lang="en-US" b="0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′≥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{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B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 smtClean="0"/>
                  <a:t>     </a:t>
                </a:r>
              </a:p>
              <a:p>
                <a:r>
                  <a:rPr lang="en-US" dirty="0" smtClean="0"/>
                  <a:t>The power of the test is the probability the test is declared significant under the alternative hypothesis: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is-I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B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required sample size for a desired power of 90% can be determined: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≥0.9}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3674"/>
                <a:ext cx="10886768" cy="4914390"/>
              </a:xfrm>
              <a:blipFill rotWithShape="0">
                <a:blip r:embed="rId2"/>
                <a:stretch>
                  <a:fillRect l="-1008" t="-1985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199" y="1917292"/>
            <a:ext cx="282677" cy="761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1047" y="4007489"/>
            <a:ext cx="282677" cy="761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046" y="5491167"/>
            <a:ext cx="282678" cy="546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225"/>
            <a:ext cx="10515600" cy="1325563"/>
          </a:xfrm>
        </p:spPr>
        <p:txBody>
          <a:bodyPr/>
          <a:lstStyle/>
          <a:p>
            <a:r>
              <a:rPr lang="en-US" dirty="0" smtClean="0"/>
              <a:t>Sample size dependence on </a:t>
            </a:r>
            <a:r>
              <a:rPr lang="en-US" dirty="0" smtClean="0"/>
              <a:t>region length (</a:t>
            </a:r>
            <a:r>
              <a:rPr lang="en-US" i="1" dirty="0" smtClean="0"/>
              <a:t>L</a:t>
            </a:r>
            <a:r>
              <a:rPr lang="en-US" dirty="0" smtClean="0"/>
              <a:t>) and driver density (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5725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Vary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={250, 500,…1250}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𝑑</m:t>
                    </m:r>
                    <m:r>
                      <a:rPr lang="en-US" b="0" i="1" dirty="0" smtClean="0">
                        <a:latin typeface="Cambria Math" charset="0"/>
                      </a:rPr>
                      <m:t>={0.2, 0.4 …1}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=0.05/25000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5725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24701"/>
              </p:ext>
            </p:extLst>
          </p:nvPr>
        </p:nvGraphicFramePr>
        <p:xfrm>
          <a:off x="921480" y="3522854"/>
          <a:ext cx="56592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200"/>
                <a:gridCol w="943200"/>
                <a:gridCol w="943200"/>
                <a:gridCol w="943200"/>
                <a:gridCol w="943200"/>
                <a:gridCol w="943200"/>
              </a:tblGrid>
              <a:tr h="42486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250</a:t>
                      </a:r>
                      <a:endParaRPr lang="en-US" sz="2200" dirty="0"/>
                    </a:p>
                  </a:txBody>
                  <a:tcPr/>
                </a:tc>
              </a:tr>
              <a:tr h="4248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137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171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226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338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672</a:t>
                      </a:r>
                      <a:endParaRPr lang="en-US" sz="2200" dirty="0"/>
                    </a:p>
                  </a:txBody>
                  <a:tcPr/>
                </a:tc>
              </a:tr>
              <a:tr h="4248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132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262</a:t>
                      </a:r>
                      <a:endParaRPr lang="en-US" sz="2200" dirty="0"/>
                    </a:p>
                  </a:txBody>
                  <a:tcPr/>
                </a:tc>
              </a:tr>
              <a:tr h="4248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177</a:t>
                      </a:r>
                      <a:endParaRPr lang="en-US" sz="2200" dirty="0"/>
                    </a:p>
                  </a:txBody>
                  <a:tcPr/>
                </a:tc>
              </a:tr>
              <a:tr h="4248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112</a:t>
                      </a:r>
                      <a:endParaRPr lang="en-US" sz="2200" dirty="0"/>
                    </a:p>
                  </a:txBody>
                  <a:tcPr/>
                </a:tc>
              </a:tr>
              <a:tr h="4248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90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8980" y="3463551"/>
            <a:ext cx="929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L</a:t>
            </a:r>
            <a:endParaRPr lang="en-US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81442" y="3583225"/>
            <a:ext cx="41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d</a:t>
            </a:r>
            <a:endParaRPr lang="en-US" sz="22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1480" y="3522854"/>
            <a:ext cx="952289" cy="430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09" y="2707494"/>
            <a:ext cx="4865141" cy="3648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6877" y="5976263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L </a:t>
            </a:r>
            <a:r>
              <a:rPr lang="en-US" sz="2200" smtClean="0"/>
              <a:t>(region length)</a:t>
            </a:r>
            <a:endParaRPr lang="en-US" sz="2200" i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0022" y="3887567"/>
            <a:ext cx="2359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N* </a:t>
            </a:r>
            <a:r>
              <a:rPr lang="en-US" sz="2200" smtClean="0"/>
              <a:t>(sample size)</a:t>
            </a:r>
            <a:endParaRPr lang="en-US" sz="2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62279" y="3153522"/>
            <a:ext cx="29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r/g/b/m/c for </a:t>
            </a:r>
            <a:r>
              <a:rPr lang="en-US" i="1" dirty="0" smtClean="0"/>
              <a:t>d</a:t>
            </a:r>
            <a:r>
              <a:rPr lang="en-US" dirty="0" smtClean="0"/>
              <a:t>=.2,.4,.6,.8,1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=driver density)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more informative annotations increase power?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15564"/>
                <a:ext cx="10929079" cy="424539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 which is nested inside larger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Let desired power level be achieved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b="0" dirty="0" smtClean="0"/>
                  <a:t> at sample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For the power not to drop when using the smaller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b="0" dirty="0" smtClean="0"/>
                  <a:t>, the driver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 smtClean="0"/>
                  <a:t> (across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b="0" dirty="0" smtClean="0"/>
                  <a:t>) must be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b="0" dirty="0" smtClean="0"/>
                  <a:t> (across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dirty="0" smtClean="0"/>
                  <a:t>Specifically,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 should be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where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′′ 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B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charset="0"/>
                              </a:rPr>
                              <m:t>;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</a:rPr>
                              <m:t>),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B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/>
                  <a:t>}</a:t>
                </a:r>
              </a:p>
              <a:p>
                <a:r>
                  <a:rPr lang="en-US" dirty="0" smtClean="0"/>
                  <a:t>The minimum requirements for annotations to increase power can thus be visualized by plotting </a:t>
                </a:r>
                <a:r>
                  <a:rPr lang="en-US" dirty="0" err="1" smtClean="0"/>
                  <a:t>isocontours</a:t>
                </a:r>
                <a:r>
                  <a:rPr lang="en-US" dirty="0" smtClean="0"/>
                  <a:t> of power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b="0" dirty="0" smtClean="0"/>
                  <a:t> space </a:t>
                </a:r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15564"/>
                <a:ext cx="10929079" cy="4245393"/>
              </a:xfrm>
              <a:blipFill rotWithShape="0">
                <a:blip r:embed="rId2"/>
                <a:stretch>
                  <a:fillRect l="-948" t="-2296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1" y="4272197"/>
            <a:ext cx="335524" cy="4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2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34"/>
            <a:ext cx="10515600" cy="1325563"/>
          </a:xfrm>
        </p:spPr>
        <p:txBody>
          <a:bodyPr/>
          <a:lstStyle/>
          <a:p>
            <a:r>
              <a:rPr lang="en-US" dirty="0" smtClean="0"/>
              <a:t>Can more informative annotations increase power?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863" y="1525797"/>
                <a:ext cx="4723149" cy="4351338"/>
              </a:xfrm>
            </p:spPr>
            <p:txBody>
              <a:bodyPr/>
              <a:lstStyle/>
              <a:p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⋅25</m:t>
                    </m:r>
                  </m:oMath>
                </a14:m>
                <a:r>
                  <a:rPr lang="en-US" dirty="0" smtClean="0"/>
                  <a:t>,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=0.05/25000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=600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Plot </a:t>
                </a:r>
                <a:r>
                  <a:rPr lang="en-US" dirty="0" err="1" smtClean="0"/>
                  <a:t>isocontours</a:t>
                </a:r>
                <a:r>
                  <a:rPr lang="en-US" dirty="0" smtClean="0"/>
                  <a:t> of power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/>
                  <a:t>space</a:t>
                </a:r>
              </a:p>
              <a:p>
                <a:r>
                  <a:rPr lang="en-US" dirty="0" smtClean="0"/>
                  <a:t>A given test will trace a path in this space, where maximum power may be achieved for an intermediate level of annotations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63" y="1525797"/>
                <a:ext cx="4723149" cy="4351338"/>
              </a:xfrm>
              <a:blipFill rotWithShape="0">
                <a:blip r:embed="rId2"/>
                <a:stretch>
                  <a:fillRect l="-2323" t="-224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20" y="1375897"/>
            <a:ext cx="6640604" cy="4980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883" y="1858781"/>
            <a:ext cx="335524" cy="4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880" y="2934408"/>
            <a:ext cx="335524" cy="4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22439" y="5976263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L </a:t>
            </a:r>
            <a:r>
              <a:rPr lang="en-US" sz="2200" smtClean="0"/>
              <a:t>(region length)</a:t>
            </a:r>
            <a:endParaRPr lang="en-US" sz="2200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431954" y="3616523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d </a:t>
            </a:r>
            <a:r>
              <a:rPr lang="en-US" sz="2200" dirty="0" smtClean="0"/>
              <a:t>(</a:t>
            </a:r>
            <a:r>
              <a:rPr lang="en-US" sz="2200" smtClean="0"/>
              <a:t>driver density)</a:t>
            </a:r>
            <a:endParaRPr lang="en-US" sz="2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41417" y="2270572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=.9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89619" y="2772455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=.7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52079" y="3411072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=.5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52079" y="3921906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=.3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32277" y="4502446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1939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34"/>
            <a:ext cx="10515600" cy="1325563"/>
          </a:xfrm>
        </p:spPr>
        <p:txBody>
          <a:bodyPr/>
          <a:lstStyle/>
          <a:p>
            <a:r>
              <a:rPr lang="en-US" dirty="0" smtClean="0"/>
              <a:t>Can more informative annotations increase power?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863" y="1525797"/>
                <a:ext cx="4723149" cy="4351338"/>
              </a:xfrm>
            </p:spPr>
            <p:txBody>
              <a:bodyPr/>
              <a:lstStyle/>
              <a:p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=3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−6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⋅25</m:t>
                    </m:r>
                  </m:oMath>
                </a14:m>
                <a:r>
                  <a:rPr lang="en-US" dirty="0" smtClean="0"/>
                  <a:t>,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=0.05/25000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=600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Plot </a:t>
                </a:r>
                <a:r>
                  <a:rPr lang="en-US" dirty="0" err="1" smtClean="0"/>
                  <a:t>isocontours</a:t>
                </a:r>
                <a:r>
                  <a:rPr lang="en-US" dirty="0" smtClean="0"/>
                  <a:t> of power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smtClean="0"/>
                  <a:t>space</a:t>
                </a:r>
              </a:p>
              <a:p>
                <a:r>
                  <a:rPr lang="en-US" dirty="0" smtClean="0"/>
                  <a:t>A given test will trace a path in this space, where maximum power may be achieved for an intermediate level of annotations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63" y="1525797"/>
                <a:ext cx="4723149" cy="4351338"/>
              </a:xfrm>
              <a:blipFill rotWithShape="0">
                <a:blip r:embed="rId2"/>
                <a:stretch>
                  <a:fillRect l="-2323" t="-224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20" y="1375897"/>
            <a:ext cx="6640604" cy="4980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883" y="1858781"/>
            <a:ext cx="335524" cy="4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880" y="2934408"/>
            <a:ext cx="335524" cy="49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22439" y="5976263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L </a:t>
            </a:r>
            <a:r>
              <a:rPr lang="en-US" sz="2200" smtClean="0"/>
              <a:t>(region length)</a:t>
            </a:r>
            <a:endParaRPr lang="en-US" sz="2200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431954" y="3616523"/>
            <a:ext cx="22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mtClean="0"/>
              <a:t>d </a:t>
            </a:r>
            <a:r>
              <a:rPr lang="en-US" sz="2200" dirty="0" smtClean="0"/>
              <a:t>(</a:t>
            </a:r>
            <a:r>
              <a:rPr lang="en-US" sz="2200" smtClean="0"/>
              <a:t>driver density)</a:t>
            </a:r>
            <a:endParaRPr lang="en-US" sz="2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41417" y="2270572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=.9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89619" y="2772455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=.7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52079" y="3411072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=.5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52079" y="3921906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=.3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32277" y="4502446"/>
            <a:ext cx="903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Q</a:t>
            </a:r>
            <a:r>
              <a:rPr lang="en-US" sz="2200" dirty="0" smtClean="0"/>
              <a:t>=.1</a:t>
            </a:r>
            <a:endParaRPr lang="en-US" sz="22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794938" y="4933333"/>
            <a:ext cx="642182" cy="4742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37120" y="4072617"/>
            <a:ext cx="1400059" cy="86071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37179" y="4072617"/>
            <a:ext cx="103930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855877" y="4072617"/>
            <a:ext cx="1247714" cy="3611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7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55403"/>
            <a:ext cx="1123188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Power analysis for base-level model (relevant for individual driver detection and </a:t>
            </a:r>
            <a:r>
              <a:rPr lang="en-US" dirty="0" err="1" smtClean="0"/>
              <a:t>eQTL</a:t>
            </a:r>
            <a:r>
              <a:rPr lang="en-US" dirty="0" smtClean="0"/>
              <a:t> analysis)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3673"/>
                <a:ext cx="11170920" cy="53678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Here, let the significance level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0.05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dirty="0" smtClean="0"/>
                  <a:t>For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dirty="0" smtClean="0"/>
                  <a:t>, a </a:t>
                </a:r>
                <a:r>
                  <a:rPr lang="en-US" dirty="0" smtClean="0"/>
                  <a:t>base</a:t>
                </a:r>
                <a:r>
                  <a:rPr lang="en-US" dirty="0" smtClean="0"/>
                  <a:t>-level </a:t>
                </a:r>
                <a:r>
                  <a:rPr lang="en-US" dirty="0" smtClean="0"/>
                  <a:t>signal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required for significance: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                      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min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{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B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′}</m:t>
                    </m:r>
                  </m:oMath>
                </a14:m>
                <a:r>
                  <a:rPr lang="en-US" dirty="0" smtClean="0"/>
                  <a:t>     </a:t>
                </a:r>
              </a:p>
              <a:p>
                <a:r>
                  <a:rPr lang="en-US" dirty="0" smtClean="0"/>
                  <a:t>The power of the test is the probability that a driver(/</a:t>
                </a:r>
                <a:r>
                  <a:rPr lang="en-US" dirty="0" err="1" smtClean="0"/>
                  <a:t>eQTL</a:t>
                </a:r>
                <a:r>
                  <a:rPr lang="en-US" dirty="0" smtClean="0"/>
                  <a:t>) lands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, and is declared significant under the binomial test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driver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𝐿𝑑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B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;</m:t>
                    </m:r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required driver/</a:t>
                </a:r>
                <a:r>
                  <a:rPr lang="en-US" dirty="0" err="1" smtClean="0"/>
                  <a:t>eQTL</a:t>
                </a:r>
                <a:r>
                  <a:rPr lang="en-US" dirty="0" smtClean="0"/>
                  <a:t> density increase for reduction to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′′ </m:t>
                            </m:r>
                          </m:e>
                        </m:d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𝐿𝑑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B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</a:rPr>
                          <m:t>B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/>
                  <a:t>}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3673"/>
                <a:ext cx="11170920" cy="5367801"/>
              </a:xfrm>
              <a:blipFill rotWithShape="0">
                <a:blip r:embed="rId2"/>
                <a:stretch>
                  <a:fillRect l="-983" t="-114"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12BA-8ACB-D941-B130-9038CB3E4D10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2559689"/>
            <a:ext cx="335524" cy="412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046" y="5735007"/>
            <a:ext cx="282678" cy="546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1045" y="3949399"/>
            <a:ext cx="309101" cy="988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628</Words>
  <Application>Microsoft Macintosh PowerPoint</Application>
  <PresentationFormat>Widescreen</PresentationFormat>
  <Paragraphs>167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Cambria Math</vt:lpstr>
      <vt:lpstr>Mangal</vt:lpstr>
      <vt:lpstr>Arial</vt:lpstr>
      <vt:lpstr>Office Theme</vt:lpstr>
      <vt:lpstr>Power analysis for non/coding cancer drivers</vt:lpstr>
      <vt:lpstr>Interaction of annotated region length (L) and driver density (d)</vt:lpstr>
      <vt:lpstr>Binomial region-level model</vt:lpstr>
      <vt:lpstr>Power analysis</vt:lpstr>
      <vt:lpstr>Sample size dependence on region length (L) and driver density (d)</vt:lpstr>
      <vt:lpstr>Can more informative annotations increase power?</vt:lpstr>
      <vt:lpstr>Can more informative annotations increase power?</vt:lpstr>
      <vt:lpstr>Can more informative annotations increase power?</vt:lpstr>
      <vt:lpstr>Power analysis for base-level model (relevant for individual driver detection and eQTL analysis)</vt:lpstr>
      <vt:lpstr>Isocontour power plot for base-level model</vt:lpstr>
      <vt:lpstr>Ratiometric features</vt:lpstr>
      <vt:lpstr>Related papers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analysis for non/coding cancer drivers</dc:title>
  <dc:creator>Microsoft Office User</dc:creator>
  <cp:lastModifiedBy>Microsoft Office User</cp:lastModifiedBy>
  <cp:revision>33</cp:revision>
  <dcterms:created xsi:type="dcterms:W3CDTF">2017-04-23T20:06:17Z</dcterms:created>
  <dcterms:modified xsi:type="dcterms:W3CDTF">2017-04-24T03:51:15Z</dcterms:modified>
</cp:coreProperties>
</file>