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p:restoredTop sz="73965"/>
  </p:normalViewPr>
  <p:slideViewPr>
    <p:cSldViewPr snapToGrid="0" snapToObjects="1">
      <p:cViewPr varScale="1">
        <p:scale>
          <a:sx n="74" d="100"/>
          <a:sy n="74" d="100"/>
        </p:scale>
        <p:origin x="130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6DFD9A-1EA6-634A-91F2-FD60CCCDDAC3}" type="datetimeFigureOut">
              <a:rPr lang="en-US" smtClean="0"/>
              <a:t>4/25/17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953C8D-921F-3E44-95CC-5E89CACE530B}" type="slidenum">
              <a:rPr lang="en-US" smtClean="0"/>
              <a:t>‹#›</a:t>
            </a:fld>
            <a:endParaRPr lang="en-US"/>
          </a:p>
        </p:txBody>
      </p:sp>
    </p:spTree>
    <p:extLst>
      <p:ext uri="{BB962C8B-B14F-4D97-AF65-F5344CB8AC3E}">
        <p14:creationId xmlns:p14="http://schemas.microsoft.com/office/powerpoint/2010/main" val="489315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A) Connection</a:t>
            </a:r>
            <a:r>
              <a:rPr lang="en-US" baseline="0" dirty="0" smtClean="0"/>
              <a:t> between multiple exons (green blocks) in the coding regions is well defined. Connection of promoter and other CREs (cis-regulatory elements) for genes are </a:t>
            </a:r>
            <a:r>
              <a:rPr lang="en-US" baseline="0" smtClean="0"/>
              <a:t>not definitively </a:t>
            </a:r>
            <a:r>
              <a:rPr lang="en-US" baseline="0" dirty="0" err="1" smtClean="0"/>
              <a:t>estabilshed</a:t>
            </a:r>
            <a:r>
              <a:rPr lang="en-US" baseline="0" dirty="0" smtClean="0"/>
              <a:t>. Moreover the length of functional territory/motif (L) is much smaller compared to the entire CRE peak.</a:t>
            </a:r>
          </a:p>
          <a:p>
            <a:endParaRPr lang="en-US" baseline="0" dirty="0" smtClean="0"/>
          </a:p>
          <a:p>
            <a:r>
              <a:rPr lang="en-US" baseline="0" dirty="0" smtClean="0"/>
              <a:t>B) Impact of number (N) and length of promoter (L) on the power of driver discovery: 1) solid black , 2) dotted black  and 3) dashed black lines correspond to power curve when number of promoters(N) are 20K, 100 and 40K, respectively. Solid red line corresponds to power curve when mutations are aggregated over promoter core instead of entire promoter length.</a:t>
            </a:r>
            <a:endParaRPr lang="en-US" dirty="0"/>
          </a:p>
        </p:txBody>
      </p:sp>
      <p:sp>
        <p:nvSpPr>
          <p:cNvPr id="4" name="Slide Number Placeholder 3"/>
          <p:cNvSpPr>
            <a:spLocks noGrp="1"/>
          </p:cNvSpPr>
          <p:nvPr>
            <p:ph type="sldNum" sz="quarter" idx="10"/>
          </p:nvPr>
        </p:nvSpPr>
        <p:spPr/>
        <p:txBody>
          <a:bodyPr/>
          <a:lstStyle/>
          <a:p>
            <a:fld id="{50FFC194-39AA-A542-B64E-C4C6C1844759}" type="slidenum">
              <a:rPr lang="en-US" smtClean="0"/>
              <a:t>1</a:t>
            </a:fld>
            <a:endParaRPr lang="en-US"/>
          </a:p>
        </p:txBody>
      </p:sp>
    </p:spTree>
    <p:extLst>
      <p:ext uri="{BB962C8B-B14F-4D97-AF65-F5344CB8AC3E}">
        <p14:creationId xmlns:p14="http://schemas.microsoft.com/office/powerpoint/2010/main" val="1203564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365F8F-A7C1-9E4D-9820-732B04645E89}"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DE9FB-AC0F-3A4E-A721-EF3AD4277180}" type="slidenum">
              <a:rPr lang="en-US" smtClean="0"/>
              <a:t>‹#›</a:t>
            </a:fld>
            <a:endParaRPr lang="en-US"/>
          </a:p>
        </p:txBody>
      </p:sp>
    </p:spTree>
    <p:extLst>
      <p:ext uri="{BB962C8B-B14F-4D97-AF65-F5344CB8AC3E}">
        <p14:creationId xmlns:p14="http://schemas.microsoft.com/office/powerpoint/2010/main" val="85294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65F8F-A7C1-9E4D-9820-732B04645E89}"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DE9FB-AC0F-3A4E-A721-EF3AD4277180}" type="slidenum">
              <a:rPr lang="en-US" smtClean="0"/>
              <a:t>‹#›</a:t>
            </a:fld>
            <a:endParaRPr lang="en-US"/>
          </a:p>
        </p:txBody>
      </p:sp>
    </p:spTree>
    <p:extLst>
      <p:ext uri="{BB962C8B-B14F-4D97-AF65-F5344CB8AC3E}">
        <p14:creationId xmlns:p14="http://schemas.microsoft.com/office/powerpoint/2010/main" val="1353307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65F8F-A7C1-9E4D-9820-732B04645E89}"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DE9FB-AC0F-3A4E-A721-EF3AD4277180}" type="slidenum">
              <a:rPr lang="en-US" smtClean="0"/>
              <a:t>‹#›</a:t>
            </a:fld>
            <a:endParaRPr lang="en-US"/>
          </a:p>
        </p:txBody>
      </p:sp>
    </p:spTree>
    <p:extLst>
      <p:ext uri="{BB962C8B-B14F-4D97-AF65-F5344CB8AC3E}">
        <p14:creationId xmlns:p14="http://schemas.microsoft.com/office/powerpoint/2010/main" val="1041342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65F8F-A7C1-9E4D-9820-732B04645E89}"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DE9FB-AC0F-3A4E-A721-EF3AD4277180}" type="slidenum">
              <a:rPr lang="en-US" smtClean="0"/>
              <a:t>‹#›</a:t>
            </a:fld>
            <a:endParaRPr lang="en-US"/>
          </a:p>
        </p:txBody>
      </p:sp>
    </p:spTree>
    <p:extLst>
      <p:ext uri="{BB962C8B-B14F-4D97-AF65-F5344CB8AC3E}">
        <p14:creationId xmlns:p14="http://schemas.microsoft.com/office/powerpoint/2010/main" val="1036414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365F8F-A7C1-9E4D-9820-732B04645E89}" type="datetimeFigureOut">
              <a:rPr lang="en-US" smtClean="0"/>
              <a:t>4/25/17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DE9FB-AC0F-3A4E-A721-EF3AD4277180}" type="slidenum">
              <a:rPr lang="en-US" smtClean="0"/>
              <a:t>‹#›</a:t>
            </a:fld>
            <a:endParaRPr lang="en-US"/>
          </a:p>
        </p:txBody>
      </p:sp>
    </p:spTree>
    <p:extLst>
      <p:ext uri="{BB962C8B-B14F-4D97-AF65-F5344CB8AC3E}">
        <p14:creationId xmlns:p14="http://schemas.microsoft.com/office/powerpoint/2010/main" val="78442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65F8F-A7C1-9E4D-9820-732B04645E89}" type="datetimeFigureOut">
              <a:rPr lang="en-US" smtClean="0"/>
              <a:t>4/25/17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DE9FB-AC0F-3A4E-A721-EF3AD4277180}" type="slidenum">
              <a:rPr lang="en-US" smtClean="0"/>
              <a:t>‹#›</a:t>
            </a:fld>
            <a:endParaRPr lang="en-US"/>
          </a:p>
        </p:txBody>
      </p:sp>
    </p:spTree>
    <p:extLst>
      <p:ext uri="{BB962C8B-B14F-4D97-AF65-F5344CB8AC3E}">
        <p14:creationId xmlns:p14="http://schemas.microsoft.com/office/powerpoint/2010/main" val="38333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65F8F-A7C1-9E4D-9820-732B04645E89}" type="datetimeFigureOut">
              <a:rPr lang="en-US" smtClean="0"/>
              <a:t>4/25/17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DE9FB-AC0F-3A4E-A721-EF3AD4277180}" type="slidenum">
              <a:rPr lang="en-US" smtClean="0"/>
              <a:t>‹#›</a:t>
            </a:fld>
            <a:endParaRPr lang="en-US"/>
          </a:p>
        </p:txBody>
      </p:sp>
    </p:spTree>
    <p:extLst>
      <p:ext uri="{BB962C8B-B14F-4D97-AF65-F5344CB8AC3E}">
        <p14:creationId xmlns:p14="http://schemas.microsoft.com/office/powerpoint/2010/main" val="27559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365F8F-A7C1-9E4D-9820-732B04645E89}" type="datetimeFigureOut">
              <a:rPr lang="en-US" smtClean="0"/>
              <a:t>4/25/17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DE9FB-AC0F-3A4E-A721-EF3AD4277180}" type="slidenum">
              <a:rPr lang="en-US" smtClean="0"/>
              <a:t>‹#›</a:t>
            </a:fld>
            <a:endParaRPr lang="en-US"/>
          </a:p>
        </p:txBody>
      </p:sp>
    </p:spTree>
    <p:extLst>
      <p:ext uri="{BB962C8B-B14F-4D97-AF65-F5344CB8AC3E}">
        <p14:creationId xmlns:p14="http://schemas.microsoft.com/office/powerpoint/2010/main" val="199291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65F8F-A7C1-9E4D-9820-732B04645E89}" type="datetimeFigureOut">
              <a:rPr lang="en-US" smtClean="0"/>
              <a:t>4/25/17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DE9FB-AC0F-3A4E-A721-EF3AD4277180}" type="slidenum">
              <a:rPr lang="en-US" smtClean="0"/>
              <a:t>‹#›</a:t>
            </a:fld>
            <a:endParaRPr lang="en-US"/>
          </a:p>
        </p:txBody>
      </p:sp>
    </p:spTree>
    <p:extLst>
      <p:ext uri="{BB962C8B-B14F-4D97-AF65-F5344CB8AC3E}">
        <p14:creationId xmlns:p14="http://schemas.microsoft.com/office/powerpoint/2010/main" val="53868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65F8F-A7C1-9E4D-9820-732B04645E89}" type="datetimeFigureOut">
              <a:rPr lang="en-US" smtClean="0"/>
              <a:t>4/25/17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DE9FB-AC0F-3A4E-A721-EF3AD4277180}" type="slidenum">
              <a:rPr lang="en-US" smtClean="0"/>
              <a:t>‹#›</a:t>
            </a:fld>
            <a:endParaRPr lang="en-US"/>
          </a:p>
        </p:txBody>
      </p:sp>
    </p:spTree>
    <p:extLst>
      <p:ext uri="{BB962C8B-B14F-4D97-AF65-F5344CB8AC3E}">
        <p14:creationId xmlns:p14="http://schemas.microsoft.com/office/powerpoint/2010/main" val="201991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65F8F-A7C1-9E4D-9820-732B04645E89}" type="datetimeFigureOut">
              <a:rPr lang="en-US" smtClean="0"/>
              <a:t>4/25/17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DE9FB-AC0F-3A4E-A721-EF3AD4277180}" type="slidenum">
              <a:rPr lang="en-US" smtClean="0"/>
              <a:t>‹#›</a:t>
            </a:fld>
            <a:endParaRPr lang="en-US"/>
          </a:p>
        </p:txBody>
      </p:sp>
    </p:spTree>
    <p:extLst>
      <p:ext uri="{BB962C8B-B14F-4D97-AF65-F5344CB8AC3E}">
        <p14:creationId xmlns:p14="http://schemas.microsoft.com/office/powerpoint/2010/main" val="12347526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65F8F-A7C1-9E4D-9820-732B04645E89}" type="datetimeFigureOut">
              <a:rPr lang="en-US" smtClean="0"/>
              <a:t>4/25/17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DE9FB-AC0F-3A4E-A721-EF3AD4277180}" type="slidenum">
              <a:rPr lang="en-US" smtClean="0"/>
              <a:t>‹#›</a:t>
            </a:fld>
            <a:endParaRPr lang="en-US"/>
          </a:p>
        </p:txBody>
      </p:sp>
    </p:spTree>
    <p:extLst>
      <p:ext uri="{BB962C8B-B14F-4D97-AF65-F5344CB8AC3E}">
        <p14:creationId xmlns:p14="http://schemas.microsoft.com/office/powerpoint/2010/main" val="1692789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5" Type="http://schemas.openxmlformats.org/officeDocument/2006/relationships/image" Target="../media/image3.emf"/><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flipH="1">
            <a:off x="3417359" y="4173852"/>
            <a:ext cx="394445" cy="659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17" idx="3"/>
          </p:cNvCxnSpPr>
          <p:nvPr/>
        </p:nvCxnSpPr>
        <p:spPr>
          <a:xfrm>
            <a:off x="3850346" y="4173852"/>
            <a:ext cx="355905" cy="7477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507737" y="5507992"/>
            <a:ext cx="542283" cy="215444"/>
          </a:xfrm>
          <a:prstGeom prst="rect">
            <a:avLst/>
          </a:prstGeom>
          <a:noFill/>
          <a:ln w="25400">
            <a:solidFill>
              <a:schemeClr val="tx1"/>
            </a:solidFill>
          </a:ln>
        </p:spPr>
        <p:txBody>
          <a:bodyPr wrap="square" rtlCol="0">
            <a:spAutoFit/>
          </a:bodyPr>
          <a:lstStyle/>
          <a:p>
            <a:r>
              <a:rPr lang="en-US" sz="800" dirty="0">
                <a:solidFill>
                  <a:srgbClr val="92D050"/>
                </a:solidFill>
                <a:latin typeface="Arial" charset="0"/>
                <a:ea typeface="Arial" charset="0"/>
                <a:cs typeface="Arial" charset="0"/>
              </a:rPr>
              <a:t>A</a:t>
            </a:r>
            <a:r>
              <a:rPr lang="en-US" sz="800" dirty="0">
                <a:solidFill>
                  <a:srgbClr val="FF0000"/>
                </a:solidFill>
                <a:latin typeface="Arial" charset="0"/>
                <a:ea typeface="Arial" charset="0"/>
                <a:cs typeface="Arial" charset="0"/>
              </a:rPr>
              <a:t>C</a:t>
            </a:r>
            <a:r>
              <a:rPr lang="en-US" sz="800" dirty="0">
                <a:solidFill>
                  <a:srgbClr val="0070C0"/>
                </a:solidFill>
                <a:latin typeface="Arial" charset="0"/>
                <a:ea typeface="Arial" charset="0"/>
                <a:cs typeface="Arial" charset="0"/>
              </a:rPr>
              <a:t>T</a:t>
            </a:r>
            <a:r>
              <a:rPr lang="en-US" sz="800" dirty="0">
                <a:solidFill>
                  <a:srgbClr val="FF0000"/>
                </a:solidFill>
                <a:latin typeface="Arial" charset="0"/>
                <a:ea typeface="Arial" charset="0"/>
                <a:cs typeface="Arial" charset="0"/>
              </a:rPr>
              <a:t>G</a:t>
            </a:r>
            <a:r>
              <a:rPr lang="en-US" sz="800" dirty="0">
                <a:latin typeface="Arial" charset="0"/>
                <a:ea typeface="Arial" charset="0"/>
                <a:cs typeface="Arial" charset="0"/>
              </a:rPr>
              <a:t>A</a:t>
            </a:r>
          </a:p>
        </p:txBody>
      </p:sp>
      <p:pic>
        <p:nvPicPr>
          <p:cNvPr id="16" name="Picture 15"/>
          <p:cNvPicPr>
            <a:picLocks noChangeAspect="1"/>
          </p:cNvPicPr>
          <p:nvPr/>
        </p:nvPicPr>
        <p:blipFill rotWithShape="1">
          <a:blip r:embed="rId3"/>
          <a:srcRect l="45407" r="4736" b="39283"/>
          <a:stretch/>
        </p:blipFill>
        <p:spPr>
          <a:xfrm>
            <a:off x="2424251" y="5753465"/>
            <a:ext cx="3564000" cy="955273"/>
          </a:xfrm>
          <a:prstGeom prst="rect">
            <a:avLst/>
          </a:prstGeom>
        </p:spPr>
      </p:pic>
      <p:sp>
        <p:nvSpPr>
          <p:cNvPr id="17" name="Rectangle 16"/>
          <p:cNvSpPr/>
          <p:nvPr/>
        </p:nvSpPr>
        <p:spPr>
          <a:xfrm>
            <a:off x="3417357" y="4833519"/>
            <a:ext cx="788894" cy="176117"/>
          </a:xfrm>
          <a:prstGeom prst="rect">
            <a:avLst/>
          </a:prstGeom>
          <a:pattFill prst="trellis">
            <a:fgClr>
              <a:srgbClr val="7030A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Rectangle 17"/>
          <p:cNvSpPr/>
          <p:nvPr/>
        </p:nvSpPr>
        <p:spPr>
          <a:xfrm>
            <a:off x="3646461" y="4833519"/>
            <a:ext cx="309600" cy="176117"/>
          </a:xfrm>
          <a:prstGeom prst="rect">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20" name="Straight Connector 19"/>
          <p:cNvCxnSpPr/>
          <p:nvPr/>
        </p:nvCxnSpPr>
        <p:spPr>
          <a:xfrm flipH="1">
            <a:off x="3501357" y="5000787"/>
            <a:ext cx="137552" cy="5072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963613" y="5009635"/>
            <a:ext cx="93956" cy="6060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948954" y="5853370"/>
            <a:ext cx="900000" cy="369332"/>
          </a:xfrm>
          <a:prstGeom prst="rect">
            <a:avLst/>
          </a:prstGeom>
          <a:solidFill>
            <a:schemeClr val="bg1"/>
          </a:solidFill>
        </p:spPr>
        <p:txBody>
          <a:bodyPr wrap="square" rtlCol="0">
            <a:spAutoFit/>
          </a:bodyPr>
          <a:lstStyle/>
          <a:p>
            <a:endParaRPr lang="en-US" dirty="0"/>
          </a:p>
        </p:txBody>
      </p:sp>
      <p:cxnSp>
        <p:nvCxnSpPr>
          <p:cNvPr id="27" name="Straight Connector 26"/>
          <p:cNvCxnSpPr/>
          <p:nvPr/>
        </p:nvCxnSpPr>
        <p:spPr>
          <a:xfrm flipH="1">
            <a:off x="3496440" y="5710262"/>
            <a:ext cx="4921" cy="717676"/>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025427" y="5723436"/>
            <a:ext cx="24593" cy="70450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10" y="161230"/>
            <a:ext cx="7180475" cy="4040566"/>
          </a:xfrm>
          <a:prstGeom prst="rect">
            <a:avLst/>
          </a:prstGeom>
        </p:spPr>
      </p:pic>
      <p:pic>
        <p:nvPicPr>
          <p:cNvPr id="19" name="Picture 18"/>
          <p:cNvPicPr>
            <a:picLocks noChangeAspect="1"/>
          </p:cNvPicPr>
          <p:nvPr/>
        </p:nvPicPr>
        <p:blipFill>
          <a:blip r:embed="rId5"/>
          <a:stretch>
            <a:fillRect/>
          </a:stretch>
        </p:blipFill>
        <p:spPr>
          <a:xfrm rot="5400000">
            <a:off x="8613874" y="547435"/>
            <a:ext cx="2874583" cy="4131061"/>
          </a:xfrm>
          <a:prstGeom prst="rect">
            <a:avLst/>
          </a:prstGeom>
        </p:spPr>
      </p:pic>
      <p:sp>
        <p:nvSpPr>
          <p:cNvPr id="8" name="TextBox 7"/>
          <p:cNvSpPr txBox="1"/>
          <p:nvPr/>
        </p:nvSpPr>
        <p:spPr>
          <a:xfrm>
            <a:off x="4604273" y="5954358"/>
            <a:ext cx="957431" cy="369332"/>
          </a:xfrm>
          <a:prstGeom prst="rect">
            <a:avLst/>
          </a:prstGeom>
          <a:solidFill>
            <a:schemeClr val="bg1"/>
          </a:solidFill>
        </p:spPr>
        <p:txBody>
          <a:bodyPr wrap="square" rtlCol="0">
            <a:spAutoFit/>
          </a:bodyPr>
          <a:lstStyle/>
          <a:p>
            <a:endParaRPr lang="en-US">
              <a:solidFill>
                <a:schemeClr val="bg1"/>
              </a:solidFill>
            </a:endParaRPr>
          </a:p>
        </p:txBody>
      </p:sp>
      <p:cxnSp>
        <p:nvCxnSpPr>
          <p:cNvPr id="21" name="Straight Connector 20"/>
          <p:cNvCxnSpPr/>
          <p:nvPr/>
        </p:nvCxnSpPr>
        <p:spPr>
          <a:xfrm flipV="1">
            <a:off x="3614581" y="4785343"/>
            <a:ext cx="364130" cy="1"/>
          </a:xfrm>
          <a:prstGeom prst="line">
            <a:avLst/>
          </a:prstGeom>
          <a:ln w="28575">
            <a:solidFill>
              <a:schemeClr val="tx1"/>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404585" y="4584110"/>
            <a:ext cx="801666" cy="261610"/>
          </a:xfrm>
          <a:prstGeom prst="rect">
            <a:avLst/>
          </a:prstGeom>
          <a:noFill/>
        </p:spPr>
        <p:txBody>
          <a:bodyPr wrap="square" rtlCol="0">
            <a:spAutoFit/>
          </a:bodyPr>
          <a:lstStyle/>
          <a:p>
            <a:pPr algn="ctr"/>
            <a:r>
              <a:rPr lang="en-US" sz="1100" i="1" dirty="0">
                <a:latin typeface="Arial" charset="0"/>
                <a:ea typeface="Arial" charset="0"/>
                <a:cs typeface="Arial" charset="0"/>
              </a:rPr>
              <a:t>L</a:t>
            </a:r>
          </a:p>
        </p:txBody>
      </p:sp>
    </p:spTree>
    <p:extLst>
      <p:ext uri="{BB962C8B-B14F-4D97-AF65-F5344CB8AC3E}">
        <p14:creationId xmlns:p14="http://schemas.microsoft.com/office/powerpoint/2010/main" val="1750904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901" r="1426" b="9403"/>
          <a:stretch/>
        </p:blipFill>
        <p:spPr>
          <a:xfrm>
            <a:off x="2351456" y="161167"/>
            <a:ext cx="8360485" cy="4233158"/>
          </a:xfrm>
          <a:prstGeom prst="rect">
            <a:avLst/>
          </a:prstGeom>
        </p:spPr>
      </p:pic>
      <p:cxnSp>
        <p:nvCxnSpPr>
          <p:cNvPr id="12" name="Straight Connector 11"/>
          <p:cNvCxnSpPr/>
          <p:nvPr/>
        </p:nvCxnSpPr>
        <p:spPr>
          <a:xfrm flipH="1">
            <a:off x="6531697" y="4301014"/>
            <a:ext cx="340658" cy="5916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001749" y="4301014"/>
            <a:ext cx="325221" cy="5916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622076" y="5567159"/>
            <a:ext cx="542283" cy="215444"/>
          </a:xfrm>
          <a:prstGeom prst="rect">
            <a:avLst/>
          </a:prstGeom>
          <a:noFill/>
          <a:ln w="25400">
            <a:solidFill>
              <a:schemeClr val="tx1"/>
            </a:solidFill>
          </a:ln>
        </p:spPr>
        <p:txBody>
          <a:bodyPr wrap="square" rtlCol="0">
            <a:spAutoFit/>
          </a:bodyPr>
          <a:lstStyle/>
          <a:p>
            <a:r>
              <a:rPr lang="en-US" sz="800" dirty="0">
                <a:solidFill>
                  <a:srgbClr val="92D050"/>
                </a:solidFill>
                <a:latin typeface="Arial" charset="0"/>
                <a:ea typeface="Arial" charset="0"/>
                <a:cs typeface="Arial" charset="0"/>
              </a:rPr>
              <a:t>A</a:t>
            </a:r>
            <a:r>
              <a:rPr lang="en-US" sz="800" dirty="0">
                <a:solidFill>
                  <a:srgbClr val="FF0000"/>
                </a:solidFill>
                <a:latin typeface="Arial" charset="0"/>
                <a:ea typeface="Arial" charset="0"/>
                <a:cs typeface="Arial" charset="0"/>
              </a:rPr>
              <a:t>C</a:t>
            </a:r>
            <a:r>
              <a:rPr lang="en-US" sz="800" dirty="0">
                <a:solidFill>
                  <a:srgbClr val="0070C0"/>
                </a:solidFill>
                <a:latin typeface="Arial" charset="0"/>
                <a:ea typeface="Arial" charset="0"/>
                <a:cs typeface="Arial" charset="0"/>
              </a:rPr>
              <a:t>T</a:t>
            </a:r>
            <a:r>
              <a:rPr lang="en-US" sz="800" dirty="0">
                <a:solidFill>
                  <a:srgbClr val="FF0000"/>
                </a:solidFill>
                <a:latin typeface="Arial" charset="0"/>
                <a:ea typeface="Arial" charset="0"/>
                <a:cs typeface="Arial" charset="0"/>
              </a:rPr>
              <a:t>G</a:t>
            </a:r>
            <a:r>
              <a:rPr lang="en-US" sz="800" dirty="0">
                <a:latin typeface="Arial" charset="0"/>
                <a:ea typeface="Arial" charset="0"/>
                <a:cs typeface="Arial" charset="0"/>
              </a:rPr>
              <a:t>A</a:t>
            </a:r>
          </a:p>
        </p:txBody>
      </p:sp>
      <p:pic>
        <p:nvPicPr>
          <p:cNvPr id="16" name="Picture 15"/>
          <p:cNvPicPr>
            <a:picLocks noChangeAspect="1"/>
          </p:cNvPicPr>
          <p:nvPr/>
        </p:nvPicPr>
        <p:blipFill rotWithShape="1">
          <a:blip r:embed="rId3"/>
          <a:srcRect l="45407" r="4736" b="39283"/>
          <a:stretch/>
        </p:blipFill>
        <p:spPr>
          <a:xfrm>
            <a:off x="5538590" y="5812632"/>
            <a:ext cx="3564000" cy="955273"/>
          </a:xfrm>
          <a:prstGeom prst="rect">
            <a:avLst/>
          </a:prstGeom>
        </p:spPr>
      </p:pic>
      <p:sp>
        <p:nvSpPr>
          <p:cNvPr id="17" name="Rectangle 16"/>
          <p:cNvSpPr/>
          <p:nvPr/>
        </p:nvSpPr>
        <p:spPr>
          <a:xfrm>
            <a:off x="6531696" y="4892686"/>
            <a:ext cx="788894" cy="176117"/>
          </a:xfrm>
          <a:prstGeom prst="rect">
            <a:avLst/>
          </a:prstGeom>
          <a:pattFill prst="trellis">
            <a:fgClr>
              <a:srgbClr val="7030A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Rectangle 17"/>
          <p:cNvSpPr/>
          <p:nvPr/>
        </p:nvSpPr>
        <p:spPr>
          <a:xfrm>
            <a:off x="6760800" y="4892686"/>
            <a:ext cx="309600" cy="1761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20" name="Straight Connector 19"/>
          <p:cNvCxnSpPr/>
          <p:nvPr/>
        </p:nvCxnSpPr>
        <p:spPr>
          <a:xfrm flipH="1">
            <a:off x="6615696" y="5059954"/>
            <a:ext cx="137552" cy="5072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077952" y="5068802"/>
            <a:ext cx="93956" cy="6060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754400" y="6033600"/>
            <a:ext cx="900000" cy="369332"/>
          </a:xfrm>
          <a:prstGeom prst="rect">
            <a:avLst/>
          </a:prstGeom>
          <a:solidFill>
            <a:schemeClr val="bg1"/>
          </a:solidFill>
        </p:spPr>
        <p:txBody>
          <a:bodyPr wrap="square" rtlCol="0">
            <a:spAutoFit/>
          </a:bodyPr>
          <a:lstStyle/>
          <a:p>
            <a:endParaRPr lang="en-US" dirty="0"/>
          </a:p>
        </p:txBody>
      </p:sp>
      <p:cxnSp>
        <p:nvCxnSpPr>
          <p:cNvPr id="27" name="Straight Connector 26"/>
          <p:cNvCxnSpPr/>
          <p:nvPr/>
        </p:nvCxnSpPr>
        <p:spPr>
          <a:xfrm flipH="1">
            <a:off x="6610779" y="5769429"/>
            <a:ext cx="4921" cy="717676"/>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139766" y="5782603"/>
            <a:ext cx="24593" cy="704502"/>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643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133</Words>
  <Application>Microsoft Macintosh PowerPoint</Application>
  <PresentationFormat>Widescreen</PresentationFormat>
  <Paragraphs>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Calibri Light</vt:lpstr>
      <vt:lpstr>Arial</vt:lpstr>
      <vt:lpstr>Office Theme</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2017-04-25T12:03:51Z</dcterms:created>
  <dcterms:modified xsi:type="dcterms:W3CDTF">2017-04-25T12:08:50Z</dcterms:modified>
</cp:coreProperties>
</file>