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2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lucasl/Documents/Academics/Research/Projects/Cancer%20(LARVA%201)/My%20Papers/ENCODE%20&amp;%20Cancer/genes-with-rare-mutation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lucasl/Documents/Academics/Research/Projects/Cancer%20(LARVA%201)/My%20Papers/ENCODE%20&amp;%20Cancer/genes-with-rare-muta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</a:t>
            </a:r>
            <a:r>
              <a:rPr lang="en-US" baseline="0"/>
              <a:t> of mutated samples/length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Sheet1!$A$2:$A$30</c:f>
              <c:strCache>
                <c:ptCount val="29"/>
                <c:pt idx="0">
                  <c:v>ZNF257</c:v>
                </c:pt>
                <c:pt idx="1">
                  <c:v>TP53</c:v>
                </c:pt>
                <c:pt idx="2">
                  <c:v>PITPNC1</c:v>
                </c:pt>
                <c:pt idx="3">
                  <c:v>ZBTB5</c:v>
                </c:pt>
                <c:pt idx="4">
                  <c:v>BTG2</c:v>
                </c:pt>
                <c:pt idx="5">
                  <c:v>XIRP2</c:v>
                </c:pt>
                <c:pt idx="6">
                  <c:v>BCL6</c:v>
                </c:pt>
                <c:pt idx="7">
                  <c:v>CXCR4</c:v>
                </c:pt>
                <c:pt idx="8">
                  <c:v>IGLL5</c:v>
                </c:pt>
                <c:pt idx="9">
                  <c:v>UFSP2</c:v>
                </c:pt>
                <c:pt idx="10">
                  <c:v>BCL2</c:v>
                </c:pt>
                <c:pt idx="11">
                  <c:v>ADAT1</c:v>
                </c:pt>
                <c:pt idx="12">
                  <c:v>GPR124</c:v>
                </c:pt>
                <c:pt idx="13">
                  <c:v>BACH2</c:v>
                </c:pt>
                <c:pt idx="14">
                  <c:v>FYN</c:v>
                </c:pt>
                <c:pt idx="15">
                  <c:v>TMEM178B</c:v>
                </c:pt>
                <c:pt idx="16">
                  <c:v>TBC1D31</c:v>
                </c:pt>
                <c:pt idx="17">
                  <c:v>ACTA1</c:v>
                </c:pt>
                <c:pt idx="18">
                  <c:v>ST6GAL1</c:v>
                </c:pt>
                <c:pt idx="19">
                  <c:v>WSB1</c:v>
                </c:pt>
                <c:pt idx="20">
                  <c:v>PLA2G6</c:v>
                </c:pt>
                <c:pt idx="21">
                  <c:v>FGG</c:v>
                </c:pt>
                <c:pt idx="22">
                  <c:v>PRRC2C</c:v>
                </c:pt>
                <c:pt idx="23">
                  <c:v>ATM</c:v>
                </c:pt>
                <c:pt idx="24">
                  <c:v>LPP</c:v>
                </c:pt>
                <c:pt idx="25">
                  <c:v>ALB</c:v>
                </c:pt>
                <c:pt idx="26">
                  <c:v>CTNNB1</c:v>
                </c:pt>
                <c:pt idx="27">
                  <c:v>ITCH</c:v>
                </c:pt>
                <c:pt idx="28">
                  <c:v>PIK3CA</c:v>
                </c:pt>
              </c:strCache>
            </c:strRef>
          </c:cat>
          <c:val>
            <c:numRef>
              <c:f>Sheet1!$D$2:$D$30</c:f>
              <c:numCache>
                <c:formatCode>General</c:formatCode>
                <c:ptCount val="29"/>
                <c:pt idx="0">
                  <c:v>0.0311017395888245</c:v>
                </c:pt>
                <c:pt idx="1">
                  <c:v>0.00290275761973875</c:v>
                </c:pt>
                <c:pt idx="2">
                  <c:v>0.00266429840142096</c:v>
                </c:pt>
                <c:pt idx="3">
                  <c:v>0.00245821042281219</c:v>
                </c:pt>
                <c:pt idx="4">
                  <c:v>0.00209643605870021</c:v>
                </c:pt>
                <c:pt idx="5">
                  <c:v>0.00203334688897926</c:v>
                </c:pt>
                <c:pt idx="6">
                  <c:v>0.00188590287600189</c:v>
                </c:pt>
                <c:pt idx="7">
                  <c:v>0.00184162062615101</c:v>
                </c:pt>
                <c:pt idx="8">
                  <c:v>0.00154320987654321</c:v>
                </c:pt>
                <c:pt idx="9">
                  <c:v>0.00133422281521014</c:v>
                </c:pt>
                <c:pt idx="10">
                  <c:v>0.00132802124833997</c:v>
                </c:pt>
                <c:pt idx="11">
                  <c:v>0.00126823081800888</c:v>
                </c:pt>
                <c:pt idx="12">
                  <c:v>0.00120279047389945</c:v>
                </c:pt>
                <c:pt idx="13">
                  <c:v>0.00118764845605701</c:v>
                </c:pt>
                <c:pt idx="14">
                  <c:v>0.00112994350282486</c:v>
                </c:pt>
                <c:pt idx="15">
                  <c:v>0.00112994350282486</c:v>
                </c:pt>
                <c:pt idx="16">
                  <c:v>0.000916870415647921</c:v>
                </c:pt>
                <c:pt idx="17">
                  <c:v>0.000881834215167548</c:v>
                </c:pt>
                <c:pt idx="18">
                  <c:v>0.000819000819000819</c:v>
                </c:pt>
                <c:pt idx="19">
                  <c:v>0.000744047619047619</c:v>
                </c:pt>
                <c:pt idx="20">
                  <c:v>0.000743494423791821</c:v>
                </c:pt>
                <c:pt idx="21">
                  <c:v>0.000713775874375446</c:v>
                </c:pt>
                <c:pt idx="22">
                  <c:v>0.000689893066574681</c:v>
                </c:pt>
                <c:pt idx="23">
                  <c:v>0.000545196816050594</c:v>
                </c:pt>
                <c:pt idx="24">
                  <c:v>0.000527983104540655</c:v>
                </c:pt>
                <c:pt idx="25">
                  <c:v>0.000520291363163371</c:v>
                </c:pt>
                <c:pt idx="26">
                  <c:v>0.000426257459505541</c:v>
                </c:pt>
                <c:pt idx="27">
                  <c:v>0.000368731563421829</c:v>
                </c:pt>
                <c:pt idx="28">
                  <c:v>0.000311623558741041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80076544"/>
        <c:axId val="-1180280208"/>
      </c:barChart>
      <c:catAx>
        <c:axId val="-1180076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0280208"/>
        <c:crosses val="autoZero"/>
        <c:auto val="1"/>
        <c:lblAlgn val="ctr"/>
        <c:lblOffset val="100"/>
        <c:noMultiLvlLbl val="0"/>
      </c:catAx>
      <c:valAx>
        <c:axId val="-118028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Fraction of (number of mutated samples/bp</a:t>
                </a:r>
                <a:r>
                  <a:rPr lang="en-US" baseline="0"/>
                  <a:t> length)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007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Germline</a:t>
            </a:r>
            <a:r>
              <a:rPr lang="en-US" baseline="0"/>
              <a:t> rare mutation rate (mutations/bp)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Sheet2!$A$2:$A$30</c:f>
              <c:strCache>
                <c:ptCount val="29"/>
                <c:pt idx="0">
                  <c:v>ZNF257</c:v>
                </c:pt>
                <c:pt idx="1">
                  <c:v>TP53</c:v>
                </c:pt>
                <c:pt idx="2">
                  <c:v>BCL6</c:v>
                </c:pt>
                <c:pt idx="3">
                  <c:v>PITPNC1</c:v>
                </c:pt>
                <c:pt idx="4">
                  <c:v>ZBTB5</c:v>
                </c:pt>
                <c:pt idx="5">
                  <c:v>XIRP2</c:v>
                </c:pt>
                <c:pt idx="6">
                  <c:v>BTG2</c:v>
                </c:pt>
                <c:pt idx="7">
                  <c:v>CXCR4</c:v>
                </c:pt>
                <c:pt idx="8">
                  <c:v>IGLL5</c:v>
                </c:pt>
                <c:pt idx="9">
                  <c:v>UFSP2</c:v>
                </c:pt>
                <c:pt idx="10">
                  <c:v>BCL2</c:v>
                </c:pt>
                <c:pt idx="11">
                  <c:v>ADAT1</c:v>
                </c:pt>
                <c:pt idx="12">
                  <c:v>GPR124</c:v>
                </c:pt>
                <c:pt idx="13">
                  <c:v>BACH2</c:v>
                </c:pt>
                <c:pt idx="14">
                  <c:v>FYN</c:v>
                </c:pt>
                <c:pt idx="15">
                  <c:v>TMEM178B</c:v>
                </c:pt>
                <c:pt idx="16">
                  <c:v>TBC1D31</c:v>
                </c:pt>
                <c:pt idx="17">
                  <c:v>ACTA1</c:v>
                </c:pt>
                <c:pt idx="18">
                  <c:v>ST6GAL1</c:v>
                </c:pt>
                <c:pt idx="19">
                  <c:v>WSB1</c:v>
                </c:pt>
                <c:pt idx="20">
                  <c:v>PLA2G6</c:v>
                </c:pt>
                <c:pt idx="21">
                  <c:v>FGG</c:v>
                </c:pt>
                <c:pt idx="22">
                  <c:v>PRRC2C</c:v>
                </c:pt>
                <c:pt idx="23">
                  <c:v>ATM</c:v>
                </c:pt>
                <c:pt idx="24">
                  <c:v>LPP</c:v>
                </c:pt>
                <c:pt idx="25">
                  <c:v>ALB</c:v>
                </c:pt>
                <c:pt idx="26">
                  <c:v>CTNNB1</c:v>
                </c:pt>
                <c:pt idx="27">
                  <c:v>ITCH</c:v>
                </c:pt>
                <c:pt idx="28">
                  <c:v>PIK3CA</c:v>
                </c:pt>
              </c:strCache>
            </c:strRef>
          </c:cat>
          <c:val>
            <c:numRef>
              <c:f>Sheet2!$D$2:$D$30</c:f>
              <c:numCache>
                <c:formatCode>General</c:formatCode>
                <c:ptCount val="29"/>
                <c:pt idx="0">
                  <c:v>0.192936215076436</c:v>
                </c:pt>
                <c:pt idx="1">
                  <c:v>0.00290275761973875</c:v>
                </c:pt>
                <c:pt idx="2">
                  <c:v>0.00282885431400283</c:v>
                </c:pt>
                <c:pt idx="3">
                  <c:v>0.00266429840142096</c:v>
                </c:pt>
                <c:pt idx="4">
                  <c:v>0.00245821042281219</c:v>
                </c:pt>
                <c:pt idx="5">
                  <c:v>0.00235868239121594</c:v>
                </c:pt>
                <c:pt idx="6">
                  <c:v>0.00209643605870021</c:v>
                </c:pt>
                <c:pt idx="7">
                  <c:v>0.00184162062615101</c:v>
                </c:pt>
                <c:pt idx="8">
                  <c:v>0.00154320987654321</c:v>
                </c:pt>
                <c:pt idx="9">
                  <c:v>0.00133422281521014</c:v>
                </c:pt>
                <c:pt idx="10">
                  <c:v>0.00132802124833997</c:v>
                </c:pt>
                <c:pt idx="11">
                  <c:v>0.00126823081800888</c:v>
                </c:pt>
                <c:pt idx="12">
                  <c:v>0.00120279047389945</c:v>
                </c:pt>
                <c:pt idx="13">
                  <c:v>0.00118764845605701</c:v>
                </c:pt>
                <c:pt idx="14">
                  <c:v>0.00112994350282486</c:v>
                </c:pt>
                <c:pt idx="15">
                  <c:v>0.00112994350282486</c:v>
                </c:pt>
                <c:pt idx="16">
                  <c:v>0.000916870415647921</c:v>
                </c:pt>
                <c:pt idx="17">
                  <c:v>0.000881834215167548</c:v>
                </c:pt>
                <c:pt idx="18">
                  <c:v>0.000819000819000819</c:v>
                </c:pt>
                <c:pt idx="19">
                  <c:v>0.000744047619047619</c:v>
                </c:pt>
                <c:pt idx="20">
                  <c:v>0.000743494423791821</c:v>
                </c:pt>
                <c:pt idx="21">
                  <c:v>0.000713775874375446</c:v>
                </c:pt>
                <c:pt idx="22">
                  <c:v>0.000689893066574681</c:v>
                </c:pt>
                <c:pt idx="23">
                  <c:v>0.000545196816050594</c:v>
                </c:pt>
                <c:pt idx="24">
                  <c:v>0.000527983104540655</c:v>
                </c:pt>
                <c:pt idx="25">
                  <c:v>0.000520291363163371</c:v>
                </c:pt>
                <c:pt idx="26">
                  <c:v>0.000426257459505541</c:v>
                </c:pt>
                <c:pt idx="27">
                  <c:v>0.000368731563421829</c:v>
                </c:pt>
                <c:pt idx="28">
                  <c:v>0.000311623558741041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80215216"/>
        <c:axId val="-1237829376"/>
      </c:barChart>
      <c:catAx>
        <c:axId val="-1180215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37829376"/>
        <c:crosses val="autoZero"/>
        <c:auto val="1"/>
        <c:lblAlgn val="ctr"/>
        <c:lblOffset val="100"/>
        <c:noMultiLvlLbl val="0"/>
      </c:catAx>
      <c:valAx>
        <c:axId val="-1237829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Mutations/bp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021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72552-11D5-0B4F-A8F1-A6BFA8849FD4}" type="datetimeFigureOut">
              <a:rPr lang="en-US" smtClean="0"/>
              <a:t>4/18/17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E2F6C-6DD5-5646-9DC3-9CF8A4402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38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E2F6C-6DD5-5646-9DC3-9CF8A44026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6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0FC2-CBA9-CF48-8D2A-CD2145AB084B}" type="datetime1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0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FFD-6E6E-0A4D-B379-375E1BDCE848}" type="datetime1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1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A5CB-2A21-2240-869B-D98D3EC62CA8}" type="datetime1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2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097-CA46-D849-9556-21E0F529C16C}" type="datetime1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9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DA8E-B6C8-D246-9B2E-14B3668FC317}" type="datetime1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1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9095C-F43F-BF40-AFDF-313C103B7F32}" type="datetime1">
              <a:rPr lang="en-US" smtClean="0"/>
              <a:t>4/18/17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4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A442-C47C-1947-8E79-E15027D75D41}" type="datetime1">
              <a:rPr lang="en-US" smtClean="0"/>
              <a:t>4/18/17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1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3D43-F735-F244-8BFF-73B76017B520}" type="datetime1">
              <a:rPr lang="en-US" smtClean="0"/>
              <a:t>4/18/17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0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2D61-C48A-C642-9128-A40EDCC6BCBE}" type="datetime1">
              <a:rPr lang="en-US" smtClean="0"/>
              <a:t>4/18/17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7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5AE66-A9AD-0A40-969D-C21CFFDDCF72}" type="datetime1">
              <a:rPr lang="en-US" smtClean="0"/>
              <a:t>4/18/17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9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6583-526A-1846-828D-5D88AA5EACF0}" type="datetime1">
              <a:rPr lang="en-US" smtClean="0"/>
              <a:t>4/18/17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1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BBCEF-2529-5D44-BFB1-7EF59D3C2696}" type="datetime1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FC104-ACF4-8345-A6C6-7C6E2E6E1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0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939579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Starting with EBI liver germline variant calls</a:t>
            </a:r>
          </a:p>
          <a:p>
            <a:pPr lvl="1"/>
            <a:r>
              <a:rPr lang="en-US" dirty="0" smtClean="0"/>
              <a:t>ERP001196</a:t>
            </a:r>
          </a:p>
          <a:p>
            <a:pPr lvl="1"/>
            <a:r>
              <a:rPr lang="en-US" dirty="0" smtClean="0"/>
              <a:t>88 liver cancer samples</a:t>
            </a:r>
          </a:p>
          <a:p>
            <a:r>
              <a:rPr lang="en-US" dirty="0" smtClean="0"/>
              <a:t>~4.1-4.2 million variants per sample</a:t>
            </a:r>
          </a:p>
          <a:p>
            <a:pPr lvl="1"/>
            <a:r>
              <a:rPr lang="en-US" dirty="0" smtClean="0"/>
              <a:t>Before blacklist and 1KG filtering</a:t>
            </a:r>
          </a:p>
          <a:p>
            <a:pPr lvl="1"/>
            <a:r>
              <a:rPr lang="en-US" dirty="0" smtClean="0"/>
              <a:t>After filtering, ~320,000 variants per sample</a:t>
            </a:r>
          </a:p>
          <a:p>
            <a:pPr lvl="1"/>
            <a:r>
              <a:rPr lang="en-US" dirty="0" smtClean="0"/>
              <a:t>Treat these as “rare germline variants”</a:t>
            </a:r>
          </a:p>
          <a:p>
            <a:r>
              <a:rPr lang="en-US" dirty="0" smtClean="0"/>
              <a:t>See these genes over here?</a:t>
            </a:r>
          </a:p>
          <a:p>
            <a:pPr lvl="1"/>
            <a:r>
              <a:rPr lang="en-US" dirty="0" smtClean="0"/>
              <a:t>Let’s see how many samples have at least one rare mutation in these genes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685" y="308161"/>
            <a:ext cx="4255546" cy="616541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1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06701" y="5013064"/>
            <a:ext cx="2969111" cy="1075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886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dirty="0" smtClean="0"/>
              <a:t>Number of samples with &gt;= 1 mutation/length</a:t>
            </a:r>
            <a:endParaRPr lang="en-US" sz="4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35498"/>
              </p:ext>
            </p:extLst>
          </p:nvPr>
        </p:nvGraphicFramePr>
        <p:xfrm>
          <a:off x="0" y="1578200"/>
          <a:ext cx="12192000" cy="5045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2152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variants/length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C104-ACF4-8345-A6C6-7C6E2E6E1380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61915"/>
              </p:ext>
            </p:extLst>
          </p:nvPr>
        </p:nvGraphicFramePr>
        <p:xfrm>
          <a:off x="0" y="1567446"/>
          <a:ext cx="12192000" cy="5045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190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97</Words>
  <Application>Microsoft Macintosh PowerPoint</Application>
  <PresentationFormat>Widescreen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Overview</vt:lpstr>
      <vt:lpstr>Number of samples with &gt;= 1 mutation/length</vt:lpstr>
      <vt:lpstr>Number of variants/length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5</cp:revision>
  <dcterms:created xsi:type="dcterms:W3CDTF">2017-04-18T12:46:40Z</dcterms:created>
  <dcterms:modified xsi:type="dcterms:W3CDTF">2017-04-18T12:55:25Z</dcterms:modified>
</cp:coreProperties>
</file>