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42" r:id="rId2"/>
    <p:sldId id="341" r:id="rId3"/>
    <p:sldId id="324" r:id="rId4"/>
    <p:sldId id="326" r:id="rId5"/>
    <p:sldId id="327" r:id="rId6"/>
    <p:sldId id="321" r:id="rId7"/>
    <p:sldId id="322" r:id="rId8"/>
    <p:sldId id="386" r:id="rId9"/>
    <p:sldId id="376" r:id="rId10"/>
    <p:sldId id="335" r:id="rId11"/>
    <p:sldId id="343" r:id="rId12"/>
    <p:sldId id="405" r:id="rId13"/>
    <p:sldId id="330" r:id="rId14"/>
    <p:sldId id="384" r:id="rId15"/>
    <p:sldId id="385" r:id="rId16"/>
    <p:sldId id="307" r:id="rId17"/>
    <p:sldId id="308" r:id="rId18"/>
    <p:sldId id="309" r:id="rId19"/>
    <p:sldId id="310" r:id="rId20"/>
    <p:sldId id="395" r:id="rId21"/>
    <p:sldId id="396" r:id="rId22"/>
    <p:sldId id="374" r:id="rId23"/>
    <p:sldId id="402" r:id="rId24"/>
    <p:sldId id="329" r:id="rId25"/>
    <p:sldId id="339" r:id="rId26"/>
    <p:sldId id="340" r:id="rId27"/>
    <p:sldId id="338" r:id="rId28"/>
    <p:sldId id="357" r:id="rId29"/>
    <p:sldId id="358" r:id="rId30"/>
    <p:sldId id="356" r:id="rId31"/>
    <p:sldId id="360" r:id="rId32"/>
    <p:sldId id="368" r:id="rId33"/>
    <p:sldId id="369" r:id="rId34"/>
    <p:sldId id="370" r:id="rId35"/>
    <p:sldId id="367" r:id="rId36"/>
    <p:sldId id="362" r:id="rId37"/>
    <p:sldId id="398" r:id="rId38"/>
    <p:sldId id="403" r:id="rId39"/>
    <p:sldId id="363" r:id="rId40"/>
    <p:sldId id="364" r:id="rId41"/>
    <p:sldId id="397" r:id="rId42"/>
    <p:sldId id="400" r:id="rId43"/>
    <p:sldId id="365" r:id="rId44"/>
    <p:sldId id="399" r:id="rId45"/>
    <p:sldId id="404" r:id="rId46"/>
    <p:sldId id="366" r:id="rId47"/>
    <p:sldId id="37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5BCC0"/>
    <a:srgbClr val="E8716F"/>
    <a:srgbClr val="FF6270"/>
    <a:srgbClr val="E55849"/>
    <a:srgbClr val="E4B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857AF-B965-1D49-B8DD-E9F6F9802A5F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99A53-2105-A64F-9B84-667FCE3B4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00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EE689-5324-394D-AB77-CC453C9E0A9A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B5D0-060D-5245-90FC-7FF7C901E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49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DMS – </a:t>
            </a:r>
            <a:r>
              <a:rPr lang="en-US" dirty="0" err="1" smtClean="0"/>
              <a:t>methylates</a:t>
            </a:r>
            <a:r>
              <a:rPr lang="en-US" baseline="0" dirty="0" smtClean="0"/>
              <a:t> the Watson-Crick face of A,C</a:t>
            </a:r>
          </a:p>
          <a:p>
            <a:r>
              <a:rPr lang="en-US" baseline="0" dirty="0" smtClean="0"/>
              <a:t>1M7 (SHAPE reagent) – </a:t>
            </a:r>
            <a:r>
              <a:rPr lang="en-US" baseline="0" dirty="0" err="1" smtClean="0"/>
              <a:t>acylate</a:t>
            </a:r>
            <a:r>
              <a:rPr lang="en-US" baseline="0" dirty="0" smtClean="0"/>
              <a:t> flexible 2’ OH in the ribose sugar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DMS – </a:t>
            </a:r>
            <a:r>
              <a:rPr lang="en-US" dirty="0" err="1" smtClean="0"/>
              <a:t>methylates</a:t>
            </a:r>
            <a:r>
              <a:rPr lang="en-US" baseline="0" dirty="0" smtClean="0"/>
              <a:t> the Watson-Crick face of A,C</a:t>
            </a:r>
          </a:p>
          <a:p>
            <a:r>
              <a:rPr lang="en-US" baseline="0" dirty="0" smtClean="0"/>
              <a:t>1M7 (SHAPE reagent) – </a:t>
            </a:r>
            <a:r>
              <a:rPr lang="en-US" baseline="0" dirty="0" err="1" smtClean="0"/>
              <a:t>acylate</a:t>
            </a:r>
            <a:r>
              <a:rPr lang="en-US" baseline="0" dirty="0" smtClean="0"/>
              <a:t> flexible 2’ OH in the ribose sugar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Modify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AB5D0-060D-5245-90FC-7FF7C901E1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Fang, Moss </a:t>
            </a:r>
            <a:r>
              <a:rPr lang="en-US" i="1" dirty="0" smtClean="0"/>
              <a:t> et al</a:t>
            </a:r>
            <a:r>
              <a:rPr lang="en-US" i="0" dirty="0" smtClean="0"/>
              <a:t>. </a:t>
            </a:r>
            <a:r>
              <a:rPr lang="en-US" i="1" dirty="0" err="1" smtClean="0"/>
              <a:t>PLoS</a:t>
            </a:r>
            <a:r>
              <a:rPr lang="en-US" i="1" dirty="0" smtClean="0"/>
              <a:t> Genet.</a:t>
            </a:r>
            <a:r>
              <a:rPr lang="en-US" i="1" baseline="0" dirty="0" smtClean="0"/>
              <a:t> </a:t>
            </a:r>
            <a:r>
              <a:rPr lang="en-US" i="0" dirty="0" smtClean="0"/>
              <a:t>2015. This</a:t>
            </a:r>
            <a:r>
              <a:rPr lang="en-US" i="0" baseline="0" dirty="0" smtClean="0"/>
              <a:t> slide is still not particularly 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RNA-Seq on left</a:t>
            </a:r>
          </a:p>
          <a:p>
            <a:r>
              <a:rPr lang="en-US"/>
              <a:t>Make things correspond as clearly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(10/27/16 15:24) -----</a:t>
            </a:r>
          </a:p>
          <a:p>
            <a:r>
              <a:rPr lang="en-US"/>
              <a:t>Estimate variance</a:t>
            </a:r>
          </a:p>
          <a:p>
            <a:r>
              <a:rPr lang="en-US"/>
              <a:t>DESeq/edgeR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DA03-8F47-694C-9219-0F5278B294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3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figure labels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AB5D0-060D-5245-90FC-7FF7C901E1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39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do:</a:t>
            </a:r>
          </a:p>
          <a:p>
            <a:r>
              <a:rPr lang="en-US" dirty="0" smtClean="0"/>
              <a:t>Switch</a:t>
            </a:r>
            <a:r>
              <a:rPr lang="en-US" baseline="0" dirty="0" smtClean="0"/>
              <a:t> color scheme </a:t>
            </a:r>
            <a:r>
              <a:rPr lang="en-US" baseline="0" smtClean="0"/>
              <a:t>to reflect odds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AB5D0-060D-5245-90FC-7FF7C901E1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7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(10/14/15 15:58) -----</a:t>
            </a:r>
          </a:p>
          <a:p>
            <a:r>
              <a:rPr lang="en-US" dirty="0"/>
              <a:t>Future status. Say that I hope to have a tag which anyone in the room could use to pull down and tag their RNA of interest. Use visual of end system washing away</a:t>
            </a:r>
          </a:p>
          <a:p>
            <a:r>
              <a:rPr lang="en-US" dirty="0"/>
              <a:t>----- Meeting Notes (10/7/16 15:18) -----</a:t>
            </a:r>
          </a:p>
          <a:p>
            <a:r>
              <a:rPr lang="en-US" dirty="0"/>
              <a:t>Redo the logic of the talk</a:t>
            </a:r>
          </a:p>
          <a:p>
            <a:r>
              <a:rPr lang="en-US" dirty="0"/>
              <a:t>Diagram of what I want to talk about - clean transitions about my two efforts</a:t>
            </a:r>
          </a:p>
          <a:p>
            <a:r>
              <a:rPr lang="en-US" dirty="0"/>
              <a:t>"Wanted to test instead" of "worried about"</a:t>
            </a:r>
          </a:p>
          <a:p>
            <a:r>
              <a:rPr lang="en-US" dirty="0" smtClean="0"/>
              <a:t>7SK </a:t>
            </a:r>
            <a:r>
              <a:rPr lang="en-US" dirty="0"/>
              <a:t>pull down hypothesis is correct, not that the whole method is working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DA0F-F739-3145-B9C2-1568CFEA35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6C4-A546-414B-9B6C-ACC4DBE856AA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0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5C97-CF6F-3843-8FFE-B65D96C4F3AD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B27DA-6705-FF44-B202-11F0F4F0D018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3FE9-760D-EE47-BD13-CE901AE64C4D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C28-0416-9C46-BAC7-4D4E12837794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FC88-6E28-6A42-824F-9E27A471B9E8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979A1-F4A5-2C45-A4D5-E2D715F3983A}" type="datetime1">
              <a:rPr lang="en-US" smtClean="0"/>
              <a:t>4/19/17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5B0-9C2D-BF47-AC5E-75BDD8D12409}" type="datetime1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0E8E-8525-F346-B212-2D640E53497B}" type="datetime1">
              <a:rPr lang="en-US" smtClean="0"/>
              <a:t>4/19/17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2A1D-2F35-EB4E-8394-A5A2674A59F5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A6A9-8DDC-984C-92BB-2B9D1BDFA924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0D35-F53D-C24B-A04C-55E2BE1DF072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B7B5-68D8-A045-AC28-4F9520337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8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hyperlink" Target="https://en.wikipedia.org/wiki/Nucleic_acid_structure_determinat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99128"/>
            <a:ext cx="9144000" cy="1470025"/>
          </a:xfrm>
        </p:spPr>
        <p:txBody>
          <a:bodyPr>
            <a:noAutofit/>
          </a:bodyPr>
          <a:lstStyle/>
          <a:p>
            <a:r>
              <a:rPr lang="en-US" sz="3300" dirty="0" smtClean="0"/>
              <a:t>Modeling of </a:t>
            </a:r>
            <a:r>
              <a:rPr lang="en-US" sz="3300" dirty="0" err="1" smtClean="0"/>
              <a:t>overdispersion</a:t>
            </a:r>
            <a:r>
              <a:rPr lang="en-US" sz="3300" dirty="0" smtClean="0"/>
              <a:t> in chemical probing data and application to RNA secondary structure prediction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65217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Michael Rutenberg-Schoenberg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pmtg</a:t>
            </a:r>
            <a:endParaRPr lang="en-US" dirty="0" smtClean="0"/>
          </a:p>
          <a:p>
            <a:r>
              <a:rPr lang="en-US" dirty="0" smtClean="0"/>
              <a:t>Gerstein lab</a:t>
            </a:r>
          </a:p>
          <a:p>
            <a:r>
              <a:rPr lang="en-US" dirty="0" smtClean="0"/>
              <a:t>19 April 2017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7" y="196284"/>
            <a:ext cx="2341353" cy="1614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772" y="1269920"/>
            <a:ext cx="2462386" cy="1833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06" y="-85805"/>
            <a:ext cx="2638930" cy="2379836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3230121" y="893966"/>
            <a:ext cx="2679873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10126" y="1810485"/>
            <a:ext cx="1362189" cy="712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104430" y="1810485"/>
            <a:ext cx="1328097" cy="712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7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542" y="1301003"/>
            <a:ext cx="33401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</a:t>
            </a:r>
            <a:r>
              <a:rPr lang="en-US" dirty="0" smtClean="0"/>
              <a:t> ∈ nucleotides; N total</a:t>
            </a:r>
          </a:p>
          <a:p>
            <a:pPr algn="ctr"/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stops(</a:t>
            </a:r>
            <a:r>
              <a:rPr lang="en-US" dirty="0" err="1" smtClean="0"/>
              <a:t>i</a:t>
            </a:r>
            <a:r>
              <a:rPr lang="en-US" dirty="0" smtClean="0"/>
              <a:t>)/coverage(</a:t>
            </a:r>
            <a:r>
              <a:rPr lang="en-US" dirty="0" err="1" smtClean="0"/>
              <a:t>i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∆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=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(treated) </a:t>
            </a:r>
            <a:r>
              <a:rPr lang="en-US" dirty="0" smtClean="0"/>
              <a:t>-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stop</a:t>
            </a:r>
            <a:r>
              <a:rPr lang="en-US" sz="1400" dirty="0" smtClean="0"/>
              <a:t>(control)</a:t>
            </a:r>
          </a:p>
          <a:p>
            <a:pPr algn="ctr"/>
            <a:endParaRPr lang="en-US" sz="1400" dirty="0"/>
          </a:p>
          <a:p>
            <a:pPr algn="ctr"/>
            <a:endParaRPr lang="en-US" sz="1400" baseline="-25000" dirty="0" smtClean="0"/>
          </a:p>
          <a:p>
            <a:pPr algn="ctr"/>
            <a:endParaRPr lang="en-US" sz="1400" baseline="-25000" dirty="0"/>
          </a:p>
          <a:p>
            <a:pPr algn="ctr"/>
            <a:endParaRPr lang="en-US" sz="1400" baseline="-25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analysis of chemical probing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0132" y="2682372"/>
            <a:ext cx="91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Treated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04381" y="2682372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6956" y="3867617"/>
            <a:ext cx="114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597749"/>
            <a:ext cx="2762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Fang, Moss </a:t>
            </a:r>
            <a:r>
              <a:rPr lang="en-US" sz="1400" i="1" dirty="0" smtClean="0"/>
              <a:t> et al</a:t>
            </a:r>
            <a:r>
              <a:rPr lang="en-US" sz="1400" i="0" dirty="0" smtClean="0"/>
              <a:t>.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Genet.</a:t>
            </a:r>
            <a:r>
              <a:rPr lang="en-US" sz="1400" i="1" baseline="0" dirty="0" smtClean="0"/>
              <a:t> </a:t>
            </a:r>
            <a:r>
              <a:rPr lang="en-US" sz="1400" i="0" dirty="0" smtClean="0"/>
              <a:t>2015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3345"/>
          <a:stretch/>
        </p:blipFill>
        <p:spPr>
          <a:xfrm>
            <a:off x="27280" y="3156856"/>
            <a:ext cx="2666059" cy="3343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33378"/>
          <a:stretch/>
        </p:blipFill>
        <p:spPr>
          <a:xfrm>
            <a:off x="2656016" y="3156856"/>
            <a:ext cx="2730447" cy="3396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463" y="2400435"/>
            <a:ext cx="3375316" cy="3935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7813" y="1624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DMS-</a:t>
            </a:r>
            <a:r>
              <a:rPr lang="en-US" dirty="0" err="1"/>
              <a:t>Seq</a:t>
            </a:r>
            <a:r>
              <a:rPr lang="en-US" dirty="0"/>
              <a:t> data for </a:t>
            </a:r>
            <a:r>
              <a:rPr lang="en-US" dirty="0" err="1"/>
              <a:t>Xist</a:t>
            </a:r>
            <a:r>
              <a:rPr lang="en-US" dirty="0"/>
              <a:t> RNA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and </a:t>
            </a:r>
            <a:r>
              <a:rPr lang="en-US" dirty="0">
                <a:solidFill>
                  <a:srgbClr val="008000"/>
                </a:solidFill>
              </a:rPr>
              <a:t>C</a:t>
            </a:r>
            <a:r>
              <a:rPr lang="en-US" dirty="0"/>
              <a:t> should be modified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8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4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setup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0914" y="2935284"/>
            <a:ext cx="6693871" cy="3947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9888" y="2600644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888" y="2960657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462" y="213056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60914" y="2540579"/>
            <a:ext cx="6693871" cy="3947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79065" y="25405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06085" y="25405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8016" y="25659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36" y="25659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1877" y="254094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68897" y="254094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80828" y="25663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07848" y="25663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21853" y="253963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33784" y="25650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60804" y="25650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57645" y="254000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84665" y="254000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96596" y="25653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23616" y="25653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682792" y="1686058"/>
            <a:ext cx="202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RT stop counts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54679" y="5244029"/>
            <a:ext cx="9115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Counts are normalized to control for different levels of coverage before further analysis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Key question: Does RT stop more in treatment than control (potentially indicating that the nucleotide is single-stranded)?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1187596" y="4338757"/>
            <a:ext cx="6693871" cy="394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46570" y="4004117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46570" y="4364130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65144" y="35340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187596" y="3944052"/>
            <a:ext cx="6693871" cy="394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605747" y="39440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32767" y="39440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44698" y="396942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71718" y="396942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68559" y="39444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695579" y="39444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07510" y="396979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34530" y="396979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948535" y="39431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360466" y="396848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87486" y="396848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184327" y="39434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611347" y="39434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23278" y="39688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50298" y="39688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20114" y="4157091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010109" y="2704451"/>
            <a:ext cx="116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Treated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Adapting a solution from RNA-</a:t>
            </a:r>
            <a:r>
              <a:rPr lang="en-US" dirty="0" err="1" smtClean="0"/>
              <a:t>Seq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70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Chemical probing</a:t>
            </a:r>
          </a:p>
          <a:p>
            <a:r>
              <a:rPr lang="en-US" dirty="0" err="1" smtClean="0"/>
              <a:t>i∈nucleotides</a:t>
            </a:r>
            <a:r>
              <a:rPr lang="en-US" dirty="0" smtClean="0"/>
              <a:t>; N total</a:t>
            </a:r>
          </a:p>
          <a:p>
            <a:r>
              <a:rPr lang="en-US" dirty="0" err="1" smtClean="0"/>
              <a:t>j∈samples</a:t>
            </a:r>
            <a:r>
              <a:rPr lang="en-US" dirty="0" smtClean="0"/>
              <a:t>; M total</a:t>
            </a:r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 = stop (or mutation) counts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r>
              <a:rPr lang="en-US" dirty="0" smtClean="0"/>
              <a:t>Coverage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C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endParaRPr lang="en-US" baseline="-25000" dirty="0" smtClean="0"/>
          </a:p>
          <a:p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= relative coverage for nucleotide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=</a:t>
            </a:r>
          </a:p>
          <a:p>
            <a:r>
              <a:rPr lang="en-US" dirty="0" err="1" smtClean="0"/>
              <a:t>Pseudocounts</a:t>
            </a: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P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r>
              <a:rPr lang="en-US" baseline="-25000" dirty="0" err="1" smtClean="0"/>
              <a:t>ij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err="1" smtClean="0"/>
              <a:t>i∈genes</a:t>
            </a:r>
            <a:r>
              <a:rPr lang="en-US" dirty="0" smtClean="0"/>
              <a:t>; N total</a:t>
            </a:r>
          </a:p>
          <a:p>
            <a:r>
              <a:rPr lang="en-US" dirty="0" err="1" smtClean="0"/>
              <a:t>j∈samples</a:t>
            </a:r>
            <a:r>
              <a:rPr lang="en-US" dirty="0" smtClean="0"/>
              <a:t>; M total</a:t>
            </a:r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 = counts for gene </a:t>
            </a:r>
            <a:r>
              <a:rPr lang="en-US" dirty="0" err="1" smtClean="0"/>
              <a:t>i</a:t>
            </a:r>
            <a:r>
              <a:rPr lang="en-US" dirty="0" smtClean="0"/>
              <a:t> in sample j</a:t>
            </a:r>
          </a:p>
          <a:p>
            <a:endParaRPr lang="en-US" dirty="0" smtClean="0"/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j</a:t>
            </a:r>
            <a:r>
              <a:rPr lang="en-US" dirty="0" smtClean="0"/>
              <a:t> = total coverage for sample j</a:t>
            </a:r>
          </a:p>
          <a:p>
            <a:endParaRPr lang="en-US" dirty="0" smtClean="0"/>
          </a:p>
          <a:p>
            <a:r>
              <a:rPr lang="en-US" dirty="0" err="1" smtClean="0"/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= relative library size</a:t>
            </a:r>
          </a:p>
          <a:p>
            <a:r>
              <a:rPr lang="en-US" dirty="0" err="1" smtClean="0"/>
              <a:t>Pseudocounts</a:t>
            </a: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P</a:t>
            </a:r>
            <a:r>
              <a:rPr lang="en-US" baseline="-25000" dirty="0" err="1" smtClean="0"/>
              <a:t>ij</a:t>
            </a:r>
            <a:r>
              <a:rPr lang="en-US" dirty="0" smtClean="0"/>
              <a:t> =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ij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r>
              <a:rPr lang="en-US" baseline="-25000" dirty="0" err="1" smtClean="0"/>
              <a:t>j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55771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631804"/>
              </p:ext>
            </p:extLst>
          </p:nvPr>
        </p:nvGraphicFramePr>
        <p:xfrm>
          <a:off x="1807330" y="4240223"/>
          <a:ext cx="708479" cy="41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6" imgW="546100" imgH="317500" progId="Equation.3">
                  <p:embed/>
                </p:oleObj>
              </mc:Choice>
              <mc:Fallback>
                <p:oleObj name="Equation" r:id="rId6" imgW="5461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7330" y="4240223"/>
                        <a:ext cx="708479" cy="41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101434"/>
              </p:ext>
            </p:extLst>
          </p:nvPr>
        </p:nvGraphicFramePr>
        <p:xfrm>
          <a:off x="1880809" y="5196416"/>
          <a:ext cx="635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8" imgW="635000" imgH="508000" progId="Equation.3">
                  <p:embed/>
                </p:oleObj>
              </mc:Choice>
              <mc:Fallback>
                <p:oleObj name="Equation" r:id="rId8" imgW="635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0809" y="5196416"/>
                        <a:ext cx="635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951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Chemical probing aids prediction of RNA secondary structure</a:t>
            </a:r>
          </a:p>
          <a:p>
            <a:r>
              <a:rPr lang="en-US" b="1" dirty="0" smtClean="0"/>
              <a:t>What should be done with replicate chemical probing experiments?</a:t>
            </a:r>
          </a:p>
          <a:p>
            <a:r>
              <a:rPr lang="en-US" dirty="0" smtClean="0"/>
              <a:t>Modeling “</a:t>
            </a:r>
            <a:r>
              <a:rPr lang="en-US" dirty="0" err="1" smtClean="0"/>
              <a:t>overdispersion</a:t>
            </a:r>
            <a:r>
              <a:rPr lang="en-US" dirty="0" smtClean="0"/>
              <a:t>” in chemical probing data</a:t>
            </a:r>
          </a:p>
          <a:p>
            <a:r>
              <a:rPr lang="en-US" dirty="0" smtClean="0"/>
              <a:t>A statistical test for nucleotide modification in chemical probing data</a:t>
            </a:r>
          </a:p>
          <a:p>
            <a:r>
              <a:rPr lang="en-US" dirty="0" smtClean="0"/>
              <a:t>Using statistical models of chemical probing data for RNA secondary structure prediction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2"/>
          <a:srcRect t="60806"/>
          <a:stretch/>
        </p:blipFill>
        <p:spPr>
          <a:xfrm>
            <a:off x="5403555" y="4333204"/>
            <a:ext cx="3660172" cy="2550576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"/>
          <a:srcRect t="8801" b="48654"/>
          <a:stretch/>
        </p:blipFill>
        <p:spPr>
          <a:xfrm>
            <a:off x="5403555" y="1886249"/>
            <a:ext cx="3660172" cy="2463030"/>
          </a:xfrm>
          <a:prstGeom prst="rect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6637996" y="4052088"/>
            <a:ext cx="15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Overdispersed</a:t>
            </a:r>
            <a:endParaRPr lang="en-US" b="1" dirty="0"/>
          </a:p>
        </p:txBody>
      </p:sp>
      <p:sp>
        <p:nvSpPr>
          <p:cNvPr id="172" name="Freeform 171"/>
          <p:cNvSpPr/>
          <p:nvPr/>
        </p:nvSpPr>
        <p:spPr>
          <a:xfrm>
            <a:off x="222620" y="237009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351716" y="40854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1736166" y="541605"/>
            <a:ext cx="1005609" cy="927274"/>
          </a:xfrm>
          <a:custGeom>
            <a:avLst/>
            <a:gdLst>
              <a:gd name="connsiteX0" fmla="*/ 0 w 1005609"/>
              <a:gd name="connsiteY0" fmla="*/ 483673 h 927274"/>
              <a:gd name="connsiteX1" fmla="*/ 151478 w 1005609"/>
              <a:gd name="connsiteY1" fmla="*/ 600181 h 927274"/>
              <a:gd name="connsiteX2" fmla="*/ 279651 w 1005609"/>
              <a:gd name="connsiteY2" fmla="*/ 448720 h 927274"/>
              <a:gd name="connsiteX3" fmla="*/ 256347 w 1005609"/>
              <a:gd name="connsiteY3" fmla="*/ 262306 h 927274"/>
              <a:gd name="connsiteX4" fmla="*/ 58261 w 1005609"/>
              <a:gd name="connsiteY4" fmla="*/ 215702 h 927274"/>
              <a:gd name="connsiteX5" fmla="*/ 23305 w 1005609"/>
              <a:gd name="connsiteY5" fmla="*/ 52590 h 927274"/>
              <a:gd name="connsiteX6" fmla="*/ 221391 w 1005609"/>
              <a:gd name="connsiteY6" fmla="*/ 5986 h 927274"/>
              <a:gd name="connsiteX7" fmla="*/ 302955 w 1005609"/>
              <a:gd name="connsiteY7" fmla="*/ 169099 h 927274"/>
              <a:gd name="connsiteX8" fmla="*/ 361216 w 1005609"/>
              <a:gd name="connsiteY8" fmla="*/ 367164 h 927274"/>
              <a:gd name="connsiteX9" fmla="*/ 570954 w 1005609"/>
              <a:gd name="connsiteY9" fmla="*/ 308909 h 927274"/>
              <a:gd name="connsiteX10" fmla="*/ 722432 w 1005609"/>
              <a:gd name="connsiteY10" fmla="*/ 635134 h 927274"/>
              <a:gd name="connsiteX11" fmla="*/ 582606 w 1005609"/>
              <a:gd name="connsiteY11" fmla="*/ 751643 h 927274"/>
              <a:gd name="connsiteX12" fmla="*/ 699127 w 1005609"/>
              <a:gd name="connsiteY12" fmla="*/ 926406 h 927274"/>
              <a:gd name="connsiteX13" fmla="*/ 1002083 w 1005609"/>
              <a:gd name="connsiteY13" fmla="*/ 809897 h 927274"/>
              <a:gd name="connsiteX14" fmla="*/ 850605 w 1005609"/>
              <a:gd name="connsiteY14" fmla="*/ 611832 h 927274"/>
              <a:gd name="connsiteX15" fmla="*/ 640867 w 1005609"/>
              <a:gd name="connsiteY15" fmla="*/ 273957 h 927274"/>
              <a:gd name="connsiteX16" fmla="*/ 978778 w 1005609"/>
              <a:gd name="connsiteY16" fmla="*/ 227353 h 92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5609" h="927274">
                <a:moveTo>
                  <a:pt x="0" y="483673"/>
                </a:moveTo>
                <a:cubicBezTo>
                  <a:pt x="52435" y="544839"/>
                  <a:pt x="104870" y="606006"/>
                  <a:pt x="151478" y="600181"/>
                </a:cubicBezTo>
                <a:cubicBezTo>
                  <a:pt x="198086" y="594356"/>
                  <a:pt x="262173" y="505033"/>
                  <a:pt x="279651" y="448720"/>
                </a:cubicBezTo>
                <a:cubicBezTo>
                  <a:pt x="297129" y="392407"/>
                  <a:pt x="293245" y="301142"/>
                  <a:pt x="256347" y="262306"/>
                </a:cubicBezTo>
                <a:cubicBezTo>
                  <a:pt x="219449" y="223470"/>
                  <a:pt x="97101" y="250655"/>
                  <a:pt x="58261" y="215702"/>
                </a:cubicBezTo>
                <a:cubicBezTo>
                  <a:pt x="19421" y="180749"/>
                  <a:pt x="-3883" y="87543"/>
                  <a:pt x="23305" y="52590"/>
                </a:cubicBezTo>
                <a:cubicBezTo>
                  <a:pt x="50493" y="17637"/>
                  <a:pt x="174783" y="-13432"/>
                  <a:pt x="221391" y="5986"/>
                </a:cubicBezTo>
                <a:cubicBezTo>
                  <a:pt x="267999" y="25404"/>
                  <a:pt x="279651" y="108903"/>
                  <a:pt x="302955" y="169099"/>
                </a:cubicBezTo>
                <a:cubicBezTo>
                  <a:pt x="326259" y="229295"/>
                  <a:pt x="316550" y="343862"/>
                  <a:pt x="361216" y="367164"/>
                </a:cubicBezTo>
                <a:cubicBezTo>
                  <a:pt x="405883" y="390466"/>
                  <a:pt x="510751" y="264247"/>
                  <a:pt x="570954" y="308909"/>
                </a:cubicBezTo>
                <a:cubicBezTo>
                  <a:pt x="631157" y="353571"/>
                  <a:pt x="720490" y="561345"/>
                  <a:pt x="722432" y="635134"/>
                </a:cubicBezTo>
                <a:cubicBezTo>
                  <a:pt x="724374" y="708923"/>
                  <a:pt x="586490" y="703098"/>
                  <a:pt x="582606" y="751643"/>
                </a:cubicBezTo>
                <a:cubicBezTo>
                  <a:pt x="578722" y="800188"/>
                  <a:pt x="629214" y="916697"/>
                  <a:pt x="699127" y="926406"/>
                </a:cubicBezTo>
                <a:cubicBezTo>
                  <a:pt x="769040" y="936115"/>
                  <a:pt x="976837" y="862326"/>
                  <a:pt x="1002083" y="809897"/>
                </a:cubicBezTo>
                <a:cubicBezTo>
                  <a:pt x="1027329" y="757468"/>
                  <a:pt x="910808" y="701155"/>
                  <a:pt x="850605" y="611832"/>
                </a:cubicBezTo>
                <a:cubicBezTo>
                  <a:pt x="790402" y="522509"/>
                  <a:pt x="619505" y="338037"/>
                  <a:pt x="640867" y="273957"/>
                </a:cubicBezTo>
                <a:cubicBezTo>
                  <a:pt x="662229" y="209877"/>
                  <a:pt x="918575" y="237062"/>
                  <a:pt x="978778" y="227353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339521" y="2429756"/>
            <a:ext cx="742112" cy="345340"/>
            <a:chOff x="384520" y="3614983"/>
            <a:chExt cx="742112" cy="345340"/>
          </a:xfrm>
        </p:grpSpPr>
        <p:sp>
          <p:nvSpPr>
            <p:cNvPr id="109" name="Freeform 108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42046" y="6273818"/>
            <a:ext cx="2726326" cy="633264"/>
            <a:chOff x="6053265" y="6219844"/>
            <a:chExt cx="2726326" cy="633264"/>
          </a:xfrm>
        </p:grpSpPr>
        <p:sp>
          <p:nvSpPr>
            <p:cNvPr id="119" name="Rectangle 118"/>
            <p:cNvSpPr/>
            <p:nvPr/>
          </p:nvSpPr>
          <p:spPr>
            <a:xfrm rot="5400000">
              <a:off x="7276173" y="5973202"/>
              <a:ext cx="263027" cy="143067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99000">
                  <a:srgbClr val="FF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053265" y="6467701"/>
              <a:ext cx="56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68201" y="6483776"/>
              <a:ext cx="611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66121" y="6219844"/>
              <a:ext cx="119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Probability</a:t>
              </a:r>
              <a:endParaRPr lang="en-US" dirty="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-645807" y="449964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-338330" y="1137373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435564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-3128087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-2841979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-2534502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-2227037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-1919560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-1633452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-1325975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76303" y="5106337"/>
            <a:ext cx="290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Inter-replicate heterogeneity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1188272" y="335682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Intra-replicate heterogeneity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1302" y="4767636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AND/OR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280163" y="171696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statistical process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2232517" y="2866601"/>
            <a:ext cx="676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VS.</a:t>
            </a:r>
            <a:endParaRPr lang="en-US" sz="3000" dirty="0"/>
          </a:p>
        </p:txBody>
      </p:sp>
      <p:sp>
        <p:nvSpPr>
          <p:cNvPr id="152" name="5-Point Star 151"/>
          <p:cNvSpPr/>
          <p:nvPr/>
        </p:nvSpPr>
        <p:spPr>
          <a:xfrm>
            <a:off x="487550" y="2261558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862648" y="20441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5-Point Star 153"/>
          <p:cNvSpPr/>
          <p:nvPr/>
        </p:nvSpPr>
        <p:spPr>
          <a:xfrm>
            <a:off x="1279978" y="2099623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126714" y="2610577"/>
            <a:ext cx="742112" cy="345340"/>
            <a:chOff x="384520" y="3614983"/>
            <a:chExt cx="742112" cy="345340"/>
          </a:xfrm>
        </p:grpSpPr>
        <p:sp>
          <p:nvSpPr>
            <p:cNvPr id="156" name="Freeform 155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5-Point Star 156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Freeform 157"/>
          <p:cNvSpPr/>
          <p:nvPr/>
        </p:nvSpPr>
        <p:spPr>
          <a:xfrm>
            <a:off x="935699" y="265443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5-Point Star 158"/>
          <p:cNvSpPr/>
          <p:nvPr/>
        </p:nvSpPr>
        <p:spPr>
          <a:xfrm>
            <a:off x="1353029" y="269830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4076820" y="2468029"/>
            <a:ext cx="742112" cy="345340"/>
            <a:chOff x="384520" y="3614983"/>
            <a:chExt cx="742112" cy="345340"/>
          </a:xfrm>
        </p:grpSpPr>
        <p:sp>
          <p:nvSpPr>
            <p:cNvPr id="161" name="Freeform 160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5-Point Star 161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Freeform 162"/>
          <p:cNvSpPr/>
          <p:nvPr/>
        </p:nvSpPr>
        <p:spPr>
          <a:xfrm>
            <a:off x="2807519" y="22559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5-Point Star 163"/>
          <p:cNvSpPr/>
          <p:nvPr/>
        </p:nvSpPr>
        <p:spPr>
          <a:xfrm>
            <a:off x="3224849" y="229983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3599947" y="208238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5-Point Star 165"/>
          <p:cNvSpPr/>
          <p:nvPr/>
        </p:nvSpPr>
        <p:spPr>
          <a:xfrm>
            <a:off x="4017277" y="213789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2864013" y="2648850"/>
            <a:ext cx="742112" cy="345340"/>
            <a:chOff x="384520" y="3614983"/>
            <a:chExt cx="742112" cy="345340"/>
          </a:xfrm>
        </p:grpSpPr>
        <p:sp>
          <p:nvSpPr>
            <p:cNvPr id="168" name="Freeform 16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5-Point Star 16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Freeform 169"/>
          <p:cNvSpPr/>
          <p:nvPr/>
        </p:nvSpPr>
        <p:spPr>
          <a:xfrm>
            <a:off x="3672998" y="269271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5-Point Star 170"/>
          <p:cNvSpPr/>
          <p:nvPr/>
        </p:nvSpPr>
        <p:spPr>
          <a:xfrm>
            <a:off x="4090328" y="273657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-2787825" y="113343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-2402043" y="1104500"/>
            <a:ext cx="223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00" name="Freeform 199"/>
          <p:cNvSpPr/>
          <p:nvPr/>
        </p:nvSpPr>
        <p:spPr>
          <a:xfrm>
            <a:off x="1468617" y="418008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5-Point Star 200"/>
          <p:cNvSpPr/>
          <p:nvPr/>
        </p:nvSpPr>
        <p:spPr>
          <a:xfrm>
            <a:off x="1885947" y="4223944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5-Point Star 201"/>
          <p:cNvSpPr/>
          <p:nvPr/>
        </p:nvSpPr>
        <p:spPr>
          <a:xfrm>
            <a:off x="616646" y="3976931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991744" y="379443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1409074" y="3849949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255810" y="436090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5-Point Star 206"/>
          <p:cNvSpPr/>
          <p:nvPr/>
        </p:nvSpPr>
        <p:spPr>
          <a:xfrm>
            <a:off x="673140" y="4404765"/>
            <a:ext cx="301478" cy="301478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1064795" y="440476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5-Point Star 208"/>
          <p:cNvSpPr/>
          <p:nvPr/>
        </p:nvSpPr>
        <p:spPr>
          <a:xfrm>
            <a:off x="1482125" y="444862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4205916" y="421835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5-Point Star 211"/>
          <p:cNvSpPr/>
          <p:nvPr/>
        </p:nvSpPr>
        <p:spPr>
          <a:xfrm>
            <a:off x="4623246" y="426221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2936615" y="400629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5-Point Star 213"/>
          <p:cNvSpPr/>
          <p:nvPr/>
        </p:nvSpPr>
        <p:spPr>
          <a:xfrm>
            <a:off x="3353945" y="4050157"/>
            <a:ext cx="301478" cy="301478"/>
          </a:xfrm>
          <a:prstGeom prst="star5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3729043" y="383270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4146373" y="388822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2993109" y="4399176"/>
            <a:ext cx="742112" cy="345340"/>
            <a:chOff x="384520" y="3614983"/>
            <a:chExt cx="742112" cy="345340"/>
          </a:xfrm>
        </p:grpSpPr>
        <p:sp>
          <p:nvSpPr>
            <p:cNvPr id="218" name="Freeform 21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5-Point Star 21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Freeform 219"/>
          <p:cNvSpPr/>
          <p:nvPr/>
        </p:nvSpPr>
        <p:spPr>
          <a:xfrm>
            <a:off x="3802094" y="4443038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5-Point Star 220"/>
          <p:cNvSpPr/>
          <p:nvPr/>
        </p:nvSpPr>
        <p:spPr>
          <a:xfrm>
            <a:off x="4219424" y="4486900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1416835" y="5844397"/>
            <a:ext cx="742112" cy="345340"/>
            <a:chOff x="384520" y="3614983"/>
            <a:chExt cx="742112" cy="345340"/>
          </a:xfrm>
        </p:grpSpPr>
        <p:sp>
          <p:nvSpPr>
            <p:cNvPr id="224" name="Freeform 223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5-Point Star 224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Freeform 226"/>
          <p:cNvSpPr/>
          <p:nvPr/>
        </p:nvSpPr>
        <p:spPr>
          <a:xfrm>
            <a:off x="939962" y="545875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5-Point Star 227"/>
          <p:cNvSpPr/>
          <p:nvPr/>
        </p:nvSpPr>
        <p:spPr>
          <a:xfrm>
            <a:off x="1357292" y="551426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9" name="Group 228"/>
          <p:cNvGrpSpPr/>
          <p:nvPr/>
        </p:nvGrpSpPr>
        <p:grpSpPr>
          <a:xfrm>
            <a:off x="204028" y="6025218"/>
            <a:ext cx="742112" cy="345340"/>
            <a:chOff x="384520" y="3614983"/>
            <a:chExt cx="742112" cy="345340"/>
          </a:xfrm>
        </p:grpSpPr>
        <p:sp>
          <p:nvSpPr>
            <p:cNvPr id="230" name="Freeform 229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5-Point Star 230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Freeform 231"/>
          <p:cNvSpPr/>
          <p:nvPr/>
        </p:nvSpPr>
        <p:spPr>
          <a:xfrm>
            <a:off x="1013013" y="606908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5-Point Star 232"/>
          <p:cNvSpPr/>
          <p:nvPr/>
        </p:nvSpPr>
        <p:spPr>
          <a:xfrm>
            <a:off x="1430343" y="611294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4154134" y="588267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5-Point Star 235"/>
          <p:cNvSpPr/>
          <p:nvPr/>
        </p:nvSpPr>
        <p:spPr>
          <a:xfrm>
            <a:off x="4571464" y="592653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2884833" y="56706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5-Point Star 237"/>
          <p:cNvSpPr/>
          <p:nvPr/>
        </p:nvSpPr>
        <p:spPr>
          <a:xfrm>
            <a:off x="3302163" y="571447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3677261" y="549702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5-Point Star 239"/>
          <p:cNvSpPr/>
          <p:nvPr/>
        </p:nvSpPr>
        <p:spPr>
          <a:xfrm>
            <a:off x="4094591" y="5552537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2941327" y="606349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5-Point Star 242"/>
          <p:cNvSpPr/>
          <p:nvPr/>
        </p:nvSpPr>
        <p:spPr>
          <a:xfrm>
            <a:off x="3358657" y="6107353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3"/>
          <p:cNvSpPr/>
          <p:nvPr/>
        </p:nvSpPr>
        <p:spPr>
          <a:xfrm>
            <a:off x="3750312" y="610735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5-Point Star 244"/>
          <p:cNvSpPr/>
          <p:nvPr/>
        </p:nvSpPr>
        <p:spPr>
          <a:xfrm>
            <a:off x="4167642" y="6151215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99934" y="574978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701786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2</a:t>
            </a:r>
            <a:endParaRPr lang="en-US" u="sng" dirty="0"/>
          </a:p>
        </p:txBody>
      </p:sp>
      <p:sp>
        <p:nvSpPr>
          <p:cNvPr id="248" name="TextBox 247"/>
          <p:cNvSpPr txBox="1"/>
          <p:nvPr/>
        </p:nvSpPr>
        <p:spPr>
          <a:xfrm>
            <a:off x="49055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1</a:t>
            </a:r>
            <a:endParaRPr lang="en-US" u="sng" dirty="0"/>
          </a:p>
        </p:txBody>
      </p:sp>
      <p:sp>
        <p:nvSpPr>
          <p:cNvPr id="249" name="5-Point Star 248"/>
          <p:cNvSpPr/>
          <p:nvPr/>
        </p:nvSpPr>
        <p:spPr>
          <a:xfrm>
            <a:off x="161723" y="1010606"/>
            <a:ext cx="301478" cy="301478"/>
          </a:xfrm>
          <a:prstGeom prst="star5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897" y="9893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2814872" y="104681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516" y="989356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molecule</a:t>
            </a:r>
            <a:endParaRPr lang="en-US" dirty="0"/>
          </a:p>
        </p:txBody>
      </p:sp>
      <p:sp>
        <p:nvSpPr>
          <p:cNvPr id="255" name="TextBox 254"/>
          <p:cNvSpPr txBox="1"/>
          <p:nvPr/>
        </p:nvSpPr>
        <p:spPr>
          <a:xfrm>
            <a:off x="6316898" y="1713051"/>
            <a:ext cx="221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Poisson </a:t>
            </a:r>
            <a:r>
              <a:rPr lang="en-US" dirty="0" smtClean="0"/>
              <a:t>(or binomial)</a:t>
            </a:r>
            <a:endParaRPr lang="en-US" dirty="0"/>
          </a:p>
        </p:txBody>
      </p:sp>
      <p:sp>
        <p:nvSpPr>
          <p:cNvPr id="226" name="5-Point Star 225"/>
          <p:cNvSpPr/>
          <p:nvPr/>
        </p:nvSpPr>
        <p:spPr>
          <a:xfrm>
            <a:off x="564864" y="564124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itle 16"/>
          <p:cNvSpPr>
            <a:spLocks noGrp="1"/>
          </p:cNvSpPr>
          <p:nvPr>
            <p:ph type="title"/>
          </p:nvPr>
        </p:nvSpPr>
        <p:spPr>
          <a:xfrm>
            <a:off x="1" y="-51590"/>
            <a:ext cx="919429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How should we deal with chemical probing replicates?</a:t>
            </a:r>
            <a:endParaRPr lang="en-US" sz="3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5894508" y="896592"/>
            <a:ext cx="324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Expected distribution of RT events at nucleotide of interest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1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reeform 171"/>
          <p:cNvSpPr/>
          <p:nvPr/>
        </p:nvSpPr>
        <p:spPr>
          <a:xfrm>
            <a:off x="222620" y="237009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351716" y="40854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1736166" y="541605"/>
            <a:ext cx="1005609" cy="927274"/>
          </a:xfrm>
          <a:custGeom>
            <a:avLst/>
            <a:gdLst>
              <a:gd name="connsiteX0" fmla="*/ 0 w 1005609"/>
              <a:gd name="connsiteY0" fmla="*/ 483673 h 927274"/>
              <a:gd name="connsiteX1" fmla="*/ 151478 w 1005609"/>
              <a:gd name="connsiteY1" fmla="*/ 600181 h 927274"/>
              <a:gd name="connsiteX2" fmla="*/ 279651 w 1005609"/>
              <a:gd name="connsiteY2" fmla="*/ 448720 h 927274"/>
              <a:gd name="connsiteX3" fmla="*/ 256347 w 1005609"/>
              <a:gd name="connsiteY3" fmla="*/ 262306 h 927274"/>
              <a:gd name="connsiteX4" fmla="*/ 58261 w 1005609"/>
              <a:gd name="connsiteY4" fmla="*/ 215702 h 927274"/>
              <a:gd name="connsiteX5" fmla="*/ 23305 w 1005609"/>
              <a:gd name="connsiteY5" fmla="*/ 52590 h 927274"/>
              <a:gd name="connsiteX6" fmla="*/ 221391 w 1005609"/>
              <a:gd name="connsiteY6" fmla="*/ 5986 h 927274"/>
              <a:gd name="connsiteX7" fmla="*/ 302955 w 1005609"/>
              <a:gd name="connsiteY7" fmla="*/ 169099 h 927274"/>
              <a:gd name="connsiteX8" fmla="*/ 361216 w 1005609"/>
              <a:gd name="connsiteY8" fmla="*/ 367164 h 927274"/>
              <a:gd name="connsiteX9" fmla="*/ 570954 w 1005609"/>
              <a:gd name="connsiteY9" fmla="*/ 308909 h 927274"/>
              <a:gd name="connsiteX10" fmla="*/ 722432 w 1005609"/>
              <a:gd name="connsiteY10" fmla="*/ 635134 h 927274"/>
              <a:gd name="connsiteX11" fmla="*/ 582606 w 1005609"/>
              <a:gd name="connsiteY11" fmla="*/ 751643 h 927274"/>
              <a:gd name="connsiteX12" fmla="*/ 699127 w 1005609"/>
              <a:gd name="connsiteY12" fmla="*/ 926406 h 927274"/>
              <a:gd name="connsiteX13" fmla="*/ 1002083 w 1005609"/>
              <a:gd name="connsiteY13" fmla="*/ 809897 h 927274"/>
              <a:gd name="connsiteX14" fmla="*/ 850605 w 1005609"/>
              <a:gd name="connsiteY14" fmla="*/ 611832 h 927274"/>
              <a:gd name="connsiteX15" fmla="*/ 640867 w 1005609"/>
              <a:gd name="connsiteY15" fmla="*/ 273957 h 927274"/>
              <a:gd name="connsiteX16" fmla="*/ 978778 w 1005609"/>
              <a:gd name="connsiteY16" fmla="*/ 227353 h 92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5609" h="927274">
                <a:moveTo>
                  <a:pt x="0" y="483673"/>
                </a:moveTo>
                <a:cubicBezTo>
                  <a:pt x="52435" y="544839"/>
                  <a:pt x="104870" y="606006"/>
                  <a:pt x="151478" y="600181"/>
                </a:cubicBezTo>
                <a:cubicBezTo>
                  <a:pt x="198086" y="594356"/>
                  <a:pt x="262173" y="505033"/>
                  <a:pt x="279651" y="448720"/>
                </a:cubicBezTo>
                <a:cubicBezTo>
                  <a:pt x="297129" y="392407"/>
                  <a:pt x="293245" y="301142"/>
                  <a:pt x="256347" y="262306"/>
                </a:cubicBezTo>
                <a:cubicBezTo>
                  <a:pt x="219449" y="223470"/>
                  <a:pt x="97101" y="250655"/>
                  <a:pt x="58261" y="215702"/>
                </a:cubicBezTo>
                <a:cubicBezTo>
                  <a:pt x="19421" y="180749"/>
                  <a:pt x="-3883" y="87543"/>
                  <a:pt x="23305" y="52590"/>
                </a:cubicBezTo>
                <a:cubicBezTo>
                  <a:pt x="50493" y="17637"/>
                  <a:pt x="174783" y="-13432"/>
                  <a:pt x="221391" y="5986"/>
                </a:cubicBezTo>
                <a:cubicBezTo>
                  <a:pt x="267999" y="25404"/>
                  <a:pt x="279651" y="108903"/>
                  <a:pt x="302955" y="169099"/>
                </a:cubicBezTo>
                <a:cubicBezTo>
                  <a:pt x="326259" y="229295"/>
                  <a:pt x="316550" y="343862"/>
                  <a:pt x="361216" y="367164"/>
                </a:cubicBezTo>
                <a:cubicBezTo>
                  <a:pt x="405883" y="390466"/>
                  <a:pt x="510751" y="264247"/>
                  <a:pt x="570954" y="308909"/>
                </a:cubicBezTo>
                <a:cubicBezTo>
                  <a:pt x="631157" y="353571"/>
                  <a:pt x="720490" y="561345"/>
                  <a:pt x="722432" y="635134"/>
                </a:cubicBezTo>
                <a:cubicBezTo>
                  <a:pt x="724374" y="708923"/>
                  <a:pt x="586490" y="703098"/>
                  <a:pt x="582606" y="751643"/>
                </a:cubicBezTo>
                <a:cubicBezTo>
                  <a:pt x="578722" y="800188"/>
                  <a:pt x="629214" y="916697"/>
                  <a:pt x="699127" y="926406"/>
                </a:cubicBezTo>
                <a:cubicBezTo>
                  <a:pt x="769040" y="936115"/>
                  <a:pt x="976837" y="862326"/>
                  <a:pt x="1002083" y="809897"/>
                </a:cubicBezTo>
                <a:cubicBezTo>
                  <a:pt x="1027329" y="757468"/>
                  <a:pt x="910808" y="701155"/>
                  <a:pt x="850605" y="611832"/>
                </a:cubicBezTo>
                <a:cubicBezTo>
                  <a:pt x="790402" y="522509"/>
                  <a:pt x="619505" y="338037"/>
                  <a:pt x="640867" y="273957"/>
                </a:cubicBezTo>
                <a:cubicBezTo>
                  <a:pt x="662229" y="209877"/>
                  <a:pt x="918575" y="237062"/>
                  <a:pt x="978778" y="227353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339521" y="2429756"/>
            <a:ext cx="742112" cy="345340"/>
            <a:chOff x="384520" y="3614983"/>
            <a:chExt cx="742112" cy="345340"/>
          </a:xfrm>
        </p:grpSpPr>
        <p:sp>
          <p:nvSpPr>
            <p:cNvPr id="109" name="Freeform 108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42046" y="6273818"/>
            <a:ext cx="2726326" cy="633264"/>
            <a:chOff x="6053265" y="6219844"/>
            <a:chExt cx="2726326" cy="633264"/>
          </a:xfrm>
        </p:grpSpPr>
        <p:sp>
          <p:nvSpPr>
            <p:cNvPr id="119" name="Rectangle 118"/>
            <p:cNvSpPr/>
            <p:nvPr/>
          </p:nvSpPr>
          <p:spPr>
            <a:xfrm rot="5400000">
              <a:off x="7276173" y="5973202"/>
              <a:ext cx="263027" cy="143067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99000">
                  <a:srgbClr val="FF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053265" y="6467701"/>
              <a:ext cx="56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68201" y="6483776"/>
              <a:ext cx="611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66121" y="6219844"/>
              <a:ext cx="119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Probability</a:t>
              </a:r>
              <a:endParaRPr lang="en-US" dirty="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-645807" y="449964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-338330" y="1137373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435564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-3128087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-2841979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-2534502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-2227037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-1919560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-1633452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-1325975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76303" y="5106337"/>
            <a:ext cx="290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Inter-replicate heterogeneity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1188272" y="335682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Intra-replicate heterogeneity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1302" y="4767636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AND/OR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280163" y="171696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statistical process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2232517" y="2866601"/>
            <a:ext cx="676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VS.</a:t>
            </a:r>
            <a:endParaRPr lang="en-US" sz="3000" dirty="0"/>
          </a:p>
        </p:txBody>
      </p:sp>
      <p:sp>
        <p:nvSpPr>
          <p:cNvPr id="152" name="5-Point Star 151"/>
          <p:cNvSpPr/>
          <p:nvPr/>
        </p:nvSpPr>
        <p:spPr>
          <a:xfrm>
            <a:off x="487550" y="2261558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862648" y="20441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5-Point Star 153"/>
          <p:cNvSpPr/>
          <p:nvPr/>
        </p:nvSpPr>
        <p:spPr>
          <a:xfrm>
            <a:off x="1279978" y="2099623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126714" y="2610577"/>
            <a:ext cx="742112" cy="345340"/>
            <a:chOff x="384520" y="3614983"/>
            <a:chExt cx="742112" cy="345340"/>
          </a:xfrm>
        </p:grpSpPr>
        <p:sp>
          <p:nvSpPr>
            <p:cNvPr id="156" name="Freeform 155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5-Point Star 156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Freeform 157"/>
          <p:cNvSpPr/>
          <p:nvPr/>
        </p:nvSpPr>
        <p:spPr>
          <a:xfrm>
            <a:off x="935699" y="265443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5-Point Star 158"/>
          <p:cNvSpPr/>
          <p:nvPr/>
        </p:nvSpPr>
        <p:spPr>
          <a:xfrm>
            <a:off x="1353029" y="269830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4076820" y="2468029"/>
            <a:ext cx="742112" cy="345340"/>
            <a:chOff x="384520" y="3614983"/>
            <a:chExt cx="742112" cy="345340"/>
          </a:xfrm>
        </p:grpSpPr>
        <p:sp>
          <p:nvSpPr>
            <p:cNvPr id="161" name="Freeform 160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5-Point Star 161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Freeform 162"/>
          <p:cNvSpPr/>
          <p:nvPr/>
        </p:nvSpPr>
        <p:spPr>
          <a:xfrm>
            <a:off x="2807519" y="22559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5-Point Star 163"/>
          <p:cNvSpPr/>
          <p:nvPr/>
        </p:nvSpPr>
        <p:spPr>
          <a:xfrm>
            <a:off x="3224849" y="229983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3599947" y="208238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5-Point Star 165"/>
          <p:cNvSpPr/>
          <p:nvPr/>
        </p:nvSpPr>
        <p:spPr>
          <a:xfrm>
            <a:off x="4017277" y="213789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2864013" y="2648850"/>
            <a:ext cx="742112" cy="345340"/>
            <a:chOff x="384520" y="3614983"/>
            <a:chExt cx="742112" cy="345340"/>
          </a:xfrm>
        </p:grpSpPr>
        <p:sp>
          <p:nvSpPr>
            <p:cNvPr id="168" name="Freeform 16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5-Point Star 16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Freeform 169"/>
          <p:cNvSpPr/>
          <p:nvPr/>
        </p:nvSpPr>
        <p:spPr>
          <a:xfrm>
            <a:off x="3672998" y="269271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5-Point Star 170"/>
          <p:cNvSpPr/>
          <p:nvPr/>
        </p:nvSpPr>
        <p:spPr>
          <a:xfrm>
            <a:off x="4090328" y="273657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-2787825" y="113343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-2402043" y="1104500"/>
            <a:ext cx="223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00" name="Freeform 199"/>
          <p:cNvSpPr/>
          <p:nvPr/>
        </p:nvSpPr>
        <p:spPr>
          <a:xfrm>
            <a:off x="1468617" y="418008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5-Point Star 200"/>
          <p:cNvSpPr/>
          <p:nvPr/>
        </p:nvSpPr>
        <p:spPr>
          <a:xfrm>
            <a:off x="1885947" y="4223944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5-Point Star 201"/>
          <p:cNvSpPr/>
          <p:nvPr/>
        </p:nvSpPr>
        <p:spPr>
          <a:xfrm>
            <a:off x="616646" y="3976931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991744" y="379443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1409074" y="3849949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255810" y="436090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5-Point Star 206"/>
          <p:cNvSpPr/>
          <p:nvPr/>
        </p:nvSpPr>
        <p:spPr>
          <a:xfrm>
            <a:off x="673140" y="4404765"/>
            <a:ext cx="301478" cy="301478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1064795" y="440476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5-Point Star 208"/>
          <p:cNvSpPr/>
          <p:nvPr/>
        </p:nvSpPr>
        <p:spPr>
          <a:xfrm>
            <a:off x="1482125" y="444862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4205916" y="421835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5-Point Star 211"/>
          <p:cNvSpPr/>
          <p:nvPr/>
        </p:nvSpPr>
        <p:spPr>
          <a:xfrm>
            <a:off x="4623246" y="426221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2936615" y="400629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5-Point Star 213"/>
          <p:cNvSpPr/>
          <p:nvPr/>
        </p:nvSpPr>
        <p:spPr>
          <a:xfrm>
            <a:off x="3353945" y="4050157"/>
            <a:ext cx="301478" cy="301478"/>
          </a:xfrm>
          <a:prstGeom prst="star5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3729043" y="383270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4146373" y="388822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2993109" y="4399176"/>
            <a:ext cx="742112" cy="345340"/>
            <a:chOff x="384520" y="3614983"/>
            <a:chExt cx="742112" cy="345340"/>
          </a:xfrm>
        </p:grpSpPr>
        <p:sp>
          <p:nvSpPr>
            <p:cNvPr id="218" name="Freeform 21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5-Point Star 21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Freeform 219"/>
          <p:cNvSpPr/>
          <p:nvPr/>
        </p:nvSpPr>
        <p:spPr>
          <a:xfrm>
            <a:off x="3802094" y="4443038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5-Point Star 220"/>
          <p:cNvSpPr/>
          <p:nvPr/>
        </p:nvSpPr>
        <p:spPr>
          <a:xfrm>
            <a:off x="4219424" y="4486900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1416835" y="5844397"/>
            <a:ext cx="742112" cy="345340"/>
            <a:chOff x="384520" y="3614983"/>
            <a:chExt cx="742112" cy="345340"/>
          </a:xfrm>
        </p:grpSpPr>
        <p:sp>
          <p:nvSpPr>
            <p:cNvPr id="224" name="Freeform 223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5-Point Star 224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Freeform 226"/>
          <p:cNvSpPr/>
          <p:nvPr/>
        </p:nvSpPr>
        <p:spPr>
          <a:xfrm>
            <a:off x="939962" y="545875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5-Point Star 227"/>
          <p:cNvSpPr/>
          <p:nvPr/>
        </p:nvSpPr>
        <p:spPr>
          <a:xfrm>
            <a:off x="1357292" y="551426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9" name="Group 228"/>
          <p:cNvGrpSpPr/>
          <p:nvPr/>
        </p:nvGrpSpPr>
        <p:grpSpPr>
          <a:xfrm>
            <a:off x="204028" y="6025218"/>
            <a:ext cx="742112" cy="345340"/>
            <a:chOff x="384520" y="3614983"/>
            <a:chExt cx="742112" cy="345340"/>
          </a:xfrm>
        </p:grpSpPr>
        <p:sp>
          <p:nvSpPr>
            <p:cNvPr id="230" name="Freeform 229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5-Point Star 230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Freeform 231"/>
          <p:cNvSpPr/>
          <p:nvPr/>
        </p:nvSpPr>
        <p:spPr>
          <a:xfrm>
            <a:off x="1013013" y="606908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5-Point Star 232"/>
          <p:cNvSpPr/>
          <p:nvPr/>
        </p:nvSpPr>
        <p:spPr>
          <a:xfrm>
            <a:off x="1430343" y="611294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4154134" y="588267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5-Point Star 235"/>
          <p:cNvSpPr/>
          <p:nvPr/>
        </p:nvSpPr>
        <p:spPr>
          <a:xfrm>
            <a:off x="4571464" y="592653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2884833" y="56706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5-Point Star 237"/>
          <p:cNvSpPr/>
          <p:nvPr/>
        </p:nvSpPr>
        <p:spPr>
          <a:xfrm>
            <a:off x="3302163" y="571447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3677261" y="549702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5-Point Star 239"/>
          <p:cNvSpPr/>
          <p:nvPr/>
        </p:nvSpPr>
        <p:spPr>
          <a:xfrm>
            <a:off x="4094591" y="5552537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2941327" y="606349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5-Point Star 242"/>
          <p:cNvSpPr/>
          <p:nvPr/>
        </p:nvSpPr>
        <p:spPr>
          <a:xfrm>
            <a:off x="3358657" y="6107353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3"/>
          <p:cNvSpPr/>
          <p:nvPr/>
        </p:nvSpPr>
        <p:spPr>
          <a:xfrm>
            <a:off x="3750312" y="610735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5-Point Star 244"/>
          <p:cNvSpPr/>
          <p:nvPr/>
        </p:nvSpPr>
        <p:spPr>
          <a:xfrm>
            <a:off x="4167642" y="6151215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99934" y="574978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701786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2</a:t>
            </a:r>
            <a:endParaRPr lang="en-US" u="sng" dirty="0"/>
          </a:p>
        </p:txBody>
      </p:sp>
      <p:sp>
        <p:nvSpPr>
          <p:cNvPr id="248" name="TextBox 247"/>
          <p:cNvSpPr txBox="1"/>
          <p:nvPr/>
        </p:nvSpPr>
        <p:spPr>
          <a:xfrm>
            <a:off x="49055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1</a:t>
            </a:r>
            <a:endParaRPr lang="en-US" u="sng" dirty="0"/>
          </a:p>
        </p:txBody>
      </p:sp>
      <p:sp>
        <p:nvSpPr>
          <p:cNvPr id="249" name="5-Point Star 248"/>
          <p:cNvSpPr/>
          <p:nvPr/>
        </p:nvSpPr>
        <p:spPr>
          <a:xfrm>
            <a:off x="161723" y="1010606"/>
            <a:ext cx="301478" cy="301478"/>
          </a:xfrm>
          <a:prstGeom prst="star5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897" y="9893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2814872" y="104681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516" y="989356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molecule</a:t>
            </a:r>
            <a:endParaRPr lang="en-US" dirty="0"/>
          </a:p>
        </p:txBody>
      </p:sp>
      <p:sp>
        <p:nvSpPr>
          <p:cNvPr id="226" name="5-Point Star 225"/>
          <p:cNvSpPr/>
          <p:nvPr/>
        </p:nvSpPr>
        <p:spPr>
          <a:xfrm>
            <a:off x="564864" y="564124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itle 16"/>
          <p:cNvSpPr>
            <a:spLocks noGrp="1"/>
          </p:cNvSpPr>
          <p:nvPr>
            <p:ph type="title"/>
          </p:nvPr>
        </p:nvSpPr>
        <p:spPr>
          <a:xfrm>
            <a:off x="1" y="-51590"/>
            <a:ext cx="919429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How should we deal with chemical probing replicates?</a:t>
            </a:r>
            <a:endParaRPr lang="en-US" sz="3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6049698" y="1107567"/>
            <a:ext cx="324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Analysis method for replicate experiments</a:t>
            </a:r>
            <a:endParaRPr lang="en-US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6534708" y="2601363"/>
            <a:ext cx="21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Add results together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92145" y="4271987"/>
            <a:ext cx="25518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replicates as separate observations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Fit a statistical model with a flexible mean-variance relationship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replicates follow the Poisson distribution?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39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699" y="5647431"/>
            <a:ext cx="5686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Xist</a:t>
            </a:r>
            <a:r>
              <a:rPr lang="en-US" dirty="0" smtClean="0"/>
              <a:t> DMS stop counts from 2015 </a:t>
            </a:r>
            <a:r>
              <a:rPr lang="en-US" dirty="0" err="1" smtClean="0"/>
              <a:t>PLoS</a:t>
            </a:r>
            <a:r>
              <a:rPr lang="en-US" dirty="0" smtClean="0"/>
              <a:t> Genetics paper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Mean from 1 of 6 replicates used for Poisson simulation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(other) sample replicates plotted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Showing </a:t>
            </a:r>
            <a:r>
              <a:rPr lang="en-US" dirty="0" err="1" smtClean="0"/>
              <a:t>overdispersion</a:t>
            </a:r>
            <a:r>
              <a:rPr lang="en-US" dirty="0" smtClean="0"/>
              <a:t> statistically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 methods</a:t>
            </a:r>
          </a:p>
          <a:p>
            <a:pPr lvl="1"/>
            <a:r>
              <a:rPr lang="en-US" dirty="0" smtClean="0"/>
              <a:t>Kolmogorov-Smirnov test</a:t>
            </a:r>
          </a:p>
          <a:p>
            <a:pPr lvl="1"/>
            <a:r>
              <a:rPr lang="en-US" dirty="0" err="1" smtClean="0"/>
              <a:t>Quantile-quantile</a:t>
            </a:r>
            <a:r>
              <a:rPr lang="en-US" dirty="0" smtClean="0"/>
              <a:t> plot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Quantile</a:t>
            </a:r>
            <a:r>
              <a:rPr lang="en-US" dirty="0" smtClean="0"/>
              <a:t> = value at a given percentile in a distribution</a:t>
            </a:r>
          </a:p>
          <a:p>
            <a:r>
              <a:rPr lang="en-US" dirty="0" smtClean="0"/>
              <a:t>Challenge: only a few data points per nucleotide </a:t>
            </a:r>
            <a:r>
              <a:rPr lang="en-US" dirty="0" smtClean="0">
                <a:sym typeface="Wingdings"/>
              </a:rPr>
              <a:t> can’t analyze distribution fit on a nucleotide-by-nucleotide level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67" y="2975886"/>
            <a:ext cx="2357989" cy="2064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98" y="2975886"/>
            <a:ext cx="2451272" cy="213154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7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Quantile-quantile</a:t>
            </a:r>
            <a:r>
              <a:rPr lang="en-US" dirty="0" smtClean="0"/>
              <a:t> plots for sequencing reproducibility of RNA-</a:t>
            </a:r>
            <a:r>
              <a:rPr lang="en-US" dirty="0" err="1" smtClean="0"/>
              <a:t>Seq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3" y="2460694"/>
            <a:ext cx="7230285" cy="3647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385" y="6488668"/>
            <a:ext cx="364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Marioni</a:t>
            </a:r>
            <a:r>
              <a:rPr lang="en-US" dirty="0" smtClean="0"/>
              <a:t> et al </a:t>
            </a:r>
            <a:r>
              <a:rPr lang="en-US" i="1" dirty="0" smtClean="0"/>
              <a:t>Genome Research </a:t>
            </a:r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01" y="6055679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</a:t>
            </a:r>
            <a:r>
              <a:rPr lang="en-US" dirty="0" err="1" smtClean="0"/>
              <a:t>cDNA</a:t>
            </a:r>
            <a:r>
              <a:rPr lang="en-US" dirty="0" smtClean="0"/>
              <a:t> library sequenced at same or different concentrations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39598"/>
            <a:ext cx="834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Alternative: If data in general follow a statistical model, then p-values of observed values should follow the uniform distribution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9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Chemical probing data are highly </a:t>
            </a:r>
            <a:r>
              <a:rPr lang="en-US" sz="3000" dirty="0" err="1" smtClean="0"/>
              <a:t>overdispersed</a:t>
            </a:r>
            <a:r>
              <a:rPr lang="en-US" sz="3000" dirty="0" smtClean="0"/>
              <a:t> relative to Poisson distribution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27" y="5614632"/>
            <a:ext cx="75969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Fit Poisson using one replicate, test with other replicates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Poisson </a:t>
            </a:r>
            <a:r>
              <a:rPr lang="en-US" sz="2400" dirty="0"/>
              <a:t>distribution is different from real replicates with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Kolmogorov</a:t>
            </a:r>
            <a:r>
              <a:rPr lang="en-US" sz="2400" dirty="0"/>
              <a:t>-Smirnov p &lt; 2.2*10</a:t>
            </a:r>
            <a:r>
              <a:rPr lang="en-US" sz="2400" baseline="30000" dirty="0"/>
              <a:t>-16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27" y="1417638"/>
            <a:ext cx="5590670" cy="4015521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0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Chemical probing aids prediction of RNA secondary structure</a:t>
            </a:r>
          </a:p>
          <a:p>
            <a:r>
              <a:rPr lang="en-US" dirty="0" smtClean="0"/>
              <a:t>What should be done with replicate chemical probing experiments?</a:t>
            </a:r>
          </a:p>
          <a:p>
            <a:r>
              <a:rPr lang="en-US" dirty="0" smtClean="0"/>
              <a:t>Modeling “</a:t>
            </a:r>
            <a:r>
              <a:rPr lang="en-US" dirty="0" err="1" smtClean="0"/>
              <a:t>overdispersion</a:t>
            </a:r>
            <a:r>
              <a:rPr lang="en-US" dirty="0" smtClean="0"/>
              <a:t>” in chemical probing data</a:t>
            </a:r>
          </a:p>
          <a:p>
            <a:r>
              <a:rPr lang="en-US" dirty="0" smtClean="0"/>
              <a:t>A statistical test for nucleotide modification in chemical probing data</a:t>
            </a:r>
          </a:p>
          <a:p>
            <a:r>
              <a:rPr lang="en-US" dirty="0" smtClean="0"/>
              <a:t>Using statistical models of chemical probing data for RNA secondary structure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2"/>
          <a:srcRect t="60806"/>
          <a:stretch/>
        </p:blipFill>
        <p:spPr>
          <a:xfrm>
            <a:off x="5403555" y="4333204"/>
            <a:ext cx="3660172" cy="2550576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"/>
          <a:srcRect t="8801" b="48654"/>
          <a:stretch/>
        </p:blipFill>
        <p:spPr>
          <a:xfrm>
            <a:off x="5403555" y="1886249"/>
            <a:ext cx="3660172" cy="2463030"/>
          </a:xfrm>
          <a:prstGeom prst="rect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6637996" y="4052088"/>
            <a:ext cx="15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Overdispersed</a:t>
            </a:r>
            <a:endParaRPr lang="en-US" b="1" dirty="0"/>
          </a:p>
        </p:txBody>
      </p:sp>
      <p:sp>
        <p:nvSpPr>
          <p:cNvPr id="172" name="Freeform 171"/>
          <p:cNvSpPr/>
          <p:nvPr/>
        </p:nvSpPr>
        <p:spPr>
          <a:xfrm>
            <a:off x="222620" y="237009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351716" y="40854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1736166" y="541605"/>
            <a:ext cx="1005609" cy="927274"/>
          </a:xfrm>
          <a:custGeom>
            <a:avLst/>
            <a:gdLst>
              <a:gd name="connsiteX0" fmla="*/ 0 w 1005609"/>
              <a:gd name="connsiteY0" fmla="*/ 483673 h 927274"/>
              <a:gd name="connsiteX1" fmla="*/ 151478 w 1005609"/>
              <a:gd name="connsiteY1" fmla="*/ 600181 h 927274"/>
              <a:gd name="connsiteX2" fmla="*/ 279651 w 1005609"/>
              <a:gd name="connsiteY2" fmla="*/ 448720 h 927274"/>
              <a:gd name="connsiteX3" fmla="*/ 256347 w 1005609"/>
              <a:gd name="connsiteY3" fmla="*/ 262306 h 927274"/>
              <a:gd name="connsiteX4" fmla="*/ 58261 w 1005609"/>
              <a:gd name="connsiteY4" fmla="*/ 215702 h 927274"/>
              <a:gd name="connsiteX5" fmla="*/ 23305 w 1005609"/>
              <a:gd name="connsiteY5" fmla="*/ 52590 h 927274"/>
              <a:gd name="connsiteX6" fmla="*/ 221391 w 1005609"/>
              <a:gd name="connsiteY6" fmla="*/ 5986 h 927274"/>
              <a:gd name="connsiteX7" fmla="*/ 302955 w 1005609"/>
              <a:gd name="connsiteY7" fmla="*/ 169099 h 927274"/>
              <a:gd name="connsiteX8" fmla="*/ 361216 w 1005609"/>
              <a:gd name="connsiteY8" fmla="*/ 367164 h 927274"/>
              <a:gd name="connsiteX9" fmla="*/ 570954 w 1005609"/>
              <a:gd name="connsiteY9" fmla="*/ 308909 h 927274"/>
              <a:gd name="connsiteX10" fmla="*/ 722432 w 1005609"/>
              <a:gd name="connsiteY10" fmla="*/ 635134 h 927274"/>
              <a:gd name="connsiteX11" fmla="*/ 582606 w 1005609"/>
              <a:gd name="connsiteY11" fmla="*/ 751643 h 927274"/>
              <a:gd name="connsiteX12" fmla="*/ 699127 w 1005609"/>
              <a:gd name="connsiteY12" fmla="*/ 926406 h 927274"/>
              <a:gd name="connsiteX13" fmla="*/ 1002083 w 1005609"/>
              <a:gd name="connsiteY13" fmla="*/ 809897 h 927274"/>
              <a:gd name="connsiteX14" fmla="*/ 850605 w 1005609"/>
              <a:gd name="connsiteY14" fmla="*/ 611832 h 927274"/>
              <a:gd name="connsiteX15" fmla="*/ 640867 w 1005609"/>
              <a:gd name="connsiteY15" fmla="*/ 273957 h 927274"/>
              <a:gd name="connsiteX16" fmla="*/ 978778 w 1005609"/>
              <a:gd name="connsiteY16" fmla="*/ 227353 h 92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5609" h="927274">
                <a:moveTo>
                  <a:pt x="0" y="483673"/>
                </a:moveTo>
                <a:cubicBezTo>
                  <a:pt x="52435" y="544839"/>
                  <a:pt x="104870" y="606006"/>
                  <a:pt x="151478" y="600181"/>
                </a:cubicBezTo>
                <a:cubicBezTo>
                  <a:pt x="198086" y="594356"/>
                  <a:pt x="262173" y="505033"/>
                  <a:pt x="279651" y="448720"/>
                </a:cubicBezTo>
                <a:cubicBezTo>
                  <a:pt x="297129" y="392407"/>
                  <a:pt x="293245" y="301142"/>
                  <a:pt x="256347" y="262306"/>
                </a:cubicBezTo>
                <a:cubicBezTo>
                  <a:pt x="219449" y="223470"/>
                  <a:pt x="97101" y="250655"/>
                  <a:pt x="58261" y="215702"/>
                </a:cubicBezTo>
                <a:cubicBezTo>
                  <a:pt x="19421" y="180749"/>
                  <a:pt x="-3883" y="87543"/>
                  <a:pt x="23305" y="52590"/>
                </a:cubicBezTo>
                <a:cubicBezTo>
                  <a:pt x="50493" y="17637"/>
                  <a:pt x="174783" y="-13432"/>
                  <a:pt x="221391" y="5986"/>
                </a:cubicBezTo>
                <a:cubicBezTo>
                  <a:pt x="267999" y="25404"/>
                  <a:pt x="279651" y="108903"/>
                  <a:pt x="302955" y="169099"/>
                </a:cubicBezTo>
                <a:cubicBezTo>
                  <a:pt x="326259" y="229295"/>
                  <a:pt x="316550" y="343862"/>
                  <a:pt x="361216" y="367164"/>
                </a:cubicBezTo>
                <a:cubicBezTo>
                  <a:pt x="405883" y="390466"/>
                  <a:pt x="510751" y="264247"/>
                  <a:pt x="570954" y="308909"/>
                </a:cubicBezTo>
                <a:cubicBezTo>
                  <a:pt x="631157" y="353571"/>
                  <a:pt x="720490" y="561345"/>
                  <a:pt x="722432" y="635134"/>
                </a:cubicBezTo>
                <a:cubicBezTo>
                  <a:pt x="724374" y="708923"/>
                  <a:pt x="586490" y="703098"/>
                  <a:pt x="582606" y="751643"/>
                </a:cubicBezTo>
                <a:cubicBezTo>
                  <a:pt x="578722" y="800188"/>
                  <a:pt x="629214" y="916697"/>
                  <a:pt x="699127" y="926406"/>
                </a:cubicBezTo>
                <a:cubicBezTo>
                  <a:pt x="769040" y="936115"/>
                  <a:pt x="976837" y="862326"/>
                  <a:pt x="1002083" y="809897"/>
                </a:cubicBezTo>
                <a:cubicBezTo>
                  <a:pt x="1027329" y="757468"/>
                  <a:pt x="910808" y="701155"/>
                  <a:pt x="850605" y="611832"/>
                </a:cubicBezTo>
                <a:cubicBezTo>
                  <a:pt x="790402" y="522509"/>
                  <a:pt x="619505" y="338037"/>
                  <a:pt x="640867" y="273957"/>
                </a:cubicBezTo>
                <a:cubicBezTo>
                  <a:pt x="662229" y="209877"/>
                  <a:pt x="918575" y="237062"/>
                  <a:pt x="978778" y="227353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339521" y="2429756"/>
            <a:ext cx="742112" cy="345340"/>
            <a:chOff x="384520" y="3614983"/>
            <a:chExt cx="742112" cy="345340"/>
          </a:xfrm>
        </p:grpSpPr>
        <p:sp>
          <p:nvSpPr>
            <p:cNvPr id="109" name="Freeform 108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42046" y="6273818"/>
            <a:ext cx="2726326" cy="633264"/>
            <a:chOff x="6053265" y="6219844"/>
            <a:chExt cx="2726326" cy="633264"/>
          </a:xfrm>
        </p:grpSpPr>
        <p:sp>
          <p:nvSpPr>
            <p:cNvPr id="119" name="Rectangle 118"/>
            <p:cNvSpPr/>
            <p:nvPr/>
          </p:nvSpPr>
          <p:spPr>
            <a:xfrm rot="5400000">
              <a:off x="7276173" y="5973202"/>
              <a:ext cx="263027" cy="143067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99000">
                  <a:srgbClr val="FF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053265" y="6467701"/>
              <a:ext cx="56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68201" y="6483776"/>
              <a:ext cx="611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66121" y="6219844"/>
              <a:ext cx="119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Probability</a:t>
              </a:r>
              <a:endParaRPr lang="en-US" dirty="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-645807" y="449964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-338330" y="1137373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435564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-3128087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-2841979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-2534502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-2227037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-1919560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-1633452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-1325975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76303" y="5106337"/>
            <a:ext cx="290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Inter-replicate heterogeneity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1188272" y="335682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Intra-replicate heterogeneity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1302" y="4767636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AND/OR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280163" y="171696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statistical process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2232517" y="2866601"/>
            <a:ext cx="676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VS.</a:t>
            </a:r>
            <a:endParaRPr lang="en-US" sz="3000" dirty="0"/>
          </a:p>
        </p:txBody>
      </p:sp>
      <p:sp>
        <p:nvSpPr>
          <p:cNvPr id="152" name="5-Point Star 151"/>
          <p:cNvSpPr/>
          <p:nvPr/>
        </p:nvSpPr>
        <p:spPr>
          <a:xfrm>
            <a:off x="487550" y="2261558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862648" y="20441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5-Point Star 153"/>
          <p:cNvSpPr/>
          <p:nvPr/>
        </p:nvSpPr>
        <p:spPr>
          <a:xfrm>
            <a:off x="1279978" y="2099623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126714" y="2610577"/>
            <a:ext cx="742112" cy="345340"/>
            <a:chOff x="384520" y="3614983"/>
            <a:chExt cx="742112" cy="345340"/>
          </a:xfrm>
        </p:grpSpPr>
        <p:sp>
          <p:nvSpPr>
            <p:cNvPr id="156" name="Freeform 155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5-Point Star 156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Freeform 157"/>
          <p:cNvSpPr/>
          <p:nvPr/>
        </p:nvSpPr>
        <p:spPr>
          <a:xfrm>
            <a:off x="935699" y="265443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5-Point Star 158"/>
          <p:cNvSpPr/>
          <p:nvPr/>
        </p:nvSpPr>
        <p:spPr>
          <a:xfrm>
            <a:off x="1353029" y="269830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4076820" y="2468029"/>
            <a:ext cx="742112" cy="345340"/>
            <a:chOff x="384520" y="3614983"/>
            <a:chExt cx="742112" cy="345340"/>
          </a:xfrm>
        </p:grpSpPr>
        <p:sp>
          <p:nvSpPr>
            <p:cNvPr id="161" name="Freeform 160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5-Point Star 161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Freeform 162"/>
          <p:cNvSpPr/>
          <p:nvPr/>
        </p:nvSpPr>
        <p:spPr>
          <a:xfrm>
            <a:off x="2807519" y="22559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5-Point Star 163"/>
          <p:cNvSpPr/>
          <p:nvPr/>
        </p:nvSpPr>
        <p:spPr>
          <a:xfrm>
            <a:off x="3224849" y="229983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3599947" y="208238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5-Point Star 165"/>
          <p:cNvSpPr/>
          <p:nvPr/>
        </p:nvSpPr>
        <p:spPr>
          <a:xfrm>
            <a:off x="4017277" y="213789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2864013" y="2648850"/>
            <a:ext cx="742112" cy="345340"/>
            <a:chOff x="384520" y="3614983"/>
            <a:chExt cx="742112" cy="345340"/>
          </a:xfrm>
        </p:grpSpPr>
        <p:sp>
          <p:nvSpPr>
            <p:cNvPr id="168" name="Freeform 16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5-Point Star 16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Freeform 169"/>
          <p:cNvSpPr/>
          <p:nvPr/>
        </p:nvSpPr>
        <p:spPr>
          <a:xfrm>
            <a:off x="3672998" y="269271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5-Point Star 170"/>
          <p:cNvSpPr/>
          <p:nvPr/>
        </p:nvSpPr>
        <p:spPr>
          <a:xfrm>
            <a:off x="4090328" y="273657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-2787825" y="113343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-2402043" y="1104500"/>
            <a:ext cx="223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00" name="Freeform 199"/>
          <p:cNvSpPr/>
          <p:nvPr/>
        </p:nvSpPr>
        <p:spPr>
          <a:xfrm>
            <a:off x="1468617" y="418008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5-Point Star 200"/>
          <p:cNvSpPr/>
          <p:nvPr/>
        </p:nvSpPr>
        <p:spPr>
          <a:xfrm>
            <a:off x="1885947" y="4223944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5-Point Star 201"/>
          <p:cNvSpPr/>
          <p:nvPr/>
        </p:nvSpPr>
        <p:spPr>
          <a:xfrm>
            <a:off x="616646" y="3976931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991744" y="379443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1409074" y="3849949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255810" y="436090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5-Point Star 206"/>
          <p:cNvSpPr/>
          <p:nvPr/>
        </p:nvSpPr>
        <p:spPr>
          <a:xfrm>
            <a:off x="673140" y="4404765"/>
            <a:ext cx="301478" cy="301478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1064795" y="440476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5-Point Star 208"/>
          <p:cNvSpPr/>
          <p:nvPr/>
        </p:nvSpPr>
        <p:spPr>
          <a:xfrm>
            <a:off x="1482125" y="444862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4205916" y="421835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5-Point Star 211"/>
          <p:cNvSpPr/>
          <p:nvPr/>
        </p:nvSpPr>
        <p:spPr>
          <a:xfrm>
            <a:off x="4623246" y="426221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2936615" y="400629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5-Point Star 213"/>
          <p:cNvSpPr/>
          <p:nvPr/>
        </p:nvSpPr>
        <p:spPr>
          <a:xfrm>
            <a:off x="3353945" y="4050157"/>
            <a:ext cx="301478" cy="301478"/>
          </a:xfrm>
          <a:prstGeom prst="star5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3729043" y="383270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4146373" y="388822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2993109" y="4399176"/>
            <a:ext cx="742112" cy="345340"/>
            <a:chOff x="384520" y="3614983"/>
            <a:chExt cx="742112" cy="345340"/>
          </a:xfrm>
        </p:grpSpPr>
        <p:sp>
          <p:nvSpPr>
            <p:cNvPr id="218" name="Freeform 21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5-Point Star 21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Freeform 219"/>
          <p:cNvSpPr/>
          <p:nvPr/>
        </p:nvSpPr>
        <p:spPr>
          <a:xfrm>
            <a:off x="3802094" y="4443038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5-Point Star 220"/>
          <p:cNvSpPr/>
          <p:nvPr/>
        </p:nvSpPr>
        <p:spPr>
          <a:xfrm>
            <a:off x="4219424" y="4486900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1416835" y="5844397"/>
            <a:ext cx="742112" cy="345340"/>
            <a:chOff x="384520" y="3614983"/>
            <a:chExt cx="742112" cy="345340"/>
          </a:xfrm>
        </p:grpSpPr>
        <p:sp>
          <p:nvSpPr>
            <p:cNvPr id="224" name="Freeform 223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5-Point Star 224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Freeform 226"/>
          <p:cNvSpPr/>
          <p:nvPr/>
        </p:nvSpPr>
        <p:spPr>
          <a:xfrm>
            <a:off x="939962" y="545875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5-Point Star 227"/>
          <p:cNvSpPr/>
          <p:nvPr/>
        </p:nvSpPr>
        <p:spPr>
          <a:xfrm>
            <a:off x="1357292" y="551426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9" name="Group 228"/>
          <p:cNvGrpSpPr/>
          <p:nvPr/>
        </p:nvGrpSpPr>
        <p:grpSpPr>
          <a:xfrm>
            <a:off x="204028" y="6025218"/>
            <a:ext cx="742112" cy="345340"/>
            <a:chOff x="384520" y="3614983"/>
            <a:chExt cx="742112" cy="345340"/>
          </a:xfrm>
        </p:grpSpPr>
        <p:sp>
          <p:nvSpPr>
            <p:cNvPr id="230" name="Freeform 229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5-Point Star 230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Freeform 231"/>
          <p:cNvSpPr/>
          <p:nvPr/>
        </p:nvSpPr>
        <p:spPr>
          <a:xfrm>
            <a:off x="1013013" y="606908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5-Point Star 232"/>
          <p:cNvSpPr/>
          <p:nvPr/>
        </p:nvSpPr>
        <p:spPr>
          <a:xfrm>
            <a:off x="1430343" y="611294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4154134" y="588267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5-Point Star 235"/>
          <p:cNvSpPr/>
          <p:nvPr/>
        </p:nvSpPr>
        <p:spPr>
          <a:xfrm>
            <a:off x="4571464" y="592653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2884833" y="56706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5-Point Star 237"/>
          <p:cNvSpPr/>
          <p:nvPr/>
        </p:nvSpPr>
        <p:spPr>
          <a:xfrm>
            <a:off x="3302163" y="571447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3677261" y="549702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5-Point Star 239"/>
          <p:cNvSpPr/>
          <p:nvPr/>
        </p:nvSpPr>
        <p:spPr>
          <a:xfrm>
            <a:off x="4094591" y="5552537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2941327" y="606349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5-Point Star 242"/>
          <p:cNvSpPr/>
          <p:nvPr/>
        </p:nvSpPr>
        <p:spPr>
          <a:xfrm>
            <a:off x="3358657" y="6107353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3"/>
          <p:cNvSpPr/>
          <p:nvPr/>
        </p:nvSpPr>
        <p:spPr>
          <a:xfrm>
            <a:off x="3750312" y="610735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5-Point Star 244"/>
          <p:cNvSpPr/>
          <p:nvPr/>
        </p:nvSpPr>
        <p:spPr>
          <a:xfrm>
            <a:off x="4167642" y="6151215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99934" y="574978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701786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2</a:t>
            </a:r>
            <a:endParaRPr lang="en-US" u="sng" dirty="0"/>
          </a:p>
        </p:txBody>
      </p:sp>
      <p:sp>
        <p:nvSpPr>
          <p:cNvPr id="248" name="TextBox 247"/>
          <p:cNvSpPr txBox="1"/>
          <p:nvPr/>
        </p:nvSpPr>
        <p:spPr>
          <a:xfrm>
            <a:off x="49055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1</a:t>
            </a:r>
            <a:endParaRPr lang="en-US" u="sng" dirty="0"/>
          </a:p>
        </p:txBody>
      </p:sp>
      <p:sp>
        <p:nvSpPr>
          <p:cNvPr id="249" name="5-Point Star 248"/>
          <p:cNvSpPr/>
          <p:nvPr/>
        </p:nvSpPr>
        <p:spPr>
          <a:xfrm>
            <a:off x="161723" y="1010606"/>
            <a:ext cx="301478" cy="301478"/>
          </a:xfrm>
          <a:prstGeom prst="star5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897" y="9893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2814872" y="104681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516" y="989356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molecule</a:t>
            </a:r>
            <a:endParaRPr lang="en-US" dirty="0"/>
          </a:p>
        </p:txBody>
      </p:sp>
      <p:sp>
        <p:nvSpPr>
          <p:cNvPr id="255" name="TextBox 254"/>
          <p:cNvSpPr txBox="1"/>
          <p:nvPr/>
        </p:nvSpPr>
        <p:spPr>
          <a:xfrm>
            <a:off x="6316898" y="1713051"/>
            <a:ext cx="221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Poisson </a:t>
            </a:r>
            <a:r>
              <a:rPr lang="en-US" dirty="0" smtClean="0"/>
              <a:t>(or binomial)</a:t>
            </a:r>
            <a:endParaRPr lang="en-US" dirty="0"/>
          </a:p>
        </p:txBody>
      </p:sp>
      <p:sp>
        <p:nvSpPr>
          <p:cNvPr id="226" name="5-Point Star 225"/>
          <p:cNvSpPr/>
          <p:nvPr/>
        </p:nvSpPr>
        <p:spPr>
          <a:xfrm>
            <a:off x="564864" y="564124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itle 16"/>
          <p:cNvSpPr>
            <a:spLocks noGrp="1"/>
          </p:cNvSpPr>
          <p:nvPr>
            <p:ph type="title"/>
          </p:nvPr>
        </p:nvSpPr>
        <p:spPr>
          <a:xfrm>
            <a:off x="1" y="-51590"/>
            <a:ext cx="919429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How should we deal with chemical probing replicates?</a:t>
            </a:r>
            <a:endParaRPr lang="en-US" sz="3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5894508" y="896592"/>
            <a:ext cx="324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Expected distribution of RT events at nucleotide of interest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reeform 171"/>
          <p:cNvSpPr/>
          <p:nvPr/>
        </p:nvSpPr>
        <p:spPr>
          <a:xfrm>
            <a:off x="222620" y="237009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351716" y="40854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-1736166" y="541605"/>
            <a:ext cx="1005609" cy="927274"/>
          </a:xfrm>
          <a:custGeom>
            <a:avLst/>
            <a:gdLst>
              <a:gd name="connsiteX0" fmla="*/ 0 w 1005609"/>
              <a:gd name="connsiteY0" fmla="*/ 483673 h 927274"/>
              <a:gd name="connsiteX1" fmla="*/ 151478 w 1005609"/>
              <a:gd name="connsiteY1" fmla="*/ 600181 h 927274"/>
              <a:gd name="connsiteX2" fmla="*/ 279651 w 1005609"/>
              <a:gd name="connsiteY2" fmla="*/ 448720 h 927274"/>
              <a:gd name="connsiteX3" fmla="*/ 256347 w 1005609"/>
              <a:gd name="connsiteY3" fmla="*/ 262306 h 927274"/>
              <a:gd name="connsiteX4" fmla="*/ 58261 w 1005609"/>
              <a:gd name="connsiteY4" fmla="*/ 215702 h 927274"/>
              <a:gd name="connsiteX5" fmla="*/ 23305 w 1005609"/>
              <a:gd name="connsiteY5" fmla="*/ 52590 h 927274"/>
              <a:gd name="connsiteX6" fmla="*/ 221391 w 1005609"/>
              <a:gd name="connsiteY6" fmla="*/ 5986 h 927274"/>
              <a:gd name="connsiteX7" fmla="*/ 302955 w 1005609"/>
              <a:gd name="connsiteY7" fmla="*/ 169099 h 927274"/>
              <a:gd name="connsiteX8" fmla="*/ 361216 w 1005609"/>
              <a:gd name="connsiteY8" fmla="*/ 367164 h 927274"/>
              <a:gd name="connsiteX9" fmla="*/ 570954 w 1005609"/>
              <a:gd name="connsiteY9" fmla="*/ 308909 h 927274"/>
              <a:gd name="connsiteX10" fmla="*/ 722432 w 1005609"/>
              <a:gd name="connsiteY10" fmla="*/ 635134 h 927274"/>
              <a:gd name="connsiteX11" fmla="*/ 582606 w 1005609"/>
              <a:gd name="connsiteY11" fmla="*/ 751643 h 927274"/>
              <a:gd name="connsiteX12" fmla="*/ 699127 w 1005609"/>
              <a:gd name="connsiteY12" fmla="*/ 926406 h 927274"/>
              <a:gd name="connsiteX13" fmla="*/ 1002083 w 1005609"/>
              <a:gd name="connsiteY13" fmla="*/ 809897 h 927274"/>
              <a:gd name="connsiteX14" fmla="*/ 850605 w 1005609"/>
              <a:gd name="connsiteY14" fmla="*/ 611832 h 927274"/>
              <a:gd name="connsiteX15" fmla="*/ 640867 w 1005609"/>
              <a:gd name="connsiteY15" fmla="*/ 273957 h 927274"/>
              <a:gd name="connsiteX16" fmla="*/ 978778 w 1005609"/>
              <a:gd name="connsiteY16" fmla="*/ 227353 h 92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5609" h="927274">
                <a:moveTo>
                  <a:pt x="0" y="483673"/>
                </a:moveTo>
                <a:cubicBezTo>
                  <a:pt x="52435" y="544839"/>
                  <a:pt x="104870" y="606006"/>
                  <a:pt x="151478" y="600181"/>
                </a:cubicBezTo>
                <a:cubicBezTo>
                  <a:pt x="198086" y="594356"/>
                  <a:pt x="262173" y="505033"/>
                  <a:pt x="279651" y="448720"/>
                </a:cubicBezTo>
                <a:cubicBezTo>
                  <a:pt x="297129" y="392407"/>
                  <a:pt x="293245" y="301142"/>
                  <a:pt x="256347" y="262306"/>
                </a:cubicBezTo>
                <a:cubicBezTo>
                  <a:pt x="219449" y="223470"/>
                  <a:pt x="97101" y="250655"/>
                  <a:pt x="58261" y="215702"/>
                </a:cubicBezTo>
                <a:cubicBezTo>
                  <a:pt x="19421" y="180749"/>
                  <a:pt x="-3883" y="87543"/>
                  <a:pt x="23305" y="52590"/>
                </a:cubicBezTo>
                <a:cubicBezTo>
                  <a:pt x="50493" y="17637"/>
                  <a:pt x="174783" y="-13432"/>
                  <a:pt x="221391" y="5986"/>
                </a:cubicBezTo>
                <a:cubicBezTo>
                  <a:pt x="267999" y="25404"/>
                  <a:pt x="279651" y="108903"/>
                  <a:pt x="302955" y="169099"/>
                </a:cubicBezTo>
                <a:cubicBezTo>
                  <a:pt x="326259" y="229295"/>
                  <a:pt x="316550" y="343862"/>
                  <a:pt x="361216" y="367164"/>
                </a:cubicBezTo>
                <a:cubicBezTo>
                  <a:pt x="405883" y="390466"/>
                  <a:pt x="510751" y="264247"/>
                  <a:pt x="570954" y="308909"/>
                </a:cubicBezTo>
                <a:cubicBezTo>
                  <a:pt x="631157" y="353571"/>
                  <a:pt x="720490" y="561345"/>
                  <a:pt x="722432" y="635134"/>
                </a:cubicBezTo>
                <a:cubicBezTo>
                  <a:pt x="724374" y="708923"/>
                  <a:pt x="586490" y="703098"/>
                  <a:pt x="582606" y="751643"/>
                </a:cubicBezTo>
                <a:cubicBezTo>
                  <a:pt x="578722" y="800188"/>
                  <a:pt x="629214" y="916697"/>
                  <a:pt x="699127" y="926406"/>
                </a:cubicBezTo>
                <a:cubicBezTo>
                  <a:pt x="769040" y="936115"/>
                  <a:pt x="976837" y="862326"/>
                  <a:pt x="1002083" y="809897"/>
                </a:cubicBezTo>
                <a:cubicBezTo>
                  <a:pt x="1027329" y="757468"/>
                  <a:pt x="910808" y="701155"/>
                  <a:pt x="850605" y="611832"/>
                </a:cubicBezTo>
                <a:cubicBezTo>
                  <a:pt x="790402" y="522509"/>
                  <a:pt x="619505" y="338037"/>
                  <a:pt x="640867" y="273957"/>
                </a:cubicBezTo>
                <a:cubicBezTo>
                  <a:pt x="662229" y="209877"/>
                  <a:pt x="918575" y="237062"/>
                  <a:pt x="978778" y="227353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339521" y="2429756"/>
            <a:ext cx="742112" cy="345340"/>
            <a:chOff x="384520" y="3614983"/>
            <a:chExt cx="742112" cy="345340"/>
          </a:xfrm>
        </p:grpSpPr>
        <p:sp>
          <p:nvSpPr>
            <p:cNvPr id="109" name="Freeform 108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42046" y="6273818"/>
            <a:ext cx="2726326" cy="633264"/>
            <a:chOff x="6053265" y="6219844"/>
            <a:chExt cx="2726326" cy="633264"/>
          </a:xfrm>
        </p:grpSpPr>
        <p:sp>
          <p:nvSpPr>
            <p:cNvPr id="119" name="Rectangle 118"/>
            <p:cNvSpPr/>
            <p:nvPr/>
          </p:nvSpPr>
          <p:spPr>
            <a:xfrm rot="5400000">
              <a:off x="7276173" y="5973202"/>
              <a:ext cx="263027" cy="143067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99000">
                  <a:srgbClr val="FF0000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053265" y="6467701"/>
              <a:ext cx="56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68201" y="6483776"/>
              <a:ext cx="611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66121" y="6219844"/>
              <a:ext cx="119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Probability</a:t>
              </a:r>
              <a:endParaRPr lang="en-US" dirty="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-645807" y="449964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-338330" y="1137373"/>
            <a:ext cx="294106" cy="294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-3435564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-3128087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-2841979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-2534502" y="455311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-2227037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-1919560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-1633452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-1325975" y="460658"/>
            <a:ext cx="294106" cy="2941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176303" y="5106337"/>
            <a:ext cx="290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Inter-replicate heterogeneity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1188272" y="335682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Intra-replicate heterogeneity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>
            <a:off x="2021302" y="4767636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AND/OR</a:t>
            </a:r>
            <a:endParaRPr lang="en-US" sz="20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280163" y="171696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statistical process</a:t>
            </a:r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2232517" y="2866601"/>
            <a:ext cx="676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VS.</a:t>
            </a:r>
            <a:endParaRPr lang="en-US" sz="3000" dirty="0"/>
          </a:p>
        </p:txBody>
      </p:sp>
      <p:sp>
        <p:nvSpPr>
          <p:cNvPr id="152" name="5-Point Star 151"/>
          <p:cNvSpPr/>
          <p:nvPr/>
        </p:nvSpPr>
        <p:spPr>
          <a:xfrm>
            <a:off x="487550" y="2261558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>
            <a:off x="862648" y="20441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5-Point Star 153"/>
          <p:cNvSpPr/>
          <p:nvPr/>
        </p:nvSpPr>
        <p:spPr>
          <a:xfrm>
            <a:off x="1279978" y="2099623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126714" y="2610577"/>
            <a:ext cx="742112" cy="345340"/>
            <a:chOff x="384520" y="3614983"/>
            <a:chExt cx="742112" cy="345340"/>
          </a:xfrm>
        </p:grpSpPr>
        <p:sp>
          <p:nvSpPr>
            <p:cNvPr id="156" name="Freeform 155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5-Point Star 156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Freeform 157"/>
          <p:cNvSpPr/>
          <p:nvPr/>
        </p:nvSpPr>
        <p:spPr>
          <a:xfrm>
            <a:off x="935699" y="265443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5-Point Star 158"/>
          <p:cNvSpPr/>
          <p:nvPr/>
        </p:nvSpPr>
        <p:spPr>
          <a:xfrm>
            <a:off x="1353029" y="269830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4076820" y="2468029"/>
            <a:ext cx="742112" cy="345340"/>
            <a:chOff x="384520" y="3614983"/>
            <a:chExt cx="742112" cy="345340"/>
          </a:xfrm>
        </p:grpSpPr>
        <p:sp>
          <p:nvSpPr>
            <p:cNvPr id="161" name="Freeform 160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5-Point Star 161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Freeform 162"/>
          <p:cNvSpPr/>
          <p:nvPr/>
        </p:nvSpPr>
        <p:spPr>
          <a:xfrm>
            <a:off x="2807519" y="225596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5-Point Star 163"/>
          <p:cNvSpPr/>
          <p:nvPr/>
        </p:nvSpPr>
        <p:spPr>
          <a:xfrm>
            <a:off x="3224849" y="2299831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3599947" y="208238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5-Point Star 165"/>
          <p:cNvSpPr/>
          <p:nvPr/>
        </p:nvSpPr>
        <p:spPr>
          <a:xfrm>
            <a:off x="4017277" y="213789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2864013" y="2648850"/>
            <a:ext cx="742112" cy="345340"/>
            <a:chOff x="384520" y="3614983"/>
            <a:chExt cx="742112" cy="345340"/>
          </a:xfrm>
        </p:grpSpPr>
        <p:sp>
          <p:nvSpPr>
            <p:cNvPr id="168" name="Freeform 16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5-Point Star 16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Freeform 169"/>
          <p:cNvSpPr/>
          <p:nvPr/>
        </p:nvSpPr>
        <p:spPr>
          <a:xfrm>
            <a:off x="3672998" y="269271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5-Point Star 170"/>
          <p:cNvSpPr/>
          <p:nvPr/>
        </p:nvSpPr>
        <p:spPr>
          <a:xfrm>
            <a:off x="4090328" y="273657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-2787825" y="113343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-2402043" y="1104500"/>
            <a:ext cx="223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00" name="Freeform 199"/>
          <p:cNvSpPr/>
          <p:nvPr/>
        </p:nvSpPr>
        <p:spPr>
          <a:xfrm>
            <a:off x="1468617" y="4180082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5-Point Star 200"/>
          <p:cNvSpPr/>
          <p:nvPr/>
        </p:nvSpPr>
        <p:spPr>
          <a:xfrm>
            <a:off x="1885947" y="4223944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5-Point Star 201"/>
          <p:cNvSpPr/>
          <p:nvPr/>
        </p:nvSpPr>
        <p:spPr>
          <a:xfrm>
            <a:off x="616646" y="3976931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991744" y="3794436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1409074" y="3849949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255810" y="436090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5-Point Star 206"/>
          <p:cNvSpPr/>
          <p:nvPr/>
        </p:nvSpPr>
        <p:spPr>
          <a:xfrm>
            <a:off x="673140" y="4404765"/>
            <a:ext cx="301478" cy="301478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1064795" y="440476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5-Point Star 208"/>
          <p:cNvSpPr/>
          <p:nvPr/>
        </p:nvSpPr>
        <p:spPr>
          <a:xfrm>
            <a:off x="1482125" y="444862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4205916" y="421835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5-Point Star 211"/>
          <p:cNvSpPr/>
          <p:nvPr/>
        </p:nvSpPr>
        <p:spPr>
          <a:xfrm>
            <a:off x="4623246" y="4262217"/>
            <a:ext cx="301478" cy="301478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2936615" y="400629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5-Point Star 213"/>
          <p:cNvSpPr/>
          <p:nvPr/>
        </p:nvSpPr>
        <p:spPr>
          <a:xfrm>
            <a:off x="3353945" y="4050157"/>
            <a:ext cx="301478" cy="301478"/>
          </a:xfrm>
          <a:prstGeom prst="star5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3729043" y="3832709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4146373" y="388822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2993109" y="4399176"/>
            <a:ext cx="742112" cy="345340"/>
            <a:chOff x="384520" y="3614983"/>
            <a:chExt cx="742112" cy="345340"/>
          </a:xfrm>
        </p:grpSpPr>
        <p:sp>
          <p:nvSpPr>
            <p:cNvPr id="218" name="Freeform 217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5-Point Star 218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Freeform 219"/>
          <p:cNvSpPr/>
          <p:nvPr/>
        </p:nvSpPr>
        <p:spPr>
          <a:xfrm>
            <a:off x="3802094" y="4443038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5-Point Star 220"/>
          <p:cNvSpPr/>
          <p:nvPr/>
        </p:nvSpPr>
        <p:spPr>
          <a:xfrm>
            <a:off x="4219424" y="4486900"/>
            <a:ext cx="301478" cy="301478"/>
          </a:xfrm>
          <a:prstGeom prst="star5">
            <a:avLst/>
          </a:prstGeom>
          <a:solidFill>
            <a:srgbClr val="E558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1416835" y="5844397"/>
            <a:ext cx="742112" cy="345340"/>
            <a:chOff x="384520" y="3614983"/>
            <a:chExt cx="742112" cy="345340"/>
          </a:xfrm>
        </p:grpSpPr>
        <p:sp>
          <p:nvSpPr>
            <p:cNvPr id="224" name="Freeform 223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5-Point Star 224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Freeform 226"/>
          <p:cNvSpPr/>
          <p:nvPr/>
        </p:nvSpPr>
        <p:spPr>
          <a:xfrm>
            <a:off x="939962" y="545875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5-Point Star 227"/>
          <p:cNvSpPr/>
          <p:nvPr/>
        </p:nvSpPr>
        <p:spPr>
          <a:xfrm>
            <a:off x="1357292" y="5514264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9" name="Group 228"/>
          <p:cNvGrpSpPr/>
          <p:nvPr/>
        </p:nvGrpSpPr>
        <p:grpSpPr>
          <a:xfrm>
            <a:off x="204028" y="6025218"/>
            <a:ext cx="742112" cy="345340"/>
            <a:chOff x="384520" y="3614983"/>
            <a:chExt cx="742112" cy="345340"/>
          </a:xfrm>
        </p:grpSpPr>
        <p:sp>
          <p:nvSpPr>
            <p:cNvPr id="230" name="Freeform 229"/>
            <p:cNvSpPr/>
            <p:nvPr/>
          </p:nvSpPr>
          <p:spPr>
            <a:xfrm>
              <a:off x="384520" y="3614983"/>
              <a:ext cx="742112" cy="311662"/>
            </a:xfrm>
            <a:custGeom>
              <a:avLst/>
              <a:gdLst>
                <a:gd name="connsiteX0" fmla="*/ 0 w 497144"/>
                <a:gd name="connsiteY0" fmla="*/ 160537 h 160537"/>
                <a:gd name="connsiteX1" fmla="*/ 151477 w 497144"/>
                <a:gd name="connsiteY1" fmla="*/ 9076 h 160537"/>
                <a:gd name="connsiteX2" fmla="*/ 349563 w 497144"/>
                <a:gd name="connsiteY2" fmla="*/ 137236 h 160537"/>
                <a:gd name="connsiteX3" fmla="*/ 489389 w 497144"/>
                <a:gd name="connsiteY3" fmla="*/ 9076 h 160537"/>
                <a:gd name="connsiteX4" fmla="*/ 477737 w 497144"/>
                <a:gd name="connsiteY4" fmla="*/ 9076 h 16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144" h="160537">
                  <a:moveTo>
                    <a:pt x="0" y="160537"/>
                  </a:moveTo>
                  <a:cubicBezTo>
                    <a:pt x="46608" y="86748"/>
                    <a:pt x="93217" y="12959"/>
                    <a:pt x="151477" y="9076"/>
                  </a:cubicBezTo>
                  <a:cubicBezTo>
                    <a:pt x="209738" y="5192"/>
                    <a:pt x="293244" y="137236"/>
                    <a:pt x="349563" y="137236"/>
                  </a:cubicBezTo>
                  <a:cubicBezTo>
                    <a:pt x="405882" y="137236"/>
                    <a:pt x="468027" y="30436"/>
                    <a:pt x="489389" y="9076"/>
                  </a:cubicBezTo>
                  <a:cubicBezTo>
                    <a:pt x="510751" y="-12284"/>
                    <a:pt x="481621" y="11018"/>
                    <a:pt x="477737" y="9076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5-Point Star 230"/>
            <p:cNvSpPr/>
            <p:nvPr/>
          </p:nvSpPr>
          <p:spPr>
            <a:xfrm>
              <a:off x="801850" y="3658845"/>
              <a:ext cx="301478" cy="301478"/>
            </a:xfrm>
            <a:prstGeom prst="star5">
              <a:avLst/>
            </a:prstGeom>
            <a:solidFill>
              <a:srgbClr val="E4B7B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Freeform 231"/>
          <p:cNvSpPr/>
          <p:nvPr/>
        </p:nvSpPr>
        <p:spPr>
          <a:xfrm>
            <a:off x="1013013" y="606908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5-Point Star 232"/>
          <p:cNvSpPr/>
          <p:nvPr/>
        </p:nvSpPr>
        <p:spPr>
          <a:xfrm>
            <a:off x="1430343" y="6112942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4154134" y="588267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5-Point Star 235"/>
          <p:cNvSpPr/>
          <p:nvPr/>
        </p:nvSpPr>
        <p:spPr>
          <a:xfrm>
            <a:off x="4571464" y="592653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2884833" y="5670610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5-Point Star 237"/>
          <p:cNvSpPr/>
          <p:nvPr/>
        </p:nvSpPr>
        <p:spPr>
          <a:xfrm>
            <a:off x="3302163" y="5714472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3677261" y="549702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5-Point Star 239"/>
          <p:cNvSpPr/>
          <p:nvPr/>
        </p:nvSpPr>
        <p:spPr>
          <a:xfrm>
            <a:off x="4094591" y="5552537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2941327" y="6063491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5-Point Star 242"/>
          <p:cNvSpPr/>
          <p:nvPr/>
        </p:nvSpPr>
        <p:spPr>
          <a:xfrm>
            <a:off x="3358657" y="6107353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3"/>
          <p:cNvSpPr/>
          <p:nvPr/>
        </p:nvSpPr>
        <p:spPr>
          <a:xfrm>
            <a:off x="3750312" y="6107353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5-Point Star 244"/>
          <p:cNvSpPr/>
          <p:nvPr/>
        </p:nvSpPr>
        <p:spPr>
          <a:xfrm>
            <a:off x="4167642" y="6151215"/>
            <a:ext cx="301478" cy="30147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99934" y="5749784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701786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2</a:t>
            </a:r>
            <a:endParaRPr lang="en-US" u="sng" dirty="0"/>
          </a:p>
        </p:txBody>
      </p:sp>
      <p:sp>
        <p:nvSpPr>
          <p:cNvPr id="248" name="TextBox 247"/>
          <p:cNvSpPr txBox="1"/>
          <p:nvPr/>
        </p:nvSpPr>
        <p:spPr>
          <a:xfrm>
            <a:off x="49055" y="1358688"/>
            <a:ext cx="240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Replicate 1</a:t>
            </a:r>
            <a:endParaRPr lang="en-US" u="sng" dirty="0"/>
          </a:p>
        </p:txBody>
      </p:sp>
      <p:sp>
        <p:nvSpPr>
          <p:cNvPr id="249" name="5-Point Star 248"/>
          <p:cNvSpPr/>
          <p:nvPr/>
        </p:nvSpPr>
        <p:spPr>
          <a:xfrm>
            <a:off x="161723" y="1010606"/>
            <a:ext cx="301478" cy="301478"/>
          </a:xfrm>
          <a:prstGeom prst="star5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897" y="9893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 of interest</a:t>
            </a:r>
            <a:endParaRPr lang="en-US" dirty="0"/>
          </a:p>
        </p:txBody>
      </p:sp>
      <p:sp>
        <p:nvSpPr>
          <p:cNvPr id="250" name="Freeform 249"/>
          <p:cNvSpPr/>
          <p:nvPr/>
        </p:nvSpPr>
        <p:spPr>
          <a:xfrm>
            <a:off x="2814872" y="1046815"/>
            <a:ext cx="742112" cy="311662"/>
          </a:xfrm>
          <a:custGeom>
            <a:avLst/>
            <a:gdLst>
              <a:gd name="connsiteX0" fmla="*/ 0 w 497144"/>
              <a:gd name="connsiteY0" fmla="*/ 160537 h 160537"/>
              <a:gd name="connsiteX1" fmla="*/ 151477 w 497144"/>
              <a:gd name="connsiteY1" fmla="*/ 9076 h 160537"/>
              <a:gd name="connsiteX2" fmla="*/ 349563 w 497144"/>
              <a:gd name="connsiteY2" fmla="*/ 137236 h 160537"/>
              <a:gd name="connsiteX3" fmla="*/ 489389 w 497144"/>
              <a:gd name="connsiteY3" fmla="*/ 9076 h 160537"/>
              <a:gd name="connsiteX4" fmla="*/ 477737 w 497144"/>
              <a:gd name="connsiteY4" fmla="*/ 9076 h 16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44" h="160537">
                <a:moveTo>
                  <a:pt x="0" y="160537"/>
                </a:moveTo>
                <a:cubicBezTo>
                  <a:pt x="46608" y="86748"/>
                  <a:pt x="93217" y="12959"/>
                  <a:pt x="151477" y="9076"/>
                </a:cubicBezTo>
                <a:cubicBezTo>
                  <a:pt x="209738" y="5192"/>
                  <a:pt x="293244" y="137236"/>
                  <a:pt x="349563" y="137236"/>
                </a:cubicBezTo>
                <a:cubicBezTo>
                  <a:pt x="405882" y="137236"/>
                  <a:pt x="468027" y="30436"/>
                  <a:pt x="489389" y="9076"/>
                </a:cubicBezTo>
                <a:cubicBezTo>
                  <a:pt x="510751" y="-12284"/>
                  <a:pt x="481621" y="11018"/>
                  <a:pt x="477737" y="9076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516" y="989356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molecule</a:t>
            </a:r>
            <a:endParaRPr lang="en-US" dirty="0"/>
          </a:p>
        </p:txBody>
      </p:sp>
      <p:sp>
        <p:nvSpPr>
          <p:cNvPr id="226" name="5-Point Star 225"/>
          <p:cNvSpPr/>
          <p:nvPr/>
        </p:nvSpPr>
        <p:spPr>
          <a:xfrm>
            <a:off x="564864" y="5641246"/>
            <a:ext cx="301478" cy="301478"/>
          </a:xfrm>
          <a:prstGeom prst="star5">
            <a:avLst/>
          </a:prstGeom>
          <a:solidFill>
            <a:srgbClr val="E4B7B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itle 16"/>
          <p:cNvSpPr>
            <a:spLocks noGrp="1"/>
          </p:cNvSpPr>
          <p:nvPr>
            <p:ph type="title"/>
          </p:nvPr>
        </p:nvSpPr>
        <p:spPr>
          <a:xfrm>
            <a:off x="1" y="-51590"/>
            <a:ext cx="919429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How should we deal with chemical probing replicates?</a:t>
            </a:r>
            <a:endParaRPr lang="en-US" sz="3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6049698" y="1107567"/>
            <a:ext cx="324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Analysis method for replicate experiments</a:t>
            </a:r>
            <a:endParaRPr lang="en-US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6534708" y="2601363"/>
            <a:ext cx="21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Add results together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92145" y="4271987"/>
            <a:ext cx="25518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replicates as separate observations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Fit a statistical model with a flexible mean-variance relationship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2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415"/>
            <a:ext cx="9144000" cy="185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existing replicate sensitive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51704"/>
            <a:ext cx="8229600" cy="41742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Uses comparisons of control experiments as background distribution to score differences between treatment and control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method uses variability in both treatment and control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203" y="4059775"/>
            <a:ext cx="2371352" cy="20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415"/>
            <a:ext cx="9144000" cy="185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existing replicate sensitive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51704"/>
            <a:ext cx="8229600" cy="41742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Introduces the idea of Hidden Markov Model smoothing of signal in chemical probing experiment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RNA loops and helices are generally long, so transitions between structural states are less likely than staying in the same structural state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53" y="4061792"/>
            <a:ext cx="33274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Chemical probing aids prediction of RNA secondary structure</a:t>
            </a:r>
          </a:p>
          <a:p>
            <a:r>
              <a:rPr lang="en-US" dirty="0" smtClean="0"/>
              <a:t>What should be done with replicate chemical probing experiments?</a:t>
            </a:r>
          </a:p>
          <a:p>
            <a:r>
              <a:rPr lang="en-US" b="1" dirty="0" smtClean="0"/>
              <a:t>Modeling “</a:t>
            </a:r>
            <a:r>
              <a:rPr lang="en-US" b="1" dirty="0" err="1" smtClean="0"/>
              <a:t>overdispersion</a:t>
            </a:r>
            <a:r>
              <a:rPr lang="en-US" b="1" dirty="0" smtClean="0"/>
              <a:t>” in chemical probing data</a:t>
            </a:r>
          </a:p>
          <a:p>
            <a:r>
              <a:rPr lang="en-US" dirty="0" smtClean="0"/>
              <a:t>A statistical test for nucleotide modification in chemical probing data</a:t>
            </a:r>
          </a:p>
          <a:p>
            <a:r>
              <a:rPr lang="en-US" dirty="0" smtClean="0"/>
              <a:t>Using statistical models of chemical probing data for RNA secondary structure prediction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78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4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How do we estimate degree of </a:t>
            </a:r>
            <a:r>
              <a:rPr lang="en-US" dirty="0" err="1" smtClean="0"/>
              <a:t>overdispersion</a:t>
            </a:r>
            <a:r>
              <a:rPr lang="en-US" dirty="0" smtClean="0"/>
              <a:t> with a small number of replicates?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8226" y="3244182"/>
            <a:ext cx="6693871" cy="3947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909542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269555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75774" y="243946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98226" y="2849477"/>
            <a:ext cx="6693871" cy="3947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716377" y="28494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43397" y="28494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55328" y="287485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82348" y="287485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79189" y="284984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06209" y="284984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18140" y="287522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45160" y="287522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59165" y="284853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71096" y="287390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98116" y="287390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94957" y="284890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21977" y="284890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33908" y="28742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560928" y="28742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682792" y="1994956"/>
            <a:ext cx="202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RT stop counts</a:t>
            </a:r>
            <a:endParaRPr lang="en-US" sz="2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3" y="4094731"/>
            <a:ext cx="3166388" cy="189453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58" y="4292015"/>
            <a:ext cx="2911340" cy="169724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031" y="4206210"/>
            <a:ext cx="2782265" cy="166935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172510" y="3819717"/>
            <a:ext cx="902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</a:t>
            </a:r>
          </a:p>
          <a:p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dirty="0" smtClean="0"/>
              <a:t>α = 0)</a:t>
            </a:r>
            <a:endParaRPr lang="en-US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3685863" y="3819717"/>
            <a:ext cx="224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Slightly </a:t>
            </a:r>
            <a:r>
              <a:rPr lang="en-US" dirty="0" err="1" smtClean="0"/>
              <a:t>overdispersed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l-GR" dirty="0" smtClean="0"/>
              <a:t>α = 0.01)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866701" y="3819717"/>
            <a:ext cx="214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Highly </a:t>
            </a:r>
            <a:r>
              <a:rPr lang="en-US" dirty="0" err="1" smtClean="0"/>
              <a:t>overdispersed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l-GR" dirty="0" smtClean="0"/>
              <a:t>α = 1)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8127" y="6075027"/>
            <a:ext cx="911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Key insight: assume that nucleotides have similar levels of </a:t>
            </a:r>
            <a:r>
              <a:rPr lang="en-US" sz="2400" dirty="0" err="1" smtClean="0"/>
              <a:t>overdispersion</a:t>
            </a:r>
            <a:endParaRPr lang="en-US" sz="2400" dirty="0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61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4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familiar problem from RNA-</a:t>
            </a:r>
            <a:r>
              <a:rPr lang="en-US" dirty="0" err="1" smtClean="0"/>
              <a:t>Seq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8226" y="3244182"/>
            <a:ext cx="6693871" cy="3947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909542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269555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5920" y="243946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98226" y="2849477"/>
            <a:ext cx="6693871" cy="3947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716377" y="28494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43397" y="28494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55328" y="287485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82348" y="287485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79189" y="284984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06209" y="284984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18140" y="287522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45160" y="2875220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59165" y="284853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71096" y="287390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98116" y="287390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94957" y="284890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721977" y="2848904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133908" y="28742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560928" y="2874277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871647" y="1999226"/>
            <a:ext cx="3995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 expression (read counts)</a:t>
            </a:r>
            <a:endParaRPr lang="en-US" sz="2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3" y="4094731"/>
            <a:ext cx="3166388" cy="189453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58" y="4292015"/>
            <a:ext cx="2911340" cy="169724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031" y="4206210"/>
            <a:ext cx="2782265" cy="166935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172510" y="3819717"/>
            <a:ext cx="90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85863" y="3819717"/>
            <a:ext cx="224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</a:t>
            </a:r>
            <a:r>
              <a:rPr lang="en-US" dirty="0" err="1" smtClean="0"/>
              <a:t>overdispersed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866701" y="3819717"/>
            <a:ext cx="214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Highly </a:t>
            </a:r>
            <a:r>
              <a:rPr lang="en-US" dirty="0" err="1" smtClean="0"/>
              <a:t>overdispersed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28127" y="6075027"/>
            <a:ext cx="911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Key insight: assume that nucleotides have similar levels of </a:t>
            </a:r>
            <a:r>
              <a:rPr lang="en-US" sz="2400" dirty="0" err="1" smtClean="0"/>
              <a:t>overdispersion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Negative binomial distribution: DESeq2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4674768" cy="29255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σ</a:t>
            </a:r>
            <a:r>
              <a:rPr lang="en-US" baseline="30000" dirty="0" smtClean="0"/>
              <a:t>2</a:t>
            </a:r>
            <a:r>
              <a:rPr lang="en-US" dirty="0" smtClean="0"/>
              <a:t> = µ + αµ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α = 0 </a:t>
            </a:r>
            <a:r>
              <a:rPr lang="en-US" dirty="0" smtClean="0">
                <a:sym typeface="Wingdings"/>
              </a:rPr>
              <a:t> Poisson</a:t>
            </a:r>
          </a:p>
          <a:p>
            <a:pPr lvl="1"/>
            <a:r>
              <a:rPr lang="en-US" dirty="0" smtClean="0">
                <a:sym typeface="Wingdings"/>
              </a:rPr>
              <a:t>Larger alpha  more </a:t>
            </a:r>
            <a:r>
              <a:rPr lang="en-US" dirty="0" err="1" smtClean="0">
                <a:sym typeface="Wingdings"/>
              </a:rPr>
              <a:t>overdispersed</a:t>
            </a:r>
            <a:endParaRPr lang="en-US" dirty="0">
              <a:sym typeface="Wingdings"/>
            </a:endParaRPr>
          </a:p>
          <a:p>
            <a:pPr lvl="1"/>
            <a:endParaRPr lang="en-US" dirty="0"/>
          </a:p>
          <a:p>
            <a:r>
              <a:rPr lang="en-US" dirty="0" smtClean="0"/>
              <a:t>Also called Poisson-Gamma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Y ~ Poisson(</a:t>
            </a:r>
            <a:r>
              <a:rPr lang="en-US" dirty="0" err="1"/>
              <a:t>λ</a:t>
            </a:r>
            <a:r>
              <a:rPr lang="en-US" dirty="0"/>
              <a:t>)</a:t>
            </a:r>
          </a:p>
          <a:p>
            <a:pPr lvl="1">
              <a:buFont typeface="Wingdings" charset="2"/>
              <a:buChar char="§"/>
            </a:pPr>
            <a:r>
              <a:rPr lang="en-US" dirty="0" err="1"/>
              <a:t>λ</a:t>
            </a:r>
            <a:r>
              <a:rPr lang="en-US" dirty="0"/>
              <a:t> ~ Gamma(k, </a:t>
            </a:r>
            <a:r>
              <a:rPr lang="en-US" dirty="0" err="1"/>
              <a:t>θ</a:t>
            </a:r>
            <a:r>
              <a:rPr lang="en-US" dirty="0"/>
              <a:t>)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Y ~ Poisson-Gamma(µ,α)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8302"/>
            <a:ext cx="3166388" cy="1894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075" y="5125586"/>
            <a:ext cx="2911340" cy="1697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848" y="5039781"/>
            <a:ext cx="2782265" cy="16693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2749" y="4892850"/>
            <a:ext cx="65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027" y="4892850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0.01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46865" y="4892850"/>
            <a:ext cx="65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304" y="1662557"/>
            <a:ext cx="3870712" cy="2818554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6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Negative binomial distribution fit with DESeq2 is a more accurate model for chemical probing data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451" y="1381862"/>
            <a:ext cx="6161375" cy="4468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75560"/>
            <a:ext cx="36086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Kolmogorov Smirnov test:</a:t>
            </a:r>
          </a:p>
          <a:p>
            <a:r>
              <a:rPr lang="en-US" sz="2400" dirty="0" smtClean="0"/>
              <a:t>Poisson: p &lt; 2.2*10</a:t>
            </a:r>
            <a:r>
              <a:rPr lang="en-US" sz="2400" baseline="30000" dirty="0" smtClean="0"/>
              <a:t>-16</a:t>
            </a:r>
          </a:p>
          <a:p>
            <a:r>
              <a:rPr lang="en-US" sz="2400" dirty="0" smtClean="0"/>
              <a:t>Negative binomial: p = 0.24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73402" y="5992376"/>
            <a:ext cx="3970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Negative binomial fit to 5 replicates, tested with the 6th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89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Negative binomial simulated replicates have similar variability to observed replicates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139"/>
          <a:stretch/>
        </p:blipFill>
        <p:spPr>
          <a:xfrm>
            <a:off x="0" y="2395567"/>
            <a:ext cx="4673600" cy="3567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54"/>
          <a:stretch/>
        </p:blipFill>
        <p:spPr>
          <a:xfrm>
            <a:off x="4497635" y="2465844"/>
            <a:ext cx="4531272" cy="3461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3469" y="1933902"/>
            <a:ext cx="266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Biological replicates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565" y="1969070"/>
            <a:ext cx="3740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Negative binomial replicates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Molecular structure aids mechanistic understanding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6551" b="13733"/>
          <a:stretch/>
        </p:blipFill>
        <p:spPr>
          <a:xfrm>
            <a:off x="578322" y="2447230"/>
            <a:ext cx="3798778" cy="3370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151" y="2336084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8077" y="1922198"/>
            <a:ext cx="1575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Group II Intron </a:t>
            </a:r>
          </a:p>
          <a:p>
            <a:pPr algn="ctr"/>
            <a:r>
              <a:rPr lang="en-US" dirty="0" smtClean="0"/>
              <a:t>Active Site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48380" y="6552719"/>
            <a:ext cx="459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Toor</a:t>
            </a:r>
            <a:r>
              <a:rPr lang="en-US" sz="1400" dirty="0" smtClean="0"/>
              <a:t> </a:t>
            </a:r>
            <a:r>
              <a:rPr lang="en-US" sz="1400" i="1" dirty="0" smtClean="0"/>
              <a:t>et al. </a:t>
            </a:r>
            <a:r>
              <a:rPr lang="en-US" sz="1400" dirty="0" smtClean="0"/>
              <a:t>Science 2008, Anna Pyle </a:t>
            </a:r>
            <a:r>
              <a:rPr lang="en-US" sz="1400" i="1" dirty="0" smtClean="0"/>
              <a:t>Ann. Rev. </a:t>
            </a:r>
            <a:r>
              <a:rPr lang="en-US" sz="1400" i="1" dirty="0" err="1" smtClean="0"/>
              <a:t>Biophys</a:t>
            </a:r>
            <a:r>
              <a:rPr lang="en-US" sz="1400" i="1" dirty="0" smtClean="0"/>
              <a:t>. </a:t>
            </a:r>
            <a:r>
              <a:rPr lang="en-US" sz="1400" dirty="0" smtClean="0"/>
              <a:t> 2016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2930"/>
          <a:stretch/>
        </p:blipFill>
        <p:spPr>
          <a:xfrm>
            <a:off x="5808837" y="2755672"/>
            <a:ext cx="2489200" cy="2886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5342" y="1922198"/>
            <a:ext cx="396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BCR-</a:t>
            </a:r>
            <a:r>
              <a:rPr lang="en-US" dirty="0" err="1" smtClean="0"/>
              <a:t>Abl</a:t>
            </a:r>
            <a:r>
              <a:rPr lang="en-US" dirty="0" smtClean="0"/>
              <a:t> Kinase in complex with </a:t>
            </a:r>
            <a:r>
              <a:rPr lang="en-US" dirty="0" err="1" smtClean="0"/>
              <a:t>Imatinib</a:t>
            </a:r>
            <a:endParaRPr lang="en-US" dirty="0" smtClean="0"/>
          </a:p>
          <a:p>
            <a:pPr algn="ctr"/>
            <a:r>
              <a:rPr lang="en-US" dirty="0" smtClean="0"/>
              <a:t>(leukemia drug)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6032" y="6349371"/>
            <a:ext cx="288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Weisberg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 Rev Cancer </a:t>
            </a:r>
            <a:r>
              <a:rPr lang="en-US" sz="1400" dirty="0" smtClean="0"/>
              <a:t>2007 </a:t>
            </a:r>
          </a:p>
          <a:p>
            <a:pPr algn="r"/>
            <a:r>
              <a:rPr lang="en-US" sz="1400" dirty="0" smtClean="0"/>
              <a:t>Nagar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Cancer Research </a:t>
            </a:r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8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Chemical probing aids prediction of RNA secondary structure</a:t>
            </a:r>
          </a:p>
          <a:p>
            <a:r>
              <a:rPr lang="en-US" dirty="0" smtClean="0"/>
              <a:t>What should be done with replicate chemical probing experiments?</a:t>
            </a:r>
          </a:p>
          <a:p>
            <a:r>
              <a:rPr lang="en-US" dirty="0" smtClean="0"/>
              <a:t>Modeling “</a:t>
            </a:r>
            <a:r>
              <a:rPr lang="en-US" dirty="0" err="1" smtClean="0"/>
              <a:t>overdispersion</a:t>
            </a:r>
            <a:r>
              <a:rPr lang="en-US" dirty="0" smtClean="0"/>
              <a:t>” in chemical probing data</a:t>
            </a:r>
          </a:p>
          <a:p>
            <a:r>
              <a:rPr lang="en-US" b="1" dirty="0" smtClean="0"/>
              <a:t>A statistical test for nucleotide modification in chemical probing data</a:t>
            </a:r>
          </a:p>
          <a:p>
            <a:r>
              <a:rPr lang="en-US" dirty="0" smtClean="0"/>
              <a:t>Using statistical models of chemical probing data for RNA secondary structure prediction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1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4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setup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0914" y="2935284"/>
            <a:ext cx="6693871" cy="39470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9888" y="2600644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888" y="2960657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462" y="213056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60914" y="2540579"/>
            <a:ext cx="6693871" cy="3947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79065" y="25405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06085" y="25405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8016" y="25659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36" y="25659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1877" y="254094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68897" y="254094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80828" y="25663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07848" y="25663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21853" y="253963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33784" y="25650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60804" y="25650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57645" y="254000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84665" y="2540006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96596" y="25653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23616" y="25653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682792" y="1686058"/>
            <a:ext cx="2027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RT stop counts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54679" y="5244029"/>
            <a:ext cx="911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Key question: Does RT stop more in treatment than control (potentially indicating that the nucleotide is single-stranded)?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1187596" y="4338757"/>
            <a:ext cx="6693871" cy="394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46570" y="4004117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46570" y="4364130"/>
            <a:ext cx="71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 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65144" y="35340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187596" y="3944052"/>
            <a:ext cx="6693871" cy="3947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605747" y="39440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32767" y="39440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44698" y="396942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71718" y="396942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68559" y="39444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695579" y="394442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07510" y="396979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34530" y="3969795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948535" y="394310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360466" y="396848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87486" y="396848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184327" y="39434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611347" y="3943479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23278" y="39688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50298" y="3968852"/>
            <a:ext cx="0" cy="7894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20114" y="4157091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010109" y="2704451"/>
            <a:ext cx="116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Treated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9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P-values from negative binomial model outperform other methods identifying nucleotides with reactivity toward chemical probes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77" y="2260270"/>
            <a:ext cx="5368880" cy="38389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60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P-values from negative binomial model outperform other methods identifying nucleotides with reactivity toward chemical probes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535" y="2271921"/>
            <a:ext cx="5048223" cy="36350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8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Significant amounts of reactivity do not necessarily correspond to biochemical state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22"/>
          <a:stretch/>
        </p:blipFill>
        <p:spPr>
          <a:xfrm>
            <a:off x="3286545" y="1417639"/>
            <a:ext cx="5857455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131" y="2366877"/>
            <a:ext cx="3227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Nucleotide reactivity (∆P) </a:t>
            </a:r>
          </a:p>
          <a:p>
            <a:r>
              <a:rPr lang="en-US" dirty="0" smtClean="0"/>
              <a:t>distributions simulated from treated and control count distributions</a:t>
            </a:r>
          </a:p>
          <a:p>
            <a:endParaRPr lang="en-US" dirty="0"/>
          </a:p>
          <a:p>
            <a:r>
              <a:rPr lang="en-US" dirty="0" smtClean="0"/>
              <a:t>Stars indicate significant nucleotides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07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Chemical probing aids prediction of RNA secondary structure</a:t>
            </a:r>
          </a:p>
          <a:p>
            <a:r>
              <a:rPr lang="en-US" dirty="0" smtClean="0"/>
              <a:t>What should be done with replicate chemical probing experiments?</a:t>
            </a:r>
          </a:p>
          <a:p>
            <a:r>
              <a:rPr lang="en-US" dirty="0" smtClean="0"/>
              <a:t>Modeling “</a:t>
            </a:r>
            <a:r>
              <a:rPr lang="en-US" dirty="0" err="1" smtClean="0"/>
              <a:t>overdispersion</a:t>
            </a:r>
            <a:r>
              <a:rPr lang="en-US" dirty="0" smtClean="0"/>
              <a:t>” in chemical probing data</a:t>
            </a:r>
          </a:p>
          <a:p>
            <a:r>
              <a:rPr lang="en-US" dirty="0" smtClean="0"/>
              <a:t>A statistical test for nucleotide modification in chemical probing data</a:t>
            </a:r>
          </a:p>
          <a:p>
            <a:r>
              <a:rPr lang="en-US" b="1" dirty="0" smtClean="0"/>
              <a:t>Using statistical models of chemical probing data for RNA secondary structure prediction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36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Relating SHAPE reactivity to </a:t>
            </a:r>
            <a:r>
              <a:rPr lang="en-US" dirty="0" err="1" smtClean="0"/>
              <a:t>pseudoenergies</a:t>
            </a:r>
            <a:r>
              <a:rPr lang="en-US" dirty="0" smtClean="0"/>
              <a:t>/pairing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042229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Nonlinear relationship between reactivity and energy</a:t>
            </a:r>
          </a:p>
          <a:p>
            <a:r>
              <a:rPr lang="en-US" dirty="0" smtClean="0"/>
              <a:t>Blue line is the standard method: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Red line is the empirical distribution of pairing probabilities at different SHAPE reactivity values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922" y="2152952"/>
            <a:ext cx="4379087" cy="3132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095" y="64886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Eddy 2014 </a:t>
            </a:r>
            <a:r>
              <a:rPr lang="en-US" i="1" dirty="0" smtClean="0"/>
              <a:t>Ann Rev </a:t>
            </a:r>
            <a:r>
              <a:rPr lang="en-US" i="1" dirty="0" err="1" smtClean="0"/>
              <a:t>Biophys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3550562"/>
            <a:ext cx="3962400" cy="10414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429" y="5550669"/>
            <a:ext cx="4454078" cy="10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Normalizing reactivity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0430" cy="487769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Different experiments may have different levels of reagent modification</a:t>
            </a:r>
          </a:p>
          <a:p>
            <a:r>
              <a:rPr lang="en-US" dirty="0"/>
              <a:t>Different RNAs have different overall levels of structure</a:t>
            </a:r>
            <a:endParaRPr lang="en-US" dirty="0" smtClean="0"/>
          </a:p>
          <a:p>
            <a:r>
              <a:rPr lang="en-US" dirty="0" smtClean="0"/>
              <a:t>No clear relationship between reactivity (∆P) and probability of being single-stranded.</a:t>
            </a:r>
          </a:p>
          <a:p>
            <a:r>
              <a:rPr lang="en-US" dirty="0" smtClean="0"/>
              <a:t>Many ad-hoc proposals for how to normalize raw </a:t>
            </a:r>
            <a:r>
              <a:rPr lang="en-US" dirty="0" err="1" smtClean="0"/>
              <a:t>reactivities</a:t>
            </a:r>
            <a:r>
              <a:rPr lang="en-US" dirty="0" smtClean="0"/>
              <a:t> for each RNA relative to mean or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96" y="4077165"/>
            <a:ext cx="4140103" cy="2780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95" y="1165545"/>
            <a:ext cx="4140103" cy="2826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9707" y="1623502"/>
            <a:ext cx="151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coverage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52650" y="4462288"/>
            <a:ext cx="147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96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Normalizing reactivity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0430" cy="487769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Different experiments may have different levels of reagent modification</a:t>
            </a:r>
          </a:p>
          <a:p>
            <a:r>
              <a:rPr lang="en-US" dirty="0"/>
              <a:t>Different RNAs have different overall levels of structure</a:t>
            </a:r>
            <a:endParaRPr lang="en-US" dirty="0" smtClean="0"/>
          </a:p>
          <a:p>
            <a:r>
              <a:rPr lang="en-US" dirty="0" smtClean="0"/>
              <a:t>No clear relationship between reactivity (∆P) and probability of being single-stranded.</a:t>
            </a:r>
          </a:p>
          <a:p>
            <a:r>
              <a:rPr lang="en-US" dirty="0" smtClean="0"/>
              <a:t>Many ad-hoc proposals for how to normalize raw </a:t>
            </a:r>
            <a:r>
              <a:rPr lang="en-US" dirty="0" err="1" smtClean="0"/>
              <a:t>reactivities</a:t>
            </a:r>
            <a:r>
              <a:rPr lang="en-US" dirty="0" smtClean="0"/>
              <a:t> for each RNA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38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20952" y="1600200"/>
            <a:ext cx="4110430" cy="487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Most common method:</a:t>
            </a:r>
          </a:p>
          <a:p>
            <a:pPr lvl="1"/>
            <a:r>
              <a:rPr lang="en-US" dirty="0" smtClean="0"/>
              <a:t>Remove outliers that are </a:t>
            </a:r>
          </a:p>
          <a:p>
            <a:pPr lvl="1"/>
            <a:r>
              <a:rPr lang="en-US" dirty="0" smtClean="0"/>
              <a:t>Divide all values by mean of top 10% of non-outlier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68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2868"/>
          <a:stretch/>
        </p:blipFill>
        <p:spPr>
          <a:xfrm>
            <a:off x="4368800" y="4850688"/>
            <a:ext cx="4368800" cy="1296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Incorporating variability in chemical probing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97085" cy="2971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Sample treated and untreated counts </a:t>
            </a:r>
            <a:r>
              <a:rPr lang="en-US" i="1" dirty="0" smtClean="0"/>
              <a:t>K</a:t>
            </a:r>
            <a:r>
              <a:rPr lang="en-US" dirty="0" smtClean="0"/>
              <a:t> from distributions fit with DESeq2</a:t>
            </a:r>
          </a:p>
          <a:p>
            <a:r>
              <a:rPr lang="en-US" dirty="0" smtClean="0"/>
              <a:t>Compute reactivity (</a:t>
            </a:r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r>
              <a:rPr lang="en-US" dirty="0" smtClean="0"/>
              <a:t> is mean coverage)</a:t>
            </a:r>
          </a:p>
          <a:p>
            <a:r>
              <a:rPr lang="en-US" dirty="0" smtClean="0"/>
              <a:t>Estimate </a:t>
            </a:r>
            <a:r>
              <a:rPr lang="en-US" dirty="0" err="1" smtClean="0"/>
              <a:t>pseudoenergy</a:t>
            </a:r>
            <a:r>
              <a:rPr lang="en-US" dirty="0" smtClean="0"/>
              <a:t> </a:t>
            </a:r>
            <a:r>
              <a:rPr lang="en-US" i="1" dirty="0" smtClean="0"/>
              <a:t>E</a:t>
            </a:r>
            <a:r>
              <a:rPr lang="en-US" dirty="0" smtClean="0"/>
              <a:t> as the mean </a:t>
            </a:r>
            <a:r>
              <a:rPr lang="en-US" dirty="0" err="1" smtClean="0"/>
              <a:t>pseudoenergy</a:t>
            </a:r>
            <a:r>
              <a:rPr lang="en-US" dirty="0" smtClean="0"/>
              <a:t> from all sampled </a:t>
            </a:r>
            <a:r>
              <a:rPr lang="en-US" dirty="0" err="1" smtClean="0"/>
              <a:t>reactivities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696" y="1417638"/>
            <a:ext cx="3289904" cy="2353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4424"/>
          <a:stretch/>
        </p:blipFill>
        <p:spPr>
          <a:xfrm>
            <a:off x="-14515" y="3974183"/>
            <a:ext cx="4368800" cy="2290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454"/>
          <a:stretch/>
        </p:blipFill>
        <p:spPr>
          <a:xfrm>
            <a:off x="4622800" y="5817810"/>
            <a:ext cx="4114800" cy="104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152" y="3985834"/>
            <a:ext cx="3962400" cy="10414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4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secondary structure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Maps of base pairing interaction of RNA</a:t>
            </a:r>
          </a:p>
          <a:p>
            <a:r>
              <a:rPr lang="en-US" dirty="0" smtClean="0"/>
              <a:t>Essential to RNA regulation and function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ibosomal RNAs</a:t>
            </a:r>
          </a:p>
          <a:p>
            <a:pPr lvl="1"/>
            <a:r>
              <a:rPr lang="en-US" dirty="0" err="1" smtClean="0"/>
              <a:t>riboswitches</a:t>
            </a:r>
            <a:endParaRPr lang="en-US" dirty="0" smtClean="0"/>
          </a:p>
          <a:p>
            <a:pPr lvl="1"/>
            <a:r>
              <a:rPr lang="en-US" dirty="0" smtClean="0"/>
              <a:t>long noncoding RNAs, e.g. </a:t>
            </a:r>
            <a:r>
              <a:rPr lang="en-US" dirty="0" err="1" smtClean="0"/>
              <a:t>Xist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58" y="1511904"/>
            <a:ext cx="3477719" cy="4293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8129" y="2252209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81515" y="4303561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778" y="4671257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33127" y="2575186"/>
            <a:ext cx="1515347" cy="10376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824" y="1340294"/>
            <a:ext cx="275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S. </a:t>
            </a:r>
            <a:r>
              <a:rPr lang="en-US" sz="2400" i="1" dirty="0" err="1" smtClean="0"/>
              <a:t>cerevisiae</a:t>
            </a:r>
            <a:r>
              <a:rPr lang="en-US" sz="2400" dirty="0" smtClean="0"/>
              <a:t> </a:t>
            </a:r>
            <a:r>
              <a:rPr lang="en-US" sz="2400" dirty="0" err="1" smtClean="0"/>
              <a:t>tRNA</a:t>
            </a:r>
            <a:r>
              <a:rPr lang="en-US" sz="2400" baseline="30000" dirty="0" err="1" smtClean="0"/>
              <a:t>Phe</a:t>
            </a:r>
            <a:endParaRPr lang="en-US" sz="2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5057" y="6577764"/>
            <a:ext cx="622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</a:t>
            </a:r>
            <a:r>
              <a:rPr lang="en-US" sz="1200" dirty="0" err="1" smtClean="0"/>
              <a:t>Transfer_RNA</a:t>
            </a:r>
            <a:r>
              <a:rPr lang="en-US" sz="1200" dirty="0" smtClean="0"/>
              <a:t>; reviewed in Kevin Weeks </a:t>
            </a:r>
            <a:r>
              <a:rPr lang="en-US" sz="1200" i="1" dirty="0" err="1" smtClean="0"/>
              <a:t>Curr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Opin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Biol</a:t>
            </a:r>
            <a:r>
              <a:rPr lang="en-US" sz="1200" i="1" dirty="0" smtClean="0"/>
              <a:t> </a:t>
            </a:r>
            <a:r>
              <a:rPr lang="en-US" sz="1200" dirty="0" smtClean="0"/>
              <a:t>2010</a:t>
            </a:r>
          </a:p>
          <a:p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3454"/>
          <a:stretch/>
        </p:blipFill>
        <p:spPr>
          <a:xfrm>
            <a:off x="376090" y="4894020"/>
            <a:ext cx="4114800" cy="1040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nucleotide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4424"/>
          <a:stretch/>
        </p:blipFill>
        <p:spPr>
          <a:xfrm>
            <a:off x="-14515" y="1417090"/>
            <a:ext cx="4368800" cy="2290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01" y="4277908"/>
            <a:ext cx="3796011" cy="244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802"/>
          <a:stretch/>
        </p:blipFill>
        <p:spPr>
          <a:xfrm>
            <a:off x="5092101" y="1600200"/>
            <a:ext cx="3955143" cy="258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3309" y="1255058"/>
            <a:ext cx="110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Reactivity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07207" y="4196718"/>
            <a:ext cx="151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seudoenergy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924286"/>
            <a:ext cx="3962400" cy="104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38" y="5845405"/>
            <a:ext cx="50038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Naïve </a:t>
            </a:r>
            <a:r>
              <a:rPr lang="en-US" sz="2600" dirty="0" err="1"/>
              <a:t>pseudoenergy</a:t>
            </a:r>
            <a:r>
              <a:rPr lang="en-US" sz="2600" dirty="0" smtClean="0"/>
              <a:t>: E = 5.2 kJ/</a:t>
            </a:r>
            <a:r>
              <a:rPr lang="en-US" sz="2600" dirty="0" err="1" smtClean="0"/>
              <a:t>mol</a:t>
            </a:r>
            <a:endParaRPr lang="en-US" sz="2600" dirty="0" smtClean="0"/>
          </a:p>
          <a:p>
            <a:r>
              <a:rPr lang="en-US" sz="2600" dirty="0" smtClean="0"/>
              <a:t>Mean </a:t>
            </a:r>
            <a:r>
              <a:rPr lang="en-US" sz="2600" dirty="0" err="1" smtClean="0"/>
              <a:t>pseudoenergy</a:t>
            </a:r>
            <a:r>
              <a:rPr lang="en-US" sz="2600" dirty="0" smtClean="0"/>
              <a:t>: E = 4.6 kJ/</a:t>
            </a:r>
            <a:r>
              <a:rPr lang="en-US" sz="2600" dirty="0" err="1" smtClean="0"/>
              <a:t>mol</a:t>
            </a:r>
            <a:endParaRPr lang="en-US" sz="2600" dirty="0" smtClean="0"/>
          </a:p>
          <a:p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7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i="1" dirty="0" smtClean="0"/>
              <a:t>in vitro </a:t>
            </a:r>
            <a:r>
              <a:rPr lang="en-US" dirty="0" smtClean="0"/>
              <a:t>5S </a:t>
            </a:r>
            <a:r>
              <a:rPr lang="en-US" dirty="0" err="1" smtClean="0"/>
              <a:t>rRNA</a:t>
            </a:r>
            <a:r>
              <a:rPr lang="en-US" i="1" dirty="0" smtClean="0"/>
              <a:t> </a:t>
            </a:r>
            <a:r>
              <a:rPr lang="en-US" dirty="0" smtClean="0"/>
              <a:t>SHAPE-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427" y="1323664"/>
            <a:ext cx="6429056" cy="4401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606" y="5906994"/>
            <a:ext cx="819968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An </a:t>
            </a:r>
            <a:r>
              <a:rPr lang="en-US" sz="2400" i="1" dirty="0" smtClean="0"/>
              <a:t>in vitro </a:t>
            </a:r>
            <a:r>
              <a:rPr lang="en-US" sz="2400" dirty="0" smtClean="0"/>
              <a:t>dataset is also </a:t>
            </a:r>
            <a:r>
              <a:rPr lang="en-US" sz="2400" dirty="0" err="1" smtClean="0"/>
              <a:t>overdispersed</a:t>
            </a:r>
            <a:r>
              <a:rPr lang="en-US" sz="2400" dirty="0" smtClean="0"/>
              <a:t> (KS-test p &lt; 2.2*10</a:t>
            </a:r>
            <a:r>
              <a:rPr lang="en-US" sz="2400" baseline="30000" dirty="0" smtClean="0"/>
              <a:t>-16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Negative binomial fit is not as good as for </a:t>
            </a:r>
            <a:r>
              <a:rPr lang="en-US" sz="2400" dirty="0" err="1" smtClean="0"/>
              <a:t>Xist</a:t>
            </a:r>
            <a:r>
              <a:rPr lang="en-US" sz="2400" dirty="0" smtClean="0"/>
              <a:t> data (p = 0.008)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5092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Inferred 5S </a:t>
            </a:r>
            <a:r>
              <a:rPr lang="en-US" dirty="0" err="1" smtClean="0"/>
              <a:t>rRNA</a:t>
            </a:r>
            <a:r>
              <a:rPr lang="en-US" dirty="0" smtClean="0"/>
              <a:t> reactivity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2696"/>
          <a:stretch/>
        </p:blipFill>
        <p:spPr>
          <a:xfrm>
            <a:off x="1386602" y="1521021"/>
            <a:ext cx="5989190" cy="4623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8887" y="4741908"/>
            <a:ext cx="196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716F"/>
                </a:solidFill>
              </a:rPr>
              <a:t>Single-stranded</a:t>
            </a:r>
          </a:p>
          <a:p>
            <a:r>
              <a:rPr lang="en-US" dirty="0" smtClean="0">
                <a:solidFill>
                  <a:srgbClr val="55BCC0"/>
                </a:solidFill>
              </a:rPr>
              <a:t>Double-stranded</a:t>
            </a:r>
            <a:endParaRPr lang="en-US" dirty="0">
              <a:solidFill>
                <a:srgbClr val="55B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0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in vitro </a:t>
            </a:r>
            <a:r>
              <a:rPr lang="en-US" dirty="0" smtClean="0"/>
              <a:t>5S </a:t>
            </a:r>
            <a:r>
              <a:rPr lang="en-US" dirty="0" err="1" smtClean="0"/>
              <a:t>rRNA</a:t>
            </a:r>
            <a:r>
              <a:rPr lang="en-US" i="1" dirty="0" smtClean="0"/>
              <a:t> </a:t>
            </a:r>
            <a:r>
              <a:rPr lang="en-US" dirty="0" smtClean="0"/>
              <a:t>SHAPE-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6891"/>
            <a:ext cx="9144000" cy="5354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956" y="5891850"/>
            <a:ext cx="612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Constrained structure is correct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Unconstrained structure has only ~25% of base pairs correct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62" y="1400040"/>
            <a:ext cx="39624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is robust to parameters of </a:t>
            </a:r>
            <a:r>
              <a:rPr lang="en-US" dirty="0" err="1" smtClean="0"/>
              <a:t>pseudoenergy</a:t>
            </a:r>
            <a:r>
              <a:rPr lang="en-US" dirty="0" smtClean="0"/>
              <a:t>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0316"/>
            <a:ext cx="9144000" cy="44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0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HMM: try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97" y="1759283"/>
            <a:ext cx="4728328" cy="373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12492"/>
            <a:ext cx="3327400" cy="149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606" y="5587117"/>
            <a:ext cx="8561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Initial probabilities of pairing come directly from probing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Forward backward algorithm used to infer final probabilities using transition </a:t>
            </a:r>
            <a:r>
              <a:rPr lang="en-US" dirty="0" smtClean="0"/>
              <a:t>matrix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parameters are not helpful, but optimization of HMM parameters for RNAs of known structure could be good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5804" y="2097159"/>
            <a:ext cx="433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Inferred probabilities on reference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04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92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Chemical probing data are </a:t>
            </a:r>
            <a:r>
              <a:rPr lang="en-US" dirty="0" err="1" smtClean="0"/>
              <a:t>overdispersed</a:t>
            </a:r>
            <a:r>
              <a:rPr lang="en-US" dirty="0" smtClean="0"/>
              <a:t>, and require replicate experiments to model statistically</a:t>
            </a:r>
          </a:p>
          <a:p>
            <a:r>
              <a:rPr lang="en-US" dirty="0" smtClean="0"/>
              <a:t>Modeling with the negative-binomial distribution using the DESeq2 tool more accurately captures the variability in RNA chemical probing</a:t>
            </a:r>
          </a:p>
          <a:p>
            <a:r>
              <a:rPr lang="en-US" dirty="0" smtClean="0"/>
              <a:t>P-values from negative binomial model are useful for biochemical inferences that follow reagent selectivity</a:t>
            </a:r>
          </a:p>
          <a:p>
            <a:r>
              <a:rPr lang="en-US" dirty="0" smtClean="0"/>
              <a:t>Computing constraints from based on inferred statistical model can lead to correct structure prediction 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orking on comparisons for more RNAs and with other folding methods</a:t>
            </a:r>
          </a:p>
          <a:p>
            <a:pPr lvl="1"/>
            <a:r>
              <a:rPr lang="en-US" dirty="0" smtClean="0"/>
              <a:t>Will try to optimize HMM transition probabilities as well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77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B84D2"/>
                </a:solidFill>
              </a:rPr>
              <a:t>Acknowledgements </a:t>
            </a:r>
            <a:endParaRPr lang="en-US" dirty="0">
              <a:solidFill>
                <a:srgbClr val="2B84D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634997"/>
          </a:xfrm>
        </p:spPr>
        <p:txBody>
          <a:bodyPr>
            <a:normAutofit fontScale="62500" lnSpcReduction="20000"/>
          </a:bodyPr>
          <a:lstStyle/>
          <a:p>
            <a:pPr marL="57150" indent="0">
              <a:buNone/>
            </a:pPr>
            <a:r>
              <a:rPr lang="en-US" sz="3600" b="1" dirty="0" smtClean="0"/>
              <a:t>Gerstein Lab</a:t>
            </a:r>
            <a:r>
              <a:rPr lang="en-US" sz="3600" b="1" dirty="0"/>
              <a:t>	</a:t>
            </a:r>
            <a:endParaRPr lang="en-US" sz="3600" b="1" dirty="0" smtClean="0"/>
          </a:p>
          <a:p>
            <a:pPr marL="57150" indent="0">
              <a:buNone/>
            </a:pPr>
            <a:r>
              <a:rPr lang="en-US" sz="3600" b="1" dirty="0"/>
              <a:t>	</a:t>
            </a:r>
            <a:r>
              <a:rPr lang="en-US" sz="2600" b="1" dirty="0" smtClean="0"/>
              <a:t>Mark</a:t>
            </a:r>
          </a:p>
          <a:p>
            <a:pPr marL="57150" indent="0">
              <a:buNone/>
            </a:pPr>
            <a:r>
              <a:rPr lang="en-US" sz="2000" b="1" dirty="0"/>
              <a:t>	</a:t>
            </a:r>
            <a:r>
              <a:rPr lang="en-US" sz="2700" b="1" dirty="0" smtClean="0"/>
              <a:t>Jing </a:t>
            </a:r>
            <a:r>
              <a:rPr lang="en-US" sz="2700" b="1" dirty="0"/>
              <a:t>Zhang</a:t>
            </a:r>
          </a:p>
          <a:p>
            <a:pPr marL="57150" indent="0">
              <a:buNone/>
            </a:pPr>
            <a:r>
              <a:rPr lang="en-US" sz="2700" b="1" dirty="0"/>
              <a:t>	</a:t>
            </a:r>
            <a:r>
              <a:rPr lang="en-US" sz="2700" b="1" dirty="0" err="1"/>
              <a:t>Arif</a:t>
            </a:r>
            <a:r>
              <a:rPr lang="en-US" sz="2700" b="1" dirty="0"/>
              <a:t> </a:t>
            </a:r>
            <a:r>
              <a:rPr lang="en-US" sz="2700" b="1" dirty="0" err="1" smtClean="0"/>
              <a:t>Harmanci</a:t>
            </a:r>
            <a:endParaRPr lang="en-US" sz="2700" b="1" dirty="0" smtClean="0"/>
          </a:p>
          <a:p>
            <a:pPr marL="57150" indent="0">
              <a:buNone/>
            </a:pPr>
            <a:r>
              <a:rPr lang="en-US" sz="2700" dirty="0"/>
              <a:t>	</a:t>
            </a:r>
            <a:r>
              <a:rPr lang="en-US" sz="2700" dirty="0" smtClean="0"/>
              <a:t>P2-TECH</a:t>
            </a:r>
            <a:endParaRPr lang="en-US" sz="2700" dirty="0"/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 smtClean="0"/>
              <a:t>Simon</a:t>
            </a:r>
            <a:r>
              <a:rPr lang="en-US" sz="3500" dirty="0" smtClean="0"/>
              <a:t> </a:t>
            </a:r>
            <a:r>
              <a:rPr lang="en-US" sz="3500" b="1" dirty="0" smtClean="0"/>
              <a:t>Lab</a:t>
            </a:r>
          </a:p>
          <a:p>
            <a:pPr marL="457200" lvl="1" indent="0">
              <a:buNone/>
            </a:pPr>
            <a:r>
              <a:rPr lang="en-US" dirty="0" smtClean="0"/>
              <a:t>Matt</a:t>
            </a:r>
          </a:p>
          <a:p>
            <a:pPr marL="457200" lvl="1" indent="0">
              <a:buNone/>
            </a:pPr>
            <a:r>
              <a:rPr lang="en-US" dirty="0" smtClean="0"/>
              <a:t>Erin Duffy</a:t>
            </a:r>
          </a:p>
          <a:p>
            <a:pPr marL="457200" lvl="1" indent="0">
              <a:buNone/>
            </a:pPr>
            <a:r>
              <a:rPr lang="en-US" dirty="0" smtClean="0"/>
              <a:t>Tyler Smith</a:t>
            </a:r>
          </a:p>
          <a:p>
            <a:pPr marL="457200" lvl="1" indent="0">
              <a:buNone/>
            </a:pPr>
            <a:r>
              <a:rPr lang="en-US" b="1" dirty="0" smtClean="0"/>
              <a:t>Alec Sexton</a:t>
            </a:r>
          </a:p>
          <a:p>
            <a:pPr marL="457200" lvl="1" indent="0">
              <a:buNone/>
            </a:pPr>
            <a:r>
              <a:rPr lang="en-US" dirty="0"/>
              <a:t>Will </a:t>
            </a:r>
            <a:r>
              <a:rPr lang="en-US" dirty="0" err="1" smtClean="0"/>
              <a:t>Culligan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Lea Kiefer</a:t>
            </a:r>
          </a:p>
          <a:p>
            <a:pPr marL="457200" lvl="1" indent="0">
              <a:buNone/>
            </a:pPr>
            <a:r>
              <a:rPr lang="en-US" dirty="0" smtClean="0"/>
              <a:t>Martin </a:t>
            </a:r>
            <a:r>
              <a:rPr lang="en-US" dirty="0" err="1" smtClean="0"/>
              <a:t>Machyna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Jeremy Schofield</a:t>
            </a:r>
          </a:p>
          <a:p>
            <a:pPr marL="457200" lvl="1" indent="0">
              <a:buNone/>
            </a:pPr>
            <a:r>
              <a:rPr lang="en-US" dirty="0" smtClean="0"/>
              <a:t>Meaghan Sullivan </a:t>
            </a:r>
          </a:p>
          <a:p>
            <a:pPr marL="457200" lvl="1" indent="0">
              <a:buNone/>
            </a:pPr>
            <a:r>
              <a:rPr lang="en-US" dirty="0" smtClean="0"/>
              <a:t>Maddie </a:t>
            </a:r>
            <a:r>
              <a:rPr lang="en-US" dirty="0" err="1" smtClean="0"/>
              <a:t>Zoltek</a:t>
            </a:r>
            <a:endParaRPr lang="en-US" dirty="0" smtClean="0"/>
          </a:p>
          <a:p>
            <a:pPr marL="457200" lvl="1" indent="0">
              <a:buNone/>
            </a:pPr>
            <a:r>
              <a:rPr lang="en-US" b="1" dirty="0" smtClean="0"/>
              <a:t>Peter Wang</a:t>
            </a:r>
            <a:endParaRPr lang="en-US" dirty="0" smtClean="0"/>
          </a:p>
        </p:txBody>
      </p:sp>
      <p:pic>
        <p:nvPicPr>
          <p:cNvPr id="5" name="Picture 4" descr="lab photo with alec in memor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62" y="4244951"/>
            <a:ext cx="3272329" cy="20718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662" y="1417638"/>
            <a:ext cx="4355138" cy="28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40" y="1454313"/>
            <a:ext cx="2007398" cy="394664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84186" y="1360050"/>
            <a:ext cx="2729104" cy="4089286"/>
            <a:chOff x="1242002" y="1329381"/>
            <a:chExt cx="2882474" cy="43190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7949"/>
            <a:stretch/>
          </p:blipFill>
          <p:spPr>
            <a:xfrm>
              <a:off x="1526240" y="1417638"/>
              <a:ext cx="2421092" cy="42308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56000" y="1417638"/>
              <a:ext cx="568476" cy="481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42002" y="1329381"/>
              <a:ext cx="568476" cy="481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Constraints can improve RNA secondary structure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5883681"/>
            <a:ext cx="8229600" cy="104019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chemeClr val="accent4"/>
                </a:solidFill>
              </a:rPr>
              <a:t>purple</a:t>
            </a:r>
            <a:r>
              <a:rPr lang="en-US" sz="2000" dirty="0" smtClean="0"/>
              <a:t> indicate mistakes in structure prediction</a:t>
            </a:r>
          </a:p>
          <a:p>
            <a:r>
              <a:rPr lang="en-US" sz="2000" dirty="0" smtClean="0"/>
              <a:t>Prior knowledge of which nucleotides are single- or double-stranded aids prediction.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23442" y="6605191"/>
            <a:ext cx="4205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Deigan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 </a:t>
            </a:r>
            <a:r>
              <a:rPr lang="en-US" sz="1200" i="1" dirty="0" smtClean="0"/>
              <a:t>PNAS</a:t>
            </a:r>
            <a:r>
              <a:rPr lang="en-US" sz="1200" dirty="0" smtClean="0"/>
              <a:t> 2009; Kevin Weeks </a:t>
            </a:r>
            <a:r>
              <a:rPr lang="en-US" sz="1200" i="1" dirty="0" err="1" smtClean="0"/>
              <a:t>Curr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Opin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Biol</a:t>
            </a:r>
            <a:r>
              <a:rPr lang="en-US" sz="1200" i="1" dirty="0" smtClean="0"/>
              <a:t> </a:t>
            </a:r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4667" y="2056190"/>
            <a:ext cx="1838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E. coli </a:t>
            </a:r>
            <a:r>
              <a:rPr lang="en-US" sz="2000" dirty="0" smtClean="0"/>
              <a:t>16S </a:t>
            </a:r>
            <a:r>
              <a:rPr lang="en-US" sz="2000" dirty="0" err="1" smtClean="0"/>
              <a:t>rRNA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5927" y="5352574"/>
            <a:ext cx="1869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naïve prediction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0212" y="5352574"/>
            <a:ext cx="2542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constrained prediction</a:t>
            </a:r>
            <a:endParaRPr lang="en-US" sz="20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probing of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28" y="1065672"/>
            <a:ext cx="8229600" cy="4525963"/>
          </a:xfrm>
        </p:spPr>
        <p:txBody>
          <a:bodyPr/>
          <a:lstStyle/>
          <a:p>
            <a:r>
              <a:rPr lang="en-US" dirty="0" smtClean="0"/>
              <a:t>Chemically modify RNA</a:t>
            </a:r>
          </a:p>
          <a:p>
            <a:pPr lvl="1"/>
            <a:r>
              <a:rPr lang="en-US" dirty="0" smtClean="0"/>
              <a:t>Usually unstructured nucleotides are modifiable</a:t>
            </a:r>
          </a:p>
          <a:p>
            <a:r>
              <a:rPr lang="en-US" dirty="0" smtClean="0"/>
              <a:t>Read out with reverse transcriptase</a:t>
            </a:r>
          </a:p>
          <a:p>
            <a:endParaRPr lang="en-US" dirty="0"/>
          </a:p>
          <a:p>
            <a:r>
              <a:rPr lang="en-US" dirty="0" smtClean="0"/>
              <a:t>Stops &amp; Mutations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44" y="1786970"/>
            <a:ext cx="598170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0129"/>
            <a:ext cx="1658342" cy="14538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24581" y="1311279"/>
            <a:ext cx="2970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Chemically modify RNA</a:t>
            </a:r>
          </a:p>
          <a:p>
            <a:pPr algn="ctr"/>
            <a:r>
              <a:rPr lang="en-US" dirty="0" smtClean="0"/>
              <a:t>(mainly unstructured regions)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/>
          <a:srcRect l="40056"/>
          <a:stretch/>
        </p:blipFill>
        <p:spPr>
          <a:xfrm>
            <a:off x="484234" y="3936966"/>
            <a:ext cx="2950016" cy="224533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4444" y="3157290"/>
            <a:ext cx="39500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SHAPE</a:t>
            </a:r>
          </a:p>
          <a:p>
            <a:pPr algn="ctr"/>
            <a:r>
              <a:rPr lang="en-US" sz="1400" dirty="0" smtClean="0"/>
              <a:t>(Selective 2’-hydroxyl acylation &amp; primer extension)</a:t>
            </a:r>
            <a:endParaRPr lang="en-US" sz="14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1813" b="6466"/>
          <a:stretch/>
        </p:blipFill>
        <p:spPr>
          <a:xfrm>
            <a:off x="4363941" y="4235387"/>
            <a:ext cx="4576370" cy="191649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082859" y="3326129"/>
            <a:ext cx="310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Dimethyl Sulfate (DMS)</a:t>
            </a:r>
            <a:endParaRPr lang="en-US" sz="2400" dirty="0"/>
          </a:p>
        </p:txBody>
      </p:sp>
      <p:sp>
        <p:nvSpPr>
          <p:cNvPr id="51" name="Rectangle 50"/>
          <p:cNvSpPr/>
          <p:nvPr/>
        </p:nvSpPr>
        <p:spPr>
          <a:xfrm>
            <a:off x="3889920" y="4082106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934" y="3923083"/>
            <a:ext cx="1441949" cy="53001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37708" y="615188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54" name="Rectangle 53"/>
          <p:cNvSpPr/>
          <p:nvPr/>
        </p:nvSpPr>
        <p:spPr>
          <a:xfrm>
            <a:off x="3800566" y="4706567"/>
            <a:ext cx="1530851" cy="41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331417" y="615188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51974"/>
            <a:ext cx="869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Reviewed in Kubota </a:t>
            </a:r>
            <a:r>
              <a:rPr lang="en-US" sz="1100" i="1" dirty="0" smtClean="0"/>
              <a:t>et al</a:t>
            </a:r>
            <a:r>
              <a:rPr lang="en-US" sz="1100" dirty="0" smtClean="0"/>
              <a:t> </a:t>
            </a:r>
            <a:r>
              <a:rPr lang="en-US" sz="1100" i="1" dirty="0" smtClean="0"/>
              <a:t>Nat </a:t>
            </a:r>
            <a:r>
              <a:rPr lang="en-US" sz="1100" i="1" dirty="0" err="1" smtClean="0"/>
              <a:t>Chem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Biol</a:t>
            </a:r>
            <a:r>
              <a:rPr lang="en-US" sz="1100" i="1" dirty="0" smtClean="0"/>
              <a:t> </a:t>
            </a:r>
            <a:r>
              <a:rPr lang="en-US" sz="1100" dirty="0" smtClean="0"/>
              <a:t>2016; </a:t>
            </a:r>
            <a:r>
              <a:rPr lang="en-US" sz="1100" dirty="0" smtClean="0">
                <a:hlinkClick r:id="rId8"/>
              </a:rPr>
              <a:t>https://en.wikipedia.org/wiki/Nucleic_acid_structure_determination</a:t>
            </a:r>
            <a:r>
              <a:rPr lang="en-US" sz="1100" dirty="0" smtClean="0"/>
              <a:t>, </a:t>
            </a:r>
            <a:r>
              <a:rPr lang="en-US" sz="1100" dirty="0" err="1" smtClean="0"/>
              <a:t>Tijerna</a:t>
            </a:r>
            <a:r>
              <a:rPr lang="en-US" sz="1100" dirty="0" smtClean="0"/>
              <a:t> </a:t>
            </a:r>
            <a:r>
              <a:rPr lang="en-US" sz="1100" i="1" dirty="0" smtClean="0"/>
              <a:t>et al</a:t>
            </a:r>
            <a:r>
              <a:rPr lang="en-US" sz="1100" dirty="0" smtClean="0"/>
              <a:t>. </a:t>
            </a:r>
            <a:r>
              <a:rPr lang="en-US" sz="1100" i="1" dirty="0" smtClean="0"/>
              <a:t>Nat Protocols </a:t>
            </a:r>
            <a:r>
              <a:rPr lang="en-US" sz="1100" dirty="0" smtClean="0"/>
              <a:t>2007</a:t>
            </a:r>
            <a:endParaRPr lang="en-US" sz="11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5337732"/>
            <a:ext cx="678315" cy="307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4965166"/>
            <a:ext cx="678315" cy="307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probing of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4628" y="133322"/>
            <a:ext cx="8229600" cy="4525963"/>
          </a:xfrm>
        </p:spPr>
        <p:txBody>
          <a:bodyPr/>
          <a:lstStyle/>
          <a:p>
            <a:r>
              <a:rPr lang="en-US" dirty="0" smtClean="0"/>
              <a:t>Chemically modify RNA</a:t>
            </a:r>
          </a:p>
          <a:p>
            <a:pPr lvl="1"/>
            <a:r>
              <a:rPr lang="en-US" dirty="0" smtClean="0"/>
              <a:t>Usually unstructured nucleotides are modifiable</a:t>
            </a:r>
          </a:p>
          <a:p>
            <a:r>
              <a:rPr lang="en-US" dirty="0" smtClean="0"/>
              <a:t>Read out with reverse transcriptase</a:t>
            </a:r>
          </a:p>
          <a:p>
            <a:endParaRPr lang="en-US" dirty="0"/>
          </a:p>
          <a:p>
            <a:r>
              <a:rPr lang="en-US" dirty="0" smtClean="0"/>
              <a:t>Stops &amp; Mutations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44" y="1786970"/>
            <a:ext cx="598170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0129"/>
            <a:ext cx="1658342" cy="1453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59039"/>
          <a:stretch/>
        </p:blipFill>
        <p:spPr>
          <a:xfrm>
            <a:off x="274562" y="5128381"/>
            <a:ext cx="4337728" cy="76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89714" y="5366557"/>
            <a:ext cx="3897086" cy="0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368423" y="5300033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29898" y="5295198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89714" y="5210458"/>
            <a:ext cx="2844800" cy="0"/>
          </a:xfrm>
          <a:prstGeom prst="straightConnector1">
            <a:avLst/>
          </a:prstGeom>
          <a:ln>
            <a:solidFill>
              <a:srgbClr val="604A7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5-Point Star 17"/>
          <p:cNvSpPr/>
          <p:nvPr/>
        </p:nvSpPr>
        <p:spPr>
          <a:xfrm>
            <a:off x="7344233" y="5058205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789714" y="5739123"/>
            <a:ext cx="3897086" cy="0"/>
          </a:xfrm>
          <a:prstGeom prst="line">
            <a:avLst/>
          </a:pr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247473" y="5672599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25148" y="5667764"/>
            <a:ext cx="133048" cy="1330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525148" y="5583024"/>
            <a:ext cx="2109366" cy="0"/>
          </a:xfrm>
          <a:prstGeom prst="straightConnector1">
            <a:avLst/>
          </a:prstGeom>
          <a:ln>
            <a:solidFill>
              <a:srgbClr val="604A7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7211188" y="5430771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513056" y="6333071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72674" y="6262094"/>
            <a:ext cx="104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mutation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98952" y="4515814"/>
            <a:ext cx="701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Stops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29898" y="4522722"/>
            <a:ext cx="143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Mutations</a:t>
            </a:r>
          </a:p>
          <a:p>
            <a:pPr algn="ctr"/>
            <a:r>
              <a:rPr lang="en-US" dirty="0" smtClean="0"/>
              <a:t>(SHAPE-</a:t>
            </a:r>
            <a:r>
              <a:rPr lang="en-US" dirty="0" err="1" smtClean="0"/>
              <a:t>MaP</a:t>
            </a:r>
            <a:r>
              <a:rPr lang="en-US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4581" y="1311279"/>
            <a:ext cx="2970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Chemically modify RNA</a:t>
            </a:r>
          </a:p>
          <a:p>
            <a:pPr algn="ctr"/>
            <a:r>
              <a:rPr lang="en-US" dirty="0" smtClean="0"/>
              <a:t>(mainly unstructured regions)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67242" y="3852761"/>
            <a:ext cx="360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out with Reverse Transcriptase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71094" y="3289904"/>
            <a:ext cx="0" cy="599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9" idx="0"/>
          </p:cNvCxnSpPr>
          <p:nvPr/>
        </p:nvCxnSpPr>
        <p:spPr>
          <a:xfrm flipH="1">
            <a:off x="2249619" y="4222093"/>
            <a:ext cx="2321475" cy="293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  <a:endCxn id="30" idx="0"/>
          </p:cNvCxnSpPr>
          <p:nvPr/>
        </p:nvCxnSpPr>
        <p:spPr>
          <a:xfrm>
            <a:off x="4571094" y="4222093"/>
            <a:ext cx="2277755" cy="300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6231" y="6534666"/>
            <a:ext cx="26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Siegfried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 Methods </a:t>
            </a:r>
            <a:r>
              <a:rPr lang="en-US" sz="1400" dirty="0" smtClean="0"/>
              <a:t>2014</a:t>
            </a:r>
            <a:endParaRPr lang="en-US" sz="1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96" y="5805647"/>
            <a:ext cx="678315" cy="307027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4789714" y="6207038"/>
            <a:ext cx="3897086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89714" y="6050939"/>
            <a:ext cx="2844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5-Point Star 51"/>
          <p:cNvSpPr/>
          <p:nvPr/>
        </p:nvSpPr>
        <p:spPr>
          <a:xfrm>
            <a:off x="6775768" y="5898686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85" y="5829837"/>
            <a:ext cx="678315" cy="307027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476403" y="6231228"/>
            <a:ext cx="3897086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58342" y="6075129"/>
            <a:ext cx="1662861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5-Point Star 58"/>
          <p:cNvSpPr/>
          <p:nvPr/>
        </p:nvSpPr>
        <p:spPr>
          <a:xfrm>
            <a:off x="6095241" y="5031498"/>
            <a:ext cx="217711" cy="254000"/>
          </a:xfrm>
          <a:prstGeom prst="star5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541365"/>
            <a:ext cx="3557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Reviewed in Kubota </a:t>
            </a:r>
            <a:r>
              <a:rPr lang="en-US" sz="1400" i="1" dirty="0" smtClean="0"/>
              <a:t>et al Nat </a:t>
            </a:r>
            <a:r>
              <a:rPr lang="en-US" sz="1400" i="1" dirty="0" err="1" smtClean="0"/>
              <a:t>Chem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Biol</a:t>
            </a:r>
            <a:r>
              <a:rPr lang="en-US" sz="1400" i="1" dirty="0" smtClean="0"/>
              <a:t> 2016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statistically identify modified nucleotides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/>
              </a:rPr>
              <a:t>Typical work in the field: Poisson statistics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ym typeface="Wingdings"/>
              </a:rPr>
              <a:t>Assumes uniform statistical process</a:t>
            </a:r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Extensively used in the chemical probing field to describe variation of data</a:t>
            </a:r>
          </a:p>
          <a:p>
            <a:pPr lvl="1"/>
            <a:r>
              <a:rPr lang="en-US" dirty="0" err="1" smtClean="0">
                <a:sym typeface="Wingdings"/>
              </a:rPr>
              <a:t>Aviran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2011</a:t>
            </a:r>
          </a:p>
          <a:p>
            <a:pPr lvl="1"/>
            <a:r>
              <a:rPr lang="en-US" dirty="0" err="1" smtClean="0">
                <a:sym typeface="Wingdings"/>
              </a:rPr>
              <a:t>Choudhary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Bioinformatics </a:t>
            </a:r>
            <a:r>
              <a:rPr lang="en-US" dirty="0" smtClean="0">
                <a:sym typeface="Wingdings"/>
              </a:rPr>
              <a:t>2016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Biochemistry </a:t>
            </a:r>
            <a:r>
              <a:rPr lang="en-US" dirty="0" smtClean="0">
                <a:sym typeface="Wingdings"/>
              </a:rPr>
              <a:t>2015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2016</a:t>
            </a:r>
          </a:p>
          <a:p>
            <a:pPr lvl="1"/>
            <a:r>
              <a:rPr lang="en-US" dirty="0" smtClean="0">
                <a:sym typeface="Wingdings"/>
              </a:rPr>
              <a:t>Siegfried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 Methods </a:t>
            </a:r>
            <a:r>
              <a:rPr lang="en-US" dirty="0" smtClean="0">
                <a:sym typeface="Wingdings"/>
              </a:rPr>
              <a:t>2014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28" y="3957000"/>
            <a:ext cx="2838372" cy="21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2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Expansion of chemical probing techniques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Chemical probing has been traditionally done </a:t>
            </a:r>
            <a:r>
              <a:rPr lang="en-US" i="1" dirty="0" smtClean="0"/>
              <a:t>in vitro</a:t>
            </a:r>
            <a:r>
              <a:rPr lang="en-US" dirty="0" smtClean="0"/>
              <a:t> </a:t>
            </a: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ecently </a:t>
            </a:r>
            <a:r>
              <a:rPr lang="en-US" i="1" dirty="0" smtClean="0">
                <a:sym typeface="Wingdings"/>
              </a:rPr>
              <a:t>in vivo</a:t>
            </a:r>
            <a:r>
              <a:rPr lang="en-US" dirty="0" smtClean="0">
                <a:sym typeface="Wingdings"/>
              </a:rPr>
              <a:t> has analysis become widespread</a:t>
            </a:r>
          </a:p>
          <a:p>
            <a:pPr lvl="1"/>
            <a:r>
              <a:rPr lang="en-US" dirty="0" err="1" smtClean="0">
                <a:sym typeface="Wingdings"/>
              </a:rPr>
              <a:t>Rouskin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Nature </a:t>
            </a:r>
            <a:r>
              <a:rPr lang="en-US" dirty="0" smtClean="0">
                <a:sym typeface="Wingdings"/>
              </a:rPr>
              <a:t>2014 – DMS-</a:t>
            </a:r>
            <a:r>
              <a:rPr lang="en-US" dirty="0" err="1" smtClean="0">
                <a:sym typeface="Wingdings"/>
              </a:rPr>
              <a:t>Seq</a:t>
            </a:r>
            <a:r>
              <a:rPr lang="en-US" dirty="0" smtClean="0">
                <a:sym typeface="Wingdings"/>
              </a:rPr>
              <a:t> genome-wide </a:t>
            </a:r>
          </a:p>
          <a:p>
            <a:pPr lvl="1"/>
            <a:r>
              <a:rPr lang="en-US" dirty="0" err="1" smtClean="0">
                <a:sym typeface="Wingdings"/>
              </a:rPr>
              <a:t>Spitale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Nature </a:t>
            </a:r>
            <a:r>
              <a:rPr lang="en-US" dirty="0" smtClean="0">
                <a:sym typeface="Wingdings"/>
              </a:rPr>
              <a:t>2015 – </a:t>
            </a:r>
            <a:r>
              <a:rPr lang="en-US" dirty="0" err="1" smtClean="0">
                <a:sym typeface="Wingdings"/>
              </a:rPr>
              <a:t>icSHAPE</a:t>
            </a:r>
            <a:r>
              <a:rPr lang="en-US" dirty="0" smtClean="0">
                <a:sym typeface="Wingdings"/>
              </a:rPr>
              <a:t> genome-wide</a:t>
            </a:r>
          </a:p>
          <a:p>
            <a:pPr lvl="1"/>
            <a:r>
              <a:rPr lang="en-US" dirty="0" smtClean="0">
                <a:sym typeface="Wingdings"/>
              </a:rPr>
              <a:t>Fang, Moss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err="1" smtClean="0">
                <a:sym typeface="Wingdings"/>
              </a:rPr>
              <a:t>PLoS</a:t>
            </a:r>
            <a:r>
              <a:rPr lang="en-US" i="1" dirty="0" smtClean="0">
                <a:sym typeface="Wingdings"/>
              </a:rPr>
              <a:t> Genet </a:t>
            </a:r>
            <a:r>
              <a:rPr lang="en-US" dirty="0" smtClean="0">
                <a:sym typeface="Wingdings"/>
              </a:rPr>
              <a:t>2015 – DMS-</a:t>
            </a:r>
            <a:r>
              <a:rPr lang="en-US" dirty="0" err="1" smtClean="0">
                <a:sym typeface="Wingdings"/>
              </a:rPr>
              <a:t>Seq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Xist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Biochemistry </a:t>
            </a:r>
            <a:r>
              <a:rPr lang="en-US" dirty="0" smtClean="0">
                <a:sym typeface="Wingdings"/>
              </a:rPr>
              <a:t>2015 – ∆SHAPE</a:t>
            </a:r>
          </a:p>
          <a:p>
            <a:pPr lvl="1"/>
            <a:r>
              <a:rPr lang="en-US" dirty="0" err="1" smtClean="0">
                <a:sym typeface="Wingdings"/>
              </a:rPr>
              <a:t>Smola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et al</a:t>
            </a:r>
            <a:r>
              <a:rPr lang="en-US" dirty="0" smtClean="0">
                <a:sym typeface="Wingdings"/>
              </a:rPr>
              <a:t>. </a:t>
            </a:r>
            <a:r>
              <a:rPr lang="en-US" i="1" dirty="0" smtClean="0">
                <a:sym typeface="Wingdings"/>
              </a:rPr>
              <a:t>PNAS </a:t>
            </a:r>
            <a:r>
              <a:rPr lang="en-US" dirty="0" smtClean="0">
                <a:sym typeface="Wingdings"/>
              </a:rPr>
              <a:t>2016 – ∆SHAPE </a:t>
            </a:r>
            <a:r>
              <a:rPr lang="en-US" dirty="0" err="1" smtClean="0">
                <a:sym typeface="Wingdings"/>
              </a:rPr>
              <a:t>Xist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(several others)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B7B5-68D8-A045-AC28-4F9520337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0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54366</TotalTime>
  <Words>2486</Words>
  <Application>Microsoft Macintosh PowerPoint</Application>
  <PresentationFormat>On-screen Show (4:3)</PresentationFormat>
  <Paragraphs>471</Paragraphs>
  <Slides>47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Modeling of overdispersion in chemical probing data and application to RNA secondary structure prediction</vt:lpstr>
      <vt:lpstr>Outline</vt:lpstr>
      <vt:lpstr>Molecular structure aids mechanistic understanding</vt:lpstr>
      <vt:lpstr>RNA secondary structure</vt:lpstr>
      <vt:lpstr>Constraints can improve RNA secondary structure prediction</vt:lpstr>
      <vt:lpstr>Chemical probing of RNA</vt:lpstr>
      <vt:lpstr>Chemical probing of RNA</vt:lpstr>
      <vt:lpstr>How do we statistically identify modified nucleotides</vt:lpstr>
      <vt:lpstr>Expansion of chemical probing techniques</vt:lpstr>
      <vt:lpstr>Basic analysis of chemical probing data</vt:lpstr>
      <vt:lpstr>Data setup</vt:lpstr>
      <vt:lpstr>Adapting a solution from RNA-Seq</vt:lpstr>
      <vt:lpstr>Outline</vt:lpstr>
      <vt:lpstr>How should we deal with chemical probing replicates?</vt:lpstr>
      <vt:lpstr>How should we deal with chemical probing replicates?</vt:lpstr>
      <vt:lpstr>Do replicates follow the Poisson distribution?</vt:lpstr>
      <vt:lpstr>Showing overdispersion statistically</vt:lpstr>
      <vt:lpstr>Quantile-quantile plots for sequencing reproducibility of RNA-Seq</vt:lpstr>
      <vt:lpstr>Chemical probing data are highly overdispersed relative to Poisson distribution</vt:lpstr>
      <vt:lpstr>How should we deal with chemical probing replicates?</vt:lpstr>
      <vt:lpstr>How should we deal with chemical probing replicates?</vt:lpstr>
      <vt:lpstr>One existing replicate sensitive method</vt:lpstr>
      <vt:lpstr>One existing replicate sensitive method</vt:lpstr>
      <vt:lpstr>Outline</vt:lpstr>
      <vt:lpstr>Challenge: How do we estimate degree of overdispersion with a small number of replicates?</vt:lpstr>
      <vt:lpstr>A familiar problem from RNA-Seq</vt:lpstr>
      <vt:lpstr>Negative binomial distribution: DESeq2</vt:lpstr>
      <vt:lpstr>Negative binomial distribution fit with DESeq2 is a more accurate model for chemical probing data</vt:lpstr>
      <vt:lpstr>Negative binomial simulated replicates have similar variability to observed replicates</vt:lpstr>
      <vt:lpstr>Outline</vt:lpstr>
      <vt:lpstr>Data setup</vt:lpstr>
      <vt:lpstr>P-values from negative binomial model outperform other methods identifying nucleotides with reactivity toward chemical probes</vt:lpstr>
      <vt:lpstr>P-values from negative binomial model outperform other methods identifying nucleotides with reactivity toward chemical probes</vt:lpstr>
      <vt:lpstr>Significant amounts of reactivity do not necessarily correspond to biochemical state</vt:lpstr>
      <vt:lpstr>Outline</vt:lpstr>
      <vt:lpstr>Relating SHAPE reactivity to pseudoenergies/pairing probabilities</vt:lpstr>
      <vt:lpstr>Normalizing reactivity</vt:lpstr>
      <vt:lpstr>Normalizing reactivity</vt:lpstr>
      <vt:lpstr>Incorporating variability in chemical probing data</vt:lpstr>
      <vt:lpstr>Example nucleotide</vt:lpstr>
      <vt:lpstr>in vitro 5S rRNA SHAPE-Seq data</vt:lpstr>
      <vt:lpstr>Inferred 5S rRNA reactivity distributions</vt:lpstr>
      <vt:lpstr>in vitro 5S rRNA SHAPE-Seq data</vt:lpstr>
      <vt:lpstr>Performance is robust to parameters of pseudoenergy function</vt:lpstr>
      <vt:lpstr>HMM: try 1</vt:lpstr>
      <vt:lpstr>Conclusions</vt:lpstr>
      <vt:lpstr>Acknowledgements 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Rutenberg Schoenberg</dc:creator>
  <cp:lastModifiedBy>Michael Rutenberg Schoenberg</cp:lastModifiedBy>
  <cp:revision>114</cp:revision>
  <cp:lastPrinted>2017-04-10T16:19:21Z</cp:lastPrinted>
  <dcterms:created xsi:type="dcterms:W3CDTF">2017-02-17T16:56:40Z</dcterms:created>
  <dcterms:modified xsi:type="dcterms:W3CDTF">2017-04-20T22:50:41Z</dcterms:modified>
</cp:coreProperties>
</file>