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1" r:id="rId4"/>
    <p:sldId id="258" r:id="rId5"/>
    <p:sldId id="260" r:id="rId6"/>
    <p:sldId id="262" r:id="rId7"/>
    <p:sldId id="259" r:id="rId8"/>
    <p:sldId id="264" r:id="rId9"/>
    <p:sldId id="266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2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D8C29-DCA4-A845-A8FD-5E3B2746A741}" type="datetimeFigureOut">
              <a:rPr lang="en-US" smtClean="0"/>
              <a:t>4/18/17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6BC2E-79E4-034C-915A-7B33EE08F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61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Maybe partially due to batch effect.</a:t>
            </a:r>
            <a:r>
              <a:rPr lang="en-US" baseline="0" dirty="0" smtClean="0"/>
              <a:t> </a:t>
            </a:r>
            <a:r>
              <a:rPr lang="en-US" baseline="0" dirty="0" smtClean="0"/>
              <a:t>No biological replicates?</a:t>
            </a:r>
          </a:p>
          <a:p>
            <a:r>
              <a:rPr lang="en-US" baseline="0" dirty="0" smtClean="0"/>
              <a:t>Smaller number of cells </a:t>
            </a:r>
            <a:r>
              <a:rPr lang="en-US" baseline="0" dirty="0" smtClean="0"/>
              <a:t>in yellow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6BC2E-79E4-034C-915A-7B33EE08F1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80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6BC2E-79E4-034C-915A-7B33EE08F1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80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may be due to artifact because the up-regulated genes were identified in young mice only, not in old mice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6BC2E-79E4-034C-915A-7B33EE08F1B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47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CCC6-751F-AA4A-B9E6-6662D0203428}" type="datetimeFigureOut">
              <a:rPr lang="en-US" smtClean="0"/>
              <a:t>4/18/17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59CD-0CC1-1442-B844-CE615E604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276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CCC6-751F-AA4A-B9E6-6662D0203428}" type="datetimeFigureOut">
              <a:rPr lang="en-US" smtClean="0"/>
              <a:t>4/18/17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59CD-0CC1-1442-B844-CE615E604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22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CCC6-751F-AA4A-B9E6-6662D0203428}" type="datetimeFigureOut">
              <a:rPr lang="en-US" smtClean="0"/>
              <a:t>4/18/17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59CD-0CC1-1442-B844-CE615E604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01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CCC6-751F-AA4A-B9E6-6662D0203428}" type="datetimeFigureOut">
              <a:rPr lang="en-US" smtClean="0"/>
              <a:t>4/18/17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59CD-0CC1-1442-B844-CE615E604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020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CCC6-751F-AA4A-B9E6-6662D0203428}" type="datetimeFigureOut">
              <a:rPr lang="en-US" smtClean="0"/>
              <a:t>4/18/17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59CD-0CC1-1442-B844-CE615E604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08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CCC6-751F-AA4A-B9E6-6662D0203428}" type="datetimeFigureOut">
              <a:rPr lang="en-US" smtClean="0"/>
              <a:t>4/18/17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59CD-0CC1-1442-B844-CE615E604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85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CCC6-751F-AA4A-B9E6-6662D0203428}" type="datetimeFigureOut">
              <a:rPr lang="en-US" smtClean="0"/>
              <a:t>4/18/17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59CD-0CC1-1442-B844-CE615E604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644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CCC6-751F-AA4A-B9E6-6662D0203428}" type="datetimeFigureOut">
              <a:rPr lang="en-US" smtClean="0"/>
              <a:t>4/18/17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59CD-0CC1-1442-B844-CE615E604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32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CCC6-751F-AA4A-B9E6-6662D0203428}" type="datetimeFigureOut">
              <a:rPr lang="en-US" smtClean="0"/>
              <a:t>4/18/17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59CD-0CC1-1442-B844-CE615E604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241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CCC6-751F-AA4A-B9E6-6662D0203428}" type="datetimeFigureOut">
              <a:rPr lang="en-US" smtClean="0"/>
              <a:t>4/18/17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59CD-0CC1-1442-B844-CE615E604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85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CCC6-751F-AA4A-B9E6-6662D0203428}" type="datetimeFigureOut">
              <a:rPr lang="en-US" smtClean="0"/>
              <a:t>4/18/17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59CD-0CC1-1442-B844-CE615E604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56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ACCC6-751F-AA4A-B9E6-6662D0203428}" type="datetimeFigureOut">
              <a:rPr lang="en-US" smtClean="0"/>
              <a:t>4/18/17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359CD-0CC1-1442-B844-CE615E604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502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Aging </a:t>
            </a:r>
            <a:r>
              <a:rPr lang="en-US" dirty="0" smtClean="0"/>
              <a:t>and cell</a:t>
            </a:r>
            <a:r>
              <a:rPr lang="en-US" dirty="0"/>
              <a:t>-</a:t>
            </a:r>
            <a:r>
              <a:rPr lang="en-US" dirty="0" smtClean="0"/>
              <a:t>to-cell transcriptional variability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Jinrui</a:t>
            </a:r>
            <a:r>
              <a:rPr lang="en-US" dirty="0" smtClean="0"/>
              <a:t> </a:t>
            </a:r>
          </a:p>
          <a:p>
            <a:r>
              <a:rPr lang="en-US" dirty="0" smtClean="0"/>
              <a:t>04-18-2017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23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Identification of Activated </a:t>
            </a:r>
            <a:r>
              <a:rPr lang="en-US" dirty="0"/>
              <a:t>G</a:t>
            </a:r>
            <a:r>
              <a:rPr lang="en-US" dirty="0" smtClean="0"/>
              <a:t>enes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225 up-regulated DEGs upon activation shared between B6 and CAST young mice</a:t>
            </a:r>
          </a:p>
        </p:txBody>
      </p:sp>
    </p:spTree>
    <p:extLst>
      <p:ext uri="{BB962C8B-B14F-4D97-AF65-F5344CB8AC3E}">
        <p14:creationId xmlns:p14="http://schemas.microsoft.com/office/powerpoint/2010/main" val="87930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729"/>
            <a:ext cx="8229600" cy="4525963"/>
          </a:xfrm>
        </p:spPr>
        <p:txBody>
          <a:bodyPr/>
          <a:lstStyle/>
          <a:p>
            <a:r>
              <a:rPr lang="en-US" dirty="0" smtClean="0"/>
              <a:t>Naïve and active cells are well separated by the 225 activated genes 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29" y="1384299"/>
            <a:ext cx="7099894" cy="490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91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729"/>
            <a:ext cx="8229600" cy="4525963"/>
          </a:xfrm>
        </p:spPr>
        <p:txBody>
          <a:bodyPr/>
          <a:lstStyle/>
          <a:p>
            <a:r>
              <a:rPr lang="en-US" dirty="0" smtClean="0"/>
              <a:t>Old mice show lower expression than young mice in the 225 activated genes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949" y="1506071"/>
            <a:ext cx="4979521" cy="46551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26118" y="4183529"/>
            <a:ext cx="1137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225 genes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733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729"/>
            <a:ext cx="8229600" cy="4525963"/>
          </a:xfrm>
        </p:spPr>
        <p:txBody>
          <a:bodyPr/>
          <a:lstStyle/>
          <a:p>
            <a:r>
              <a:rPr lang="en-US" dirty="0" smtClean="0"/>
              <a:t>Old mice show higher variability than young mice in expression of the genes (with similar mean expression level between old and young)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294" y="2052171"/>
            <a:ext cx="4938059" cy="45202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83529" y="4537026"/>
            <a:ext cx="1252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~100 genes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30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729"/>
            <a:ext cx="8229600" cy="4525963"/>
          </a:xfrm>
        </p:spPr>
        <p:txBody>
          <a:bodyPr/>
          <a:lstStyle/>
          <a:p>
            <a:r>
              <a:rPr lang="en-US" dirty="0" smtClean="0"/>
              <a:t>The old mice (w/ high variability) have genes expressed in small fraction of the single cells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24" y="1673691"/>
            <a:ext cx="8624540" cy="385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89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ncreased </a:t>
            </a:r>
            <a:r>
              <a:rPr lang="en-US" dirty="0"/>
              <a:t>cell-to-cell transcriptional variability is </a:t>
            </a:r>
            <a:r>
              <a:rPr lang="en-US" dirty="0" smtClean="0"/>
              <a:t>another </a:t>
            </a:r>
            <a:r>
              <a:rPr lang="en-US" dirty="0"/>
              <a:t>major hallmark of </a:t>
            </a:r>
            <a:r>
              <a:rPr lang="en-US" dirty="0" smtClean="0"/>
              <a:t>aging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687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Aging: loss </a:t>
            </a:r>
            <a:r>
              <a:rPr lang="en-US" dirty="0"/>
              <a:t>of physiological and cellular </a:t>
            </a:r>
            <a:r>
              <a:rPr lang="en-US" dirty="0" smtClean="0"/>
              <a:t>functions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is the </a:t>
            </a:r>
            <a:r>
              <a:rPr lang="en-US" dirty="0"/>
              <a:t>molecular basis of </a:t>
            </a:r>
            <a:r>
              <a:rPr lang="en-US" dirty="0" smtClean="0"/>
              <a:t>aging?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195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Exploring </a:t>
            </a:r>
            <a:r>
              <a:rPr lang="en-US" dirty="0"/>
              <a:t>how aging affects transcriptional dynamics using single-cell RNA sequencing </a:t>
            </a:r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Cell line: CD4</a:t>
            </a:r>
            <a:r>
              <a:rPr lang="en-US" dirty="0"/>
              <a:t>+ </a:t>
            </a:r>
            <a:r>
              <a:rPr lang="en-US" dirty="0" smtClean="0"/>
              <a:t>T cell of mouse</a:t>
            </a:r>
          </a:p>
          <a:p>
            <a:pPr lvl="2"/>
            <a:r>
              <a:rPr lang="en-US" dirty="0" smtClean="0"/>
              <a:t>Naïve stage =&gt; activated state</a:t>
            </a:r>
          </a:p>
          <a:p>
            <a:pPr lvl="2"/>
            <a:r>
              <a:rPr lang="en-US" dirty="0"/>
              <a:t>M</a:t>
            </a:r>
            <a:r>
              <a:rPr lang="en-US" dirty="0" smtClean="0"/>
              <a:t>aintained lifelong (important in young and old)</a:t>
            </a:r>
          </a:p>
          <a:p>
            <a:pPr lvl="3"/>
            <a:r>
              <a:rPr lang="en-US" dirty="0" smtClean="0"/>
              <a:t>Adaptive immune against infections and cancers </a:t>
            </a:r>
            <a:endParaRPr lang="en-US" dirty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390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</a:t>
            </a:r>
            <a:r>
              <a:rPr lang="en-US" dirty="0" smtClean="0"/>
              <a:t>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968" y="1163170"/>
            <a:ext cx="6704387" cy="566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279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Divergence in </a:t>
            </a:r>
            <a:r>
              <a:rPr lang="en-US" dirty="0" err="1" smtClean="0"/>
              <a:t>transcriptome</a:t>
            </a:r>
            <a:r>
              <a:rPr lang="en-US" dirty="0" smtClean="0"/>
              <a:t> btw the </a:t>
            </a:r>
            <a:r>
              <a:rPr lang="en-US" dirty="0" smtClean="0"/>
              <a:t>two mouse </a:t>
            </a:r>
            <a:r>
              <a:rPr lang="en-US" dirty="0" smtClean="0"/>
              <a:t>species (B6 </a:t>
            </a:r>
            <a:r>
              <a:rPr lang="en-US" dirty="0" err="1" smtClean="0"/>
              <a:t>vs</a:t>
            </a:r>
            <a:r>
              <a:rPr lang="en-US" dirty="0" smtClean="0"/>
              <a:t> CAST)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318"/>
            <a:ext cx="8229600" cy="4525963"/>
          </a:xfrm>
        </p:spPr>
        <p:txBody>
          <a:bodyPr/>
          <a:lstStyle/>
          <a:p>
            <a:r>
              <a:rPr lang="en-US" dirty="0" smtClean="0"/>
              <a:t>The B6 and CAST cells are well separated based on </a:t>
            </a:r>
            <a:r>
              <a:rPr lang="en-US" dirty="0" err="1" smtClean="0"/>
              <a:t>transcriptome</a:t>
            </a:r>
            <a:r>
              <a:rPr lang="en-US" dirty="0" smtClean="0"/>
              <a:t> differences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157" y="2172887"/>
            <a:ext cx="3812784" cy="462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227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318"/>
            <a:ext cx="8229600" cy="4525963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ifferentially expressed genes (DEG) btw B6 and CAST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336189"/>
            <a:ext cx="4497295" cy="42789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9725" y="2515480"/>
            <a:ext cx="3766603" cy="40578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06353" y="2395953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Examples of DEGs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377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Activation of </a:t>
            </a:r>
            <a:r>
              <a:rPr lang="en-US" dirty="0" err="1"/>
              <a:t>naïve</a:t>
            </a:r>
            <a:r>
              <a:rPr lang="en-US" dirty="0"/>
              <a:t> CD4+ T cells induces a </a:t>
            </a:r>
            <a:r>
              <a:rPr lang="en-US" dirty="0" err="1"/>
              <a:t>transcriptomic</a:t>
            </a:r>
            <a:r>
              <a:rPr lang="en-US" dirty="0"/>
              <a:t> </a:t>
            </a:r>
            <a:r>
              <a:rPr lang="en-US" dirty="0" smtClean="0"/>
              <a:t>switch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Naïve and activated cells are well separated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093" y="2400299"/>
            <a:ext cx="4379260" cy="412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045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Identification of DEGs btw naïve and activated states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026" y="2297950"/>
            <a:ext cx="4473388" cy="434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900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Up-regulated DEG expressed in higher fraction of the single cells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711" y="2657285"/>
            <a:ext cx="4412876" cy="404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778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300</Words>
  <Application>Microsoft Macintosh PowerPoint</Application>
  <PresentationFormat>On-screen Show (4:3)</PresentationFormat>
  <Paragraphs>39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Aging and cell-to-cell transcriptional variability</vt:lpstr>
      <vt:lpstr>PowerPoint Presentation</vt:lpstr>
      <vt:lpstr>PowerPoint Presentation</vt:lpstr>
      <vt:lpstr>Experimental design</vt:lpstr>
      <vt:lpstr>Divergence in transcriptome btw the two mouse species (B6 vs CAST)</vt:lpstr>
      <vt:lpstr>PowerPoint Presentation</vt:lpstr>
      <vt:lpstr>Activation of naïve CD4+ T cells induces a transcriptomic switch</vt:lpstr>
      <vt:lpstr>PowerPoint Presentation</vt:lpstr>
      <vt:lpstr>PowerPoint Presentation</vt:lpstr>
      <vt:lpstr>Identification of Activated Genes </vt:lpstr>
      <vt:lpstr>PowerPoint Presentation</vt:lpstr>
      <vt:lpstr>PowerPoint Presentation</vt:lpstr>
      <vt:lpstr>PowerPoint Presentation</vt:lpstr>
      <vt:lpstr>PowerPoint Presentation</vt:lpstr>
      <vt:lpstr>Conclusions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Aging and cell-to-cell transcriptional variability</dc:title>
  <dc:creator>Jin-rui Xu</dc:creator>
  <cp:lastModifiedBy>Jin-rui Xu</cp:lastModifiedBy>
  <cp:revision>65</cp:revision>
  <dcterms:created xsi:type="dcterms:W3CDTF">2017-04-18T03:23:06Z</dcterms:created>
  <dcterms:modified xsi:type="dcterms:W3CDTF">2017-04-18T19:25:09Z</dcterms:modified>
</cp:coreProperties>
</file>