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4AEE9-2954-2541-9383-1CB6AD71B90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12706-DB74-4F4B-822C-2F5DFB902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12706-DB74-4F4B-822C-2F5DFB9029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5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7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86AD-89FA-4948-A8D0-9FE5719E2158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10B7-1E19-4046-AA5D-B1178459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package" Target="../embeddings/Microsoft_Word_Document1.docx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package" Target="../embeddings/Microsoft_Word_Document2.docx"/><Relationship Id="rId11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information leakage in functional genomics experiments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8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npVSinf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3940"/>
            <a:ext cx="9144000" cy="46026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2204" y="651970"/>
            <a:ext cx="214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reads = 6 million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82204" y="592205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SNVs (captured + </a:t>
            </a:r>
            <a:r>
              <a:rPr lang="en-US" dirty="0" err="1" smtClean="0"/>
              <a:t>imputated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577" y="35973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7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3K4me2-contri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5" y="0"/>
            <a:ext cx="7022352" cy="3171818"/>
          </a:xfrm>
          <a:prstGeom prst="rect">
            <a:avLst/>
          </a:prstGeom>
        </p:spPr>
      </p:pic>
      <p:pic>
        <p:nvPicPr>
          <p:cNvPr id="5" name="Picture 4" descr="HiC-contri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35" y="3171818"/>
            <a:ext cx="7022352" cy="3171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7059" y="6359569"/>
            <a:ext cx="2601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reads (million)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37401" y="3062941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0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snpVSnimputa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8" y="703062"/>
            <a:ext cx="9144000" cy="5723960"/>
          </a:xfrm>
          <a:prstGeom prst="rect">
            <a:avLst/>
          </a:prstGeom>
        </p:spPr>
      </p:pic>
      <p:pic>
        <p:nvPicPr>
          <p:cNvPr id="5" name="Picture 4" descr="nsnpVSnimputate-onse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797" y="2748355"/>
            <a:ext cx="3375806" cy="164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11677"/>
            <a:ext cx="8229600" cy="6389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1- How can we quantify the information leakage with respect to whole genome sequencing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2- Is the leaked information enough to identify an individual in a population of individuals?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3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4564" y="145529"/>
            <a:ext cx="8704162" cy="6403224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 smtClean="0"/>
              <a:t>Quantification of Information Leakage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7846" y="1138314"/>
            <a:ext cx="4687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Privacy preserving mapping</a:t>
            </a:r>
          </a:p>
          <a:p>
            <a:endParaRPr lang="en-US" dirty="0"/>
          </a:p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set of variables that should remain private</a:t>
            </a:r>
          </a:p>
          <a:p>
            <a:r>
              <a:rPr lang="en-US" dirty="0" smtClean="0">
                <a:sym typeface="Wingdings"/>
              </a:rPr>
              <a:t>Y  set of measurements that S can be inferred</a:t>
            </a:r>
          </a:p>
          <a:p>
            <a:r>
              <a:rPr lang="en-US" dirty="0" smtClean="0">
                <a:sym typeface="Wingdings"/>
              </a:rPr>
              <a:t>U  distorted version of 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1693" y="2790646"/>
            <a:ext cx="101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Y 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83659" y="2790646"/>
            <a:ext cx="4340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3103" y="2798620"/>
            <a:ext cx="61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 U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4383946" y="3159978"/>
            <a:ext cx="16735" cy="357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693" y="3491826"/>
            <a:ext cx="276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Privacy preserving mapping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96915"/>
              </p:ext>
            </p:extLst>
          </p:nvPr>
        </p:nvGraphicFramePr>
        <p:xfrm>
          <a:off x="4049946" y="3752574"/>
          <a:ext cx="701469" cy="37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406400" imgH="215900" progId="Equation.3">
                  <p:embed/>
                </p:oleObj>
              </mc:Choice>
              <mc:Fallback>
                <p:oleObj name="Equation" r:id="rId3" imgW="406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9946" y="3752574"/>
                        <a:ext cx="701469" cy="372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68557" y="3940563"/>
            <a:ext cx="1704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Calmon</a:t>
            </a:r>
            <a:r>
              <a:rPr lang="en-US" sz="1200" dirty="0" smtClean="0"/>
              <a:t> and Fawaz,2012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1410" y="4974407"/>
            <a:ext cx="22041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</a:t>
            </a:r>
          </a:p>
          <a:p>
            <a:r>
              <a:rPr lang="en-US" dirty="0" smtClean="0"/>
              <a:t>U: Summary statistics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83946" y="4981280"/>
            <a:ext cx="325976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Assume:</a:t>
            </a:r>
          </a:p>
          <a:p>
            <a:r>
              <a:rPr lang="en-US" dirty="0" smtClean="0"/>
              <a:t>S: Set of SNPs</a:t>
            </a:r>
          </a:p>
          <a:p>
            <a:r>
              <a:rPr lang="en-US" dirty="0" smtClean="0"/>
              <a:t>Y: WGS data </a:t>
            </a:r>
            <a:r>
              <a:rPr lang="en-US" dirty="0" smtClean="0">
                <a:sym typeface="Wingdings"/>
              </a:rPr>
              <a:t> private data</a:t>
            </a:r>
            <a:endParaRPr lang="en-US" dirty="0" smtClean="0"/>
          </a:p>
          <a:p>
            <a:r>
              <a:rPr lang="en-US" dirty="0" smtClean="0"/>
              <a:t>U: reads from FGE </a:t>
            </a:r>
            <a:r>
              <a:rPr lang="en-US" dirty="0" smtClean="0">
                <a:sym typeface="Wingdings"/>
              </a:rPr>
              <a:t> public data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Can we asses the leakage in 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0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10" y="-241190"/>
            <a:ext cx="9058890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* Let</a:t>
            </a:r>
            <a:r>
              <a:rPr lang="en-US" i="1" dirty="0" smtClean="0"/>
              <a:t> S </a:t>
            </a:r>
            <a:r>
              <a:rPr lang="en-US" dirty="0" smtClean="0"/>
              <a:t>be a set of SNVs that can directly be inferred from </a:t>
            </a:r>
            <a:r>
              <a:rPr lang="en-US" i="1" dirty="0" smtClean="0"/>
              <a:t>Y </a:t>
            </a:r>
            <a:endParaRPr lang="en-US" dirty="0" smtClean="0">
              <a:sym typeface="Wingdings"/>
            </a:endParaRPr>
          </a:p>
          <a:p>
            <a:r>
              <a:rPr lang="en-US" dirty="0" smtClean="0"/>
              <a:t>			</a:t>
            </a:r>
            <a:r>
              <a:rPr lang="en-US" i="1" dirty="0" smtClean="0"/>
              <a:t>	S={S</a:t>
            </a:r>
            <a:r>
              <a:rPr lang="en-US" i="1" baseline="-25000" dirty="0" smtClean="0"/>
              <a:t>1</a:t>
            </a:r>
            <a:r>
              <a:rPr lang="en-US" i="1" dirty="0" smtClean="0"/>
              <a:t>,S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</a:t>
            </a:r>
            <a:r>
              <a:rPr lang="en-US" i="1" baseline="-25000" dirty="0" smtClean="0"/>
              <a:t>N</a:t>
            </a:r>
            <a:r>
              <a:rPr lang="en-US" i="1" dirty="0" smtClean="0"/>
              <a:t>}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Total information that Y contains can be defined as: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=total number of individuals with SNV S</a:t>
            </a:r>
            <a:r>
              <a:rPr lang="en-US" baseline="-25000" dirty="0" smtClean="0"/>
              <a:t>i</a:t>
            </a:r>
            <a:r>
              <a:rPr lang="en-US" dirty="0" smtClean="0"/>
              <a:t> in a database d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Let </a:t>
            </a:r>
            <a:r>
              <a:rPr lang="en-US" i="1" dirty="0" smtClean="0"/>
              <a:t>S’ </a:t>
            </a:r>
            <a:r>
              <a:rPr lang="en-US" dirty="0" smtClean="0"/>
              <a:t>is a subset of</a:t>
            </a:r>
            <a:r>
              <a:rPr lang="en-US" i="1" dirty="0" smtClean="0"/>
              <a:t> S</a:t>
            </a:r>
            <a:r>
              <a:rPr lang="en-US" dirty="0" smtClean="0"/>
              <a:t>, which are the SNVs that can be directly inferred from U; </a:t>
            </a:r>
            <a:r>
              <a:rPr lang="en-US" i="1" dirty="0" smtClean="0"/>
              <a:t>S’’ </a:t>
            </a:r>
            <a:r>
              <a:rPr lang="en-US" dirty="0" smtClean="0"/>
              <a:t>is a subset</a:t>
            </a:r>
          </a:p>
          <a:p>
            <a:r>
              <a:rPr lang="en-US" dirty="0" smtClean="0"/>
              <a:t>     of </a:t>
            </a:r>
            <a:r>
              <a:rPr lang="en-US" i="1" dirty="0" smtClean="0"/>
              <a:t>S</a:t>
            </a:r>
            <a:r>
              <a:rPr lang="en-US" dirty="0" smtClean="0"/>
              <a:t>, which are the SNVs that can be “</a:t>
            </a:r>
            <a:r>
              <a:rPr lang="en-US" dirty="0" err="1" smtClean="0"/>
              <a:t>imputated</a:t>
            </a:r>
            <a:r>
              <a:rPr lang="en-US" dirty="0" smtClean="0"/>
              <a:t>” from U with correlation </a:t>
            </a:r>
            <a:r>
              <a:rPr lang="en-US" dirty="0" err="1" smtClean="0"/>
              <a:t>Ρ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Relative information that U contains with respect to 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74837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32111"/>
              </p:ext>
            </p:extLst>
          </p:nvPr>
        </p:nvGraphicFramePr>
        <p:xfrm>
          <a:off x="-118499" y="1074685"/>
          <a:ext cx="63452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ocument" r:id="rId7" imgW="5486400" imgH="1066800" progId="Word.Document.12">
                  <p:embed/>
                </p:oleObj>
              </mc:Choice>
              <mc:Fallback>
                <p:oleObj name="Document" r:id="rId7" imgW="5486400" imgH="106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18499" y="1074685"/>
                        <a:ext cx="6345238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279425" y="3511550"/>
            <a:ext cx="2245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S’={S’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</a:t>
            </a:r>
            <a:r>
              <a:rPr lang="en-US" i="1" baseline="-25000" dirty="0" smtClean="0"/>
              <a:t>N’</a:t>
            </a:r>
            <a:r>
              <a:rPr lang="en-US" i="1" dirty="0" smtClean="0"/>
              <a:t>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5194" y="3511550"/>
            <a:ext cx="257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S’’={S’’</a:t>
            </a:r>
            <a:r>
              <a:rPr lang="en-US" i="1" baseline="-25000" dirty="0" smtClean="0"/>
              <a:t>1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2</a:t>
            </a:r>
            <a:r>
              <a:rPr lang="en-US" i="1" dirty="0" smtClean="0"/>
              <a:t>,..,S’’</a:t>
            </a:r>
            <a:r>
              <a:rPr lang="en-US" i="1" baseline="-25000" dirty="0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,S’’</a:t>
            </a:r>
            <a:r>
              <a:rPr lang="en-US" i="1" baseline="-25000" dirty="0" smtClean="0"/>
              <a:t>N’’</a:t>
            </a:r>
            <a:r>
              <a:rPr lang="en-US" i="1" dirty="0" smtClean="0"/>
              <a:t>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07145" y="3883871"/>
            <a:ext cx="221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P</a:t>
            </a:r>
            <a:r>
              <a:rPr lang="en-US" i="1" dirty="0" smtClean="0"/>
              <a:t>={ρ</a:t>
            </a:r>
            <a:r>
              <a:rPr lang="en-US" i="1" baseline="-25000" dirty="0" smtClean="0"/>
              <a:t>1</a:t>
            </a:r>
            <a:r>
              <a:rPr lang="en-US" i="1" dirty="0" smtClean="0"/>
              <a:t>, ρ</a:t>
            </a:r>
            <a:r>
              <a:rPr lang="en-US" i="1" baseline="-25000" dirty="0" smtClean="0"/>
              <a:t>2</a:t>
            </a:r>
            <a:r>
              <a:rPr lang="en-US" i="1" dirty="0" smtClean="0"/>
              <a:t>,..,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</a:t>
            </a:r>
            <a:r>
              <a:rPr lang="mr-IN" i="1" dirty="0" smtClean="0"/>
              <a:t>…</a:t>
            </a:r>
            <a:r>
              <a:rPr lang="en-US" i="1" dirty="0" smtClean="0"/>
              <a:t>,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’’</a:t>
            </a:r>
            <a:r>
              <a:rPr lang="en-US" i="1" dirty="0" smtClean="0"/>
              <a:t>}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684121"/>
              </p:ext>
            </p:extLst>
          </p:nvPr>
        </p:nvGraphicFramePr>
        <p:xfrm>
          <a:off x="858838" y="4908828"/>
          <a:ext cx="828516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ocument" r:id="rId10" imgW="5486400" imgH="762000" progId="Word.Document.12">
                  <p:embed/>
                </p:oleObj>
              </mc:Choice>
              <mc:Fallback>
                <p:oleObj name="Document" r:id="rId10" imgW="5486400" imgH="762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58838" y="4908828"/>
                        <a:ext cx="8285162" cy="14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42235" y="6278001"/>
            <a:ext cx="167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 = H(U|Y)/H(Y)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20471" y="5941259"/>
            <a:ext cx="374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 of information leaked from 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248628"/>
            <a:ext cx="814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Data</a:t>
            </a:r>
            <a:endParaRPr lang="en-US" sz="25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87653"/>
              </p:ext>
            </p:extLst>
          </p:nvPr>
        </p:nvGraphicFramePr>
        <p:xfrm>
          <a:off x="1587873" y="1103239"/>
          <a:ext cx="6405656" cy="5037584"/>
        </p:xfrm>
        <a:graphic>
          <a:graphicData uri="http://schemas.openxmlformats.org/drawingml/2006/table">
            <a:tbl>
              <a:tblPr/>
              <a:tblGrid>
                <a:gridCol w="1526258"/>
                <a:gridCol w="2358761"/>
                <a:gridCol w="2520637"/>
              </a:tblGrid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Assay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reads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mapped read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Hi-C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412,509,926.00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390,049,590.00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H3K4me3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49,083,159.00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20,221,959.00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CTCF-Broad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17,949,941.00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11,026,086.00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H3K27ac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27,006,264.00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10,410,928.00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H3K27me3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10,301,669.00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8,454,639.00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H3K36me3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22,357,766.00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15,239,685.00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H3K4me1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48,207,516.00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42,763,056.00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H3K4me2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12,311,318.00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9,815,194.00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H3K9ac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11,718,853.00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7,981,456.00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H4K20me1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13,737,610.00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9,757,368.00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H2AFZ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19,779,867.00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14,724,790.00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H3K9me3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18,134,409.00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14,049,420.00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PBX3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9,129,214.00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6,119,046.00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CTCF-Iyer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8,420,728.00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7,614,943.00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20,138,177.00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18,701,295.00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8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09026"/>
            <a:ext cx="8229600" cy="1143000"/>
          </a:xfrm>
        </p:spPr>
        <p:txBody>
          <a:bodyPr/>
          <a:lstStyle/>
          <a:p>
            <a:r>
              <a:rPr lang="en-US" sz="3000" dirty="0" smtClean="0"/>
              <a:t>Strategy</a:t>
            </a:r>
            <a:endParaRPr lang="en-US" sz="3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33974"/>
            <a:ext cx="8229600" cy="509218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Sample reads from the bam files with the increments of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[1 , 1.5, 2, 2.5, 3, 3.5, 4, 4.5, 5, 6, 7.5, 10, 15, 40, </a:t>
            </a:r>
            <a:r>
              <a:rPr lang="mr-IN" sz="2800" dirty="0" smtClean="0"/>
              <a:t>…</a:t>
            </a:r>
            <a:r>
              <a:rPr lang="en-US" sz="2800" dirty="0" smtClean="0"/>
              <a:t>] x10</a:t>
            </a:r>
            <a:r>
              <a:rPr lang="en-US" sz="2800" baseline="30000" dirty="0" smtClean="0"/>
              <a:t>6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 each sample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Find SNVs in the sampled reads of FGEs </a:t>
            </a:r>
            <a:r>
              <a:rPr lang="en-US" sz="2400" dirty="0" smtClean="0">
                <a:sym typeface="Wingdings"/>
              </a:rPr>
              <a:t> Hi-C, [RNA-</a:t>
            </a:r>
            <a:r>
              <a:rPr lang="en-US" sz="2400" dirty="0" err="1" smtClean="0">
                <a:sym typeface="Wingdings"/>
              </a:rPr>
              <a:t>Seq</a:t>
            </a:r>
            <a:r>
              <a:rPr lang="en-US" sz="2400" dirty="0" smtClean="0">
                <a:sym typeface="Wingdings"/>
              </a:rPr>
              <a:t>], </a:t>
            </a:r>
            <a:r>
              <a:rPr lang="en-US" sz="2400" dirty="0" err="1" smtClean="0">
                <a:sym typeface="Wingdings"/>
              </a:rPr>
              <a:t>ChIP-Seq</a:t>
            </a:r>
            <a:endParaRPr lang="en-US" sz="24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Quality control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Imputation through LD blocks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the Shannon Entropy for the set of SNPs obtained from FGEs</a:t>
            </a:r>
          </a:p>
          <a:p>
            <a:endParaRPr lang="en-US" sz="28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Shannon Entropy for the set of SNPs obtained from WGS </a:t>
            </a:r>
          </a:p>
          <a:p>
            <a:pPr lvl="1"/>
            <a:endParaRPr lang="en-US" sz="2400" dirty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Calculate α</a:t>
            </a:r>
          </a:p>
          <a:p>
            <a:pPr marL="457200" lvl="1" indent="0">
              <a:buNone/>
            </a:pPr>
            <a:endParaRPr lang="en-US" sz="2400" dirty="0" smtClean="0">
              <a:sym typeface="Wingding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21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foALLessaysALLr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2" y="104588"/>
            <a:ext cx="6768352" cy="3212731"/>
          </a:xfrm>
          <a:prstGeom prst="rect">
            <a:avLst/>
          </a:prstGeom>
        </p:spPr>
      </p:pic>
      <p:pic>
        <p:nvPicPr>
          <p:cNvPr id="5" name="Picture 4" descr="infoALLessaysTill7dot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2" y="3461261"/>
            <a:ext cx="7022353" cy="315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5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rplot-info-a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3" y="522941"/>
            <a:ext cx="8307294" cy="581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3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umberSNPSa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5" y="0"/>
            <a:ext cx="6125883" cy="3441124"/>
          </a:xfrm>
          <a:prstGeom prst="rect">
            <a:avLst/>
          </a:prstGeom>
        </p:spPr>
      </p:pic>
      <p:pic>
        <p:nvPicPr>
          <p:cNvPr id="9" name="Picture 8" descr="NumberSNPSall-till7dot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5" y="3302000"/>
            <a:ext cx="6394274" cy="344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3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334</Words>
  <Application>Microsoft Macintosh PowerPoint</Application>
  <PresentationFormat>On-screen Show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Document</vt:lpstr>
      <vt:lpstr>Private information leakage in functional genomics experiments </vt:lpstr>
      <vt:lpstr>PowerPoint Presentation</vt:lpstr>
      <vt:lpstr>PowerPoint Presentation</vt:lpstr>
      <vt:lpstr>PowerPoint Presentation</vt:lpstr>
      <vt:lpstr>PowerPoint Presentation</vt:lpstr>
      <vt:lpstr>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information leakage in functional genomics experiments </dc:title>
  <dc:creator>Gamze Gursoy</dc:creator>
  <cp:lastModifiedBy>Gamze Gursoy</cp:lastModifiedBy>
  <cp:revision>19</cp:revision>
  <dcterms:created xsi:type="dcterms:W3CDTF">2017-04-18T18:41:29Z</dcterms:created>
  <dcterms:modified xsi:type="dcterms:W3CDTF">2017-04-19T15:58:25Z</dcterms:modified>
</cp:coreProperties>
</file>