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12" Type="http://schemas.openxmlformats.org/officeDocument/2006/relationships/slide" Target="slides/slide8.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 name="Shape 61"/>
        <p:cNvGrpSpPr/>
        <p:nvPr/>
      </p:nvGrpSpPr>
      <p:grpSpPr>
        <a:xfrm>
          <a:off x="0" y="0"/>
          <a:ext cx="0" cy="0"/>
          <a:chOff x="0" y="0"/>
          <a:chExt cx="0" cy="0"/>
        </a:xfrm>
      </p:grpSpPr>
      <p:sp>
        <p:nvSpPr>
          <p:cNvPr id="62" name="Shape 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3" name="Shape 6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3" name="Shape 9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0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rIns="91425" tIns="91425">
            <a:noAutofit/>
          </a:bodyPr>
          <a:lstStyle/>
          <a:p>
            <a:pPr lvl="0">
              <a:spcBef>
                <a:spcPts val="0"/>
              </a:spcBef>
              <a:buNone/>
            </a:pPr>
            <a:r>
              <a:rPr lang="en"/>
              <a:t>ENCODE 4 DAC</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x="0" y="0"/>
          <a:ext cx="0" cy="0"/>
          <a:chOff x="0" y="0"/>
          <a:chExt cx="0" cy="0"/>
        </a:xfrm>
      </p:grpSpPr>
      <p:sp>
        <p:nvSpPr>
          <p:cNvPr id="59" name="Shape 5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DAC Participants</a:t>
            </a:r>
          </a:p>
        </p:txBody>
      </p:sp>
      <p:sp>
        <p:nvSpPr>
          <p:cNvPr id="60" name="Shape 60"/>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MPI: Zhiping Weng, Mark Gerstein</a:t>
            </a:r>
          </a:p>
          <a:p>
            <a:pPr lvl="0">
              <a:spcBef>
                <a:spcPts val="0"/>
              </a:spcBef>
              <a:buNone/>
            </a:pPr>
            <a:r>
              <a:rPr lang="en"/>
              <a:t>Co-I: Manolis Kellis, Shirley Liu, Rafa Irizarry, Bill Noble, Anshul Kundaje, Roderic Guigo</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 name="Shape 64"/>
        <p:cNvGrpSpPr/>
        <p:nvPr/>
      </p:nvGrpSpPr>
      <p:grpSpPr>
        <a:xfrm>
          <a:off x="0" y="0"/>
          <a:ext cx="0" cy="0"/>
          <a:chOff x="0" y="0"/>
          <a:chExt cx="0" cy="0"/>
        </a:xfrm>
      </p:grpSpPr>
      <p:sp>
        <p:nvSpPr>
          <p:cNvPr id="65" name="Shape 65"/>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nSpc>
                <a:spcPct val="115000"/>
              </a:lnSpc>
              <a:spcBef>
                <a:spcPts val="0"/>
              </a:spcBef>
              <a:spcAft>
                <a:spcPts val="1600"/>
              </a:spcAft>
              <a:buClr>
                <a:schemeClr val="dk1"/>
              </a:buClr>
              <a:buSzPct val="61111"/>
              <a:buFont typeface="Arial"/>
              <a:buNone/>
            </a:pPr>
            <a:r>
              <a:rPr b="1" lang="en" sz="1800">
                <a:solidFill>
                  <a:schemeClr val="dk2"/>
                </a:solidFill>
              </a:rPr>
              <a:t>* Assist the DCC in uniformly processing major ENCODE data types </a:t>
            </a:r>
          </a:p>
        </p:txBody>
      </p:sp>
      <p:sp>
        <p:nvSpPr>
          <p:cNvPr id="66" name="Shape 66"/>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04800" lvl="0" marL="457200" rtl="0">
              <a:spcBef>
                <a:spcPts val="0"/>
              </a:spcBef>
              <a:buSzPct val="100000"/>
              <a:buChar char="●"/>
            </a:pPr>
            <a:r>
              <a:rPr lang="en" sz="1200"/>
              <a:t>Assess the quality of ENCODE data and provide feedback to the NHGRI and the Consortium</a:t>
            </a:r>
          </a:p>
          <a:p>
            <a:pPr indent="-304800" lvl="0" marL="457200" rtl="0">
              <a:spcBef>
                <a:spcPts val="0"/>
              </a:spcBef>
              <a:buSzPct val="100000"/>
              <a:buChar char="●"/>
            </a:pPr>
            <a:r>
              <a:rPr lang="en" sz="1200"/>
              <a:t>Update and further improve uniform processing pipelines for existing ENCODE data types.</a:t>
            </a:r>
          </a:p>
          <a:p>
            <a:pPr indent="-304800" lvl="0" marL="457200" rtl="0">
              <a:spcBef>
                <a:spcPts val="0"/>
              </a:spcBef>
              <a:buSzPct val="100000"/>
              <a:buChar char="●"/>
            </a:pPr>
            <a:r>
              <a:rPr lang="en" sz="1200"/>
              <a:t>Develop uniform processing pipelines for new ENCODE data types on assays used by the mapping centers. </a:t>
            </a:r>
          </a:p>
          <a:p>
            <a:pPr indent="-304800" lvl="1" marL="914400" rtl="0">
              <a:spcBef>
                <a:spcPts val="0"/>
              </a:spcBef>
              <a:buSzPct val="100000"/>
              <a:buChar char="○"/>
            </a:pPr>
            <a:r>
              <a:rPr lang="en" sz="1200"/>
              <a:t>Bru-seq pipeline &amp; QC</a:t>
            </a:r>
          </a:p>
          <a:p>
            <a:pPr indent="-304800" lvl="1" marL="914400" rtl="0">
              <a:spcBef>
                <a:spcPts val="0"/>
              </a:spcBef>
              <a:buSzPct val="100000"/>
              <a:buChar char="○"/>
            </a:pPr>
            <a:r>
              <a:rPr lang="en" sz="1200"/>
              <a:t>ATAC-seq pipeline &amp; QC</a:t>
            </a:r>
          </a:p>
          <a:p>
            <a:pPr indent="-304800" lvl="1" marL="914400" rtl="0">
              <a:spcBef>
                <a:spcPts val="0"/>
              </a:spcBef>
              <a:buSzPct val="100000"/>
              <a:buChar char="○"/>
            </a:pPr>
            <a:r>
              <a:rPr lang="en" sz="1200"/>
              <a:t>Hi-C pipeline &amp; QC</a:t>
            </a:r>
          </a:p>
          <a:p>
            <a:pPr indent="-304800" lvl="1" marL="914400" rtl="0">
              <a:spcBef>
                <a:spcPts val="0"/>
              </a:spcBef>
              <a:buSzPct val="100000"/>
              <a:buChar char="○"/>
            </a:pPr>
            <a:r>
              <a:rPr lang="en" sz="1200"/>
              <a:t>ChIA-PET pipeline &amp; QC</a:t>
            </a:r>
          </a:p>
          <a:p>
            <a:pPr indent="-304800" lvl="1" marL="914400" rtl="0">
              <a:spcBef>
                <a:spcPts val="0"/>
              </a:spcBef>
              <a:buSzPct val="100000"/>
              <a:buChar char="○"/>
            </a:pPr>
            <a:r>
              <a:rPr lang="en" sz="1200"/>
              <a:t>Single-cell RNA-seq (long-RNA-seq, small-RNA-seq and PacBio)</a:t>
            </a:r>
          </a:p>
          <a:p>
            <a:pPr indent="-304800" lvl="1" marL="914400" rtl="0">
              <a:spcBef>
                <a:spcPts val="0"/>
              </a:spcBef>
              <a:buSzPct val="100000"/>
              <a:buChar char="○"/>
            </a:pPr>
            <a:r>
              <a:rPr lang="en" sz="1200"/>
              <a:t>icSHAPE pipeline &amp; QC</a:t>
            </a:r>
          </a:p>
          <a:p>
            <a:pPr indent="-304800" lvl="0" marL="457200" rtl="0">
              <a:spcBef>
                <a:spcPts val="0"/>
              </a:spcBef>
              <a:buSzPct val="100000"/>
              <a:buChar char="●"/>
            </a:pPr>
            <a:r>
              <a:rPr lang="en" sz="1200"/>
              <a:t>Assess the quality of ENCODE data and provide feedback to the NHGRI and the Consortium. </a:t>
            </a:r>
          </a:p>
          <a:p>
            <a:pPr indent="-304800" lvl="0" marL="457200" rtl="0">
              <a:spcBef>
                <a:spcPts val="0"/>
              </a:spcBef>
              <a:buSzPct val="100000"/>
              <a:buChar char="●"/>
            </a:pPr>
            <a:r>
              <a:rPr lang="en" sz="1200"/>
              <a:t>Participate in all ENCODE working groups and aid the development of data standards and quality control metrics. </a:t>
            </a:r>
          </a:p>
          <a:p>
            <a:pPr indent="-304800" lvl="0" marL="457200" rtl="0">
              <a:spcBef>
                <a:spcPts val="0"/>
              </a:spcBef>
              <a:buSzPct val="100000"/>
              <a:buChar char="●"/>
            </a:pPr>
            <a:r>
              <a:rPr lang="en" sz="1200"/>
              <a:t>Participate in the working groups of other consortia to increase the compatibility of data standards across consortia.</a:t>
            </a:r>
          </a:p>
          <a:p>
            <a:pPr indent="-304800" lvl="0" marL="457200" rtl="0">
              <a:spcBef>
                <a:spcPts val="0"/>
              </a:spcBef>
              <a:buSzPct val="100000"/>
              <a:buChar char="●"/>
            </a:pPr>
            <a:r>
              <a:rPr lang="en" sz="1200"/>
              <a:t>Develop QC metrics and data standards for the assays used by the characterization centers</a:t>
            </a:r>
          </a:p>
          <a:p>
            <a:pPr indent="-304800" lvl="1" marL="914400" rtl="0">
              <a:spcBef>
                <a:spcPts val="0"/>
              </a:spcBef>
              <a:buSzPct val="100000"/>
              <a:buChar char="○"/>
            </a:pPr>
            <a:r>
              <a:rPr lang="en" sz="1200"/>
              <a:t>Mouse transgenic</a:t>
            </a:r>
          </a:p>
          <a:p>
            <a:pPr indent="-304800" lvl="1" marL="914400" rtl="0">
              <a:spcBef>
                <a:spcPts val="0"/>
              </a:spcBef>
              <a:buSzPct val="100000"/>
              <a:buChar char="○"/>
            </a:pPr>
            <a:r>
              <a:rPr lang="en" sz="1200"/>
              <a:t>Enhancer-seq &amp; MPRA</a:t>
            </a:r>
          </a:p>
          <a:p>
            <a:pPr indent="-304800" lvl="1" marL="914400">
              <a:spcBef>
                <a:spcPts val="0"/>
              </a:spcBef>
              <a:buSzPct val="100000"/>
              <a:buChar char="○"/>
            </a:pPr>
            <a:r>
              <a:rPr lang="en" sz="1200"/>
              <a:t>CRISPR KO, CRISPRa, CRISPRi</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 name="Shape 70"/>
        <p:cNvGrpSpPr/>
        <p:nvPr/>
      </p:nvGrpSpPr>
      <p:grpSpPr>
        <a:xfrm>
          <a:off x="0" y="0"/>
          <a:ext cx="0" cy="0"/>
          <a:chOff x="0" y="0"/>
          <a:chExt cx="0" cy="0"/>
        </a:xfrm>
      </p:grpSpPr>
      <p:sp>
        <p:nvSpPr>
          <p:cNvPr id="71" name="Shape 7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b="1" lang="en" sz="1800">
                <a:solidFill>
                  <a:schemeClr val="dk2"/>
                </a:solidFill>
              </a:rPr>
              <a:t>* Further develop a General Encyclopedia of DNA elements</a:t>
            </a:r>
          </a:p>
        </p:txBody>
      </p:sp>
      <p:sp>
        <p:nvSpPr>
          <p:cNvPr id="72" name="Shape 72"/>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spcAft>
                <a:spcPts val="0"/>
              </a:spcAft>
              <a:buChar char="●"/>
            </a:pPr>
            <a:r>
              <a:rPr lang="en"/>
              <a:t>Work with mapping centers and characterization centers to incorporate the most direct interpretation specific to their data types into the ground level of annotations in the Encyclopedia.</a:t>
            </a:r>
          </a:p>
          <a:p>
            <a:pPr indent="-228600" lvl="0" marL="457200" rtl="0">
              <a:spcBef>
                <a:spcPts val="0"/>
              </a:spcBef>
              <a:spcAft>
                <a:spcPts val="0"/>
              </a:spcAft>
              <a:buChar char="●"/>
            </a:pPr>
            <a:r>
              <a:rPr lang="en"/>
              <a:t>Work with all ENCODE groups and the GENCODE group, in the format of various ENCODE working groups (including the AWG and the sub-AWG groups), to incorporate the analysis results of their data into the appropriate level of the Encyclopedia.</a:t>
            </a:r>
          </a:p>
          <a:p>
            <a:pPr indent="-228600" lvl="0" marL="457200" rtl="0">
              <a:spcBef>
                <a:spcPts val="0"/>
              </a:spcBef>
              <a:spcAft>
                <a:spcPts val="0"/>
              </a:spcAft>
              <a:buChar char="●"/>
            </a:pPr>
            <a:r>
              <a:rPr lang="en"/>
              <a:t>Further build the Registry of candidate Regulatory Elements and its visualization capabilities to meet the needs of diverse user groups.</a:t>
            </a:r>
          </a:p>
          <a:p>
            <a:pPr indent="-228600" lvl="0" marL="457200" rtl="0">
              <a:spcBef>
                <a:spcPts val="0"/>
              </a:spcBef>
              <a:spcAft>
                <a:spcPts val="0"/>
              </a:spcAft>
              <a:buChar char="●"/>
            </a:pPr>
            <a:r>
              <a:rPr lang="en"/>
              <a:t>Assist the ENCODE consortium in prioritizing assay and cell types to complete Encyclopedia</a:t>
            </a:r>
          </a:p>
          <a:p>
            <a:pPr lvl="0">
              <a:spcBef>
                <a:spcPts val="0"/>
              </a:spcBef>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x="0" y="0"/>
          <a:ext cx="0" cy="0"/>
          <a:chOff x="0" y="0"/>
          <a:chExt cx="0" cy="0"/>
        </a:xfrm>
      </p:grpSpPr>
      <p:sp>
        <p:nvSpPr>
          <p:cNvPr id="77" name="Shape 77"/>
          <p:cNvSpPr txBox="1"/>
          <p:nvPr>
            <p:ph type="title"/>
          </p:nvPr>
        </p:nvSpPr>
        <p:spPr>
          <a:xfrm>
            <a:off x="311700" y="240525"/>
            <a:ext cx="8520600" cy="572700"/>
          </a:xfrm>
          <a:prstGeom prst="rect">
            <a:avLst/>
          </a:prstGeom>
        </p:spPr>
        <p:txBody>
          <a:bodyPr anchorCtr="0" anchor="t" bIns="91425" lIns="91425" rIns="91425" tIns="91425">
            <a:noAutofit/>
          </a:bodyPr>
          <a:lstStyle/>
          <a:p>
            <a:pPr lvl="0">
              <a:spcBef>
                <a:spcPts val="0"/>
              </a:spcBef>
              <a:buNone/>
            </a:pPr>
            <a:r>
              <a:rPr lang="en"/>
              <a:t>Encyclopedia/SCREEN</a:t>
            </a:r>
          </a:p>
        </p:txBody>
      </p:sp>
      <p:pic>
        <p:nvPicPr>
          <p:cNvPr descr="Ency.Overview.2.png" id="78" name="Shape 78"/>
          <p:cNvPicPr preferRelativeResize="0"/>
          <p:nvPr/>
        </p:nvPicPr>
        <p:blipFill>
          <a:blip r:embed="rId3">
            <a:alphaModFix/>
          </a:blip>
          <a:stretch>
            <a:fillRect/>
          </a:stretch>
        </p:blipFill>
        <p:spPr>
          <a:xfrm>
            <a:off x="1009325" y="1160400"/>
            <a:ext cx="6458975" cy="38209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x="0" y="0"/>
          <a:ext cx="0" cy="0"/>
          <a:chOff x="0" y="0"/>
          <a:chExt cx="0" cy="0"/>
        </a:xfrm>
      </p:grpSpPr>
      <p:sp>
        <p:nvSpPr>
          <p:cNvPr id="83" name="Shape 83"/>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nSpc>
                <a:spcPct val="115000"/>
              </a:lnSpc>
              <a:spcBef>
                <a:spcPts val="0"/>
              </a:spcBef>
              <a:buClr>
                <a:schemeClr val="dk1"/>
              </a:buClr>
              <a:buSzPct val="61111"/>
              <a:buFont typeface="Arial"/>
              <a:buNone/>
            </a:pPr>
            <a:r>
              <a:rPr b="1" lang="en" sz="1800">
                <a:solidFill>
                  <a:schemeClr val="dk2"/>
                </a:solidFill>
              </a:rPr>
              <a:t>* Building an Encyclopedia for personal genomes</a:t>
            </a:r>
          </a:p>
        </p:txBody>
      </p:sp>
      <p:sp>
        <p:nvSpPr>
          <p:cNvPr id="84" name="Shape 84"/>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spcAft>
                <a:spcPts val="0"/>
              </a:spcAft>
              <a:buChar char="●"/>
            </a:pPr>
            <a:r>
              <a:rPr lang="en"/>
              <a:t>Interact with the data production groups on developing reference personal genomes for mapping of ENCODE data</a:t>
            </a:r>
          </a:p>
          <a:p>
            <a:pPr indent="-228600" lvl="0" marL="457200" rtl="0">
              <a:spcBef>
                <a:spcPts val="0"/>
              </a:spcBef>
              <a:spcAft>
                <a:spcPts val="0"/>
              </a:spcAft>
              <a:buChar char="●"/>
            </a:pPr>
            <a:r>
              <a:rPr lang="en"/>
              <a:t>Perform detailed integration of variants (SNVs and SVs) in personal genomes with ENCODE data and annotations</a:t>
            </a:r>
          </a:p>
          <a:p>
            <a:pPr indent="-228600" lvl="0" marL="457200" rtl="0">
              <a:spcBef>
                <a:spcPts val="0"/>
              </a:spcBef>
              <a:spcAft>
                <a:spcPts val="0"/>
              </a:spcAft>
              <a:buChar char="●"/>
            </a:pPr>
            <a:r>
              <a:rPr lang="en"/>
              <a:t>Develop personalized annotations and assess their utility</a:t>
            </a:r>
          </a:p>
          <a:p>
            <a:pPr lvl="0">
              <a:spcBef>
                <a:spcPts val="0"/>
              </a:spcBef>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ph type="title"/>
          </p:nvPr>
        </p:nvSpPr>
        <p:spPr>
          <a:xfrm>
            <a:off x="311700" y="240525"/>
            <a:ext cx="8520600" cy="912000"/>
          </a:xfrm>
          <a:prstGeom prst="rect">
            <a:avLst/>
          </a:prstGeom>
        </p:spPr>
        <p:txBody>
          <a:bodyPr anchorCtr="0" anchor="t" bIns="91425" lIns="91425" rIns="91425" tIns="91425">
            <a:noAutofit/>
          </a:bodyPr>
          <a:lstStyle/>
          <a:p>
            <a:pPr lvl="0">
              <a:spcBef>
                <a:spcPts val="0"/>
              </a:spcBef>
              <a:buNone/>
            </a:pPr>
            <a:r>
              <a:rPr b="1" lang="en" sz="1800">
                <a:solidFill>
                  <a:schemeClr val="dk2"/>
                </a:solidFill>
              </a:rPr>
              <a:t>* Harmonize and connect the Encyclopedia and the ENCODE data with datasets from other consortia, with the goal of improving the utility of ENCODE data for the broader research and clinical communities.</a:t>
            </a:r>
          </a:p>
        </p:txBody>
      </p:sp>
      <p:sp>
        <p:nvSpPr>
          <p:cNvPr id="90" name="Shape 90"/>
          <p:cNvSpPr txBox="1"/>
          <p:nvPr>
            <p:ph idx="1" type="body"/>
          </p:nvPr>
        </p:nvSpPr>
        <p:spPr>
          <a:xfrm>
            <a:off x="311700" y="1415425"/>
            <a:ext cx="8520600" cy="3416400"/>
          </a:xfrm>
          <a:prstGeom prst="rect">
            <a:avLst/>
          </a:prstGeom>
        </p:spPr>
        <p:txBody>
          <a:bodyPr anchorCtr="0" anchor="t" bIns="91425" lIns="91425" rIns="91425" tIns="91425">
            <a:noAutofit/>
          </a:bodyPr>
          <a:lstStyle/>
          <a:p>
            <a:pPr indent="-228600" lvl="0" marL="457200" rtl="0">
              <a:spcBef>
                <a:spcPts val="0"/>
              </a:spcBef>
              <a:spcAft>
                <a:spcPts val="0"/>
              </a:spcAft>
              <a:buChar char="●"/>
            </a:pPr>
            <a:r>
              <a:rPr lang="en"/>
              <a:t>GSP</a:t>
            </a:r>
          </a:p>
          <a:p>
            <a:pPr indent="-228600" lvl="0" marL="457200" rtl="0">
              <a:spcBef>
                <a:spcPts val="0"/>
              </a:spcBef>
              <a:spcAft>
                <a:spcPts val="0"/>
              </a:spcAft>
              <a:buChar char="●"/>
            </a:pPr>
            <a:r>
              <a:rPr lang="en"/>
              <a:t>TOPMED</a:t>
            </a:r>
          </a:p>
          <a:p>
            <a:pPr indent="-228600" lvl="0" marL="457200" rtl="0">
              <a:spcBef>
                <a:spcPts val="0"/>
              </a:spcBef>
              <a:spcAft>
                <a:spcPts val="0"/>
              </a:spcAft>
              <a:buChar char="●"/>
            </a:pPr>
            <a:r>
              <a:rPr lang="en"/>
              <a:t>IHEC</a:t>
            </a:r>
          </a:p>
          <a:p>
            <a:pPr indent="-228600" lvl="0" marL="457200" rtl="0">
              <a:spcBef>
                <a:spcPts val="0"/>
              </a:spcBef>
              <a:spcAft>
                <a:spcPts val="0"/>
              </a:spcAft>
              <a:buChar char="●"/>
            </a:pPr>
            <a:r>
              <a:rPr lang="en"/>
              <a:t>TCGA/PCAWG</a:t>
            </a:r>
          </a:p>
          <a:p>
            <a:pPr indent="-228600" lvl="0" marL="457200" rtl="0">
              <a:spcBef>
                <a:spcPts val="0"/>
              </a:spcBef>
              <a:spcAft>
                <a:spcPts val="0"/>
              </a:spcAft>
              <a:buChar char="●"/>
            </a:pPr>
            <a:r>
              <a:rPr lang="en"/>
              <a:t>GTEx</a:t>
            </a:r>
          </a:p>
          <a:p>
            <a:pPr indent="-228600" lvl="0" marL="457200" rtl="0">
              <a:spcBef>
                <a:spcPts val="0"/>
              </a:spcBef>
              <a:spcAft>
                <a:spcPts val="0"/>
              </a:spcAft>
              <a:buChar char="●"/>
            </a:pPr>
            <a:r>
              <a:rPr lang="en"/>
              <a:t>psychENCODE</a:t>
            </a:r>
          </a:p>
          <a:p>
            <a:pPr indent="-228600" lvl="0" marL="457200" rtl="0">
              <a:spcBef>
                <a:spcPts val="0"/>
              </a:spcBef>
              <a:spcAft>
                <a:spcPts val="0"/>
              </a:spcAft>
              <a:buChar char="●"/>
            </a:pPr>
            <a:r>
              <a:rPr lang="en"/>
              <a:t>modERN</a:t>
            </a:r>
          </a:p>
          <a:p>
            <a:pPr indent="-228600" lvl="0" marL="457200" rtl="0">
              <a:spcBef>
                <a:spcPts val="0"/>
              </a:spcBef>
              <a:spcAft>
                <a:spcPts val="0"/>
              </a:spcAft>
              <a:buChar char="●"/>
            </a:pPr>
            <a:r>
              <a:rPr lang="en"/>
              <a:t>exRNA</a:t>
            </a:r>
          </a:p>
          <a:p>
            <a:pPr indent="-228600" lvl="0" marL="457200" rtl="0">
              <a:spcBef>
                <a:spcPts val="0"/>
              </a:spcBef>
              <a:spcAft>
                <a:spcPts val="0"/>
              </a:spcAft>
              <a:buChar char="●"/>
            </a:pPr>
            <a:r>
              <a:rPr lang="en"/>
              <a:t>4DN</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b="1" lang="en" sz="1800">
                <a:solidFill>
                  <a:schemeClr val="dk2"/>
                </a:solidFill>
              </a:rPr>
              <a:t>* Participate in AWG to perform integrative analysis of ENCODE data</a:t>
            </a:r>
          </a:p>
        </p:txBody>
      </p:sp>
      <p:sp>
        <p:nvSpPr>
          <p:cNvPr id="96" name="Shape 96"/>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spcAft>
                <a:spcPts val="0"/>
              </a:spcAft>
              <a:buChar char="●"/>
            </a:pPr>
            <a:r>
              <a:rPr lang="en"/>
              <a:t>Assist the Analysis Working Group (AWG) and its sub-groups in defining and prioritizing integrative analysis.</a:t>
            </a:r>
          </a:p>
          <a:p>
            <a:pPr indent="-228600" lvl="0" marL="457200" rtl="0">
              <a:spcBef>
                <a:spcPts val="0"/>
              </a:spcBef>
              <a:spcAft>
                <a:spcPts val="0"/>
              </a:spcAft>
              <a:buChar char="●"/>
            </a:pPr>
            <a:r>
              <a:rPr lang="en"/>
              <a:t>Build transcriptional regulatory networks and study their structure and dynamics.</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