
<file path=[Content_Types].xml><?xml version="1.0" encoding="utf-8"?>
<Types xmlns="http://schemas.openxmlformats.org/package/2006/content-types">
  <Default Extension="xml" ContentType="application/xml"/>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D5E5"/>
          </a:solidFill>
        </a:fill>
      </a:tcStyle>
    </a:wholeTbl>
    <a:band2H>
      <a:tcTxStyle/>
      <a:tcStyle>
        <a:tcBdr/>
        <a:fill>
          <a:solidFill>
            <a:srgbClr val="E9EBF2"/>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5D8CB"/>
          </a:solidFill>
        </a:fill>
      </a:tcStyle>
    </a:wholeTbl>
    <a:band2H>
      <a:tcTxStyle/>
      <a:tcStyle>
        <a:tcBdr/>
        <a:fill>
          <a:solidFill>
            <a:srgbClr val="FAECE7"/>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D7D8"/>
          </a:solidFill>
        </a:fill>
      </a:tcStyle>
    </a:wholeTbl>
    <a:band2H>
      <a:tcTxStyle/>
      <a:tcStyle>
        <a:tcBdr/>
        <a:fill>
          <a:solidFill>
            <a:srgbClr val="EBECED"/>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6"/>
    <p:restoredTop sz="74065"/>
  </p:normalViewPr>
  <p:slideViewPr>
    <p:cSldViewPr snapToGrid="0" snapToObjects="1">
      <p:cViewPr>
        <p:scale>
          <a:sx n="96" d="100"/>
          <a:sy n="96" d="100"/>
        </p:scale>
        <p:origin x="240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33216357"/>
      </p:ext>
    </p:extLst>
  </p:cSld>
  <p:clrMap bg1="lt1" tx1="dk1" bg2="lt2" tx2="dk2" accent1="accent1" accent2="accent2" accent3="accent3" accent4="accent4" accent5="accent5" accent6="accent6" hlink="hlink" folHlink="folHlink"/>
  <p:notesStyle>
    <a:lvl1pPr defTabSz="457200" latinLnBrk="0">
      <a:defRPr sz="2000">
        <a:latin typeface="+mn-lt"/>
        <a:ea typeface="+mn-ea"/>
        <a:cs typeface="+mn-cs"/>
        <a:sym typeface="Avenir Roman"/>
      </a:defRPr>
    </a:lvl1pPr>
    <a:lvl2pPr indent="228600" defTabSz="457200" latinLnBrk="0">
      <a:defRPr sz="2000">
        <a:latin typeface="+mn-lt"/>
        <a:ea typeface="+mn-ea"/>
        <a:cs typeface="+mn-cs"/>
        <a:sym typeface="Avenir Roman"/>
      </a:defRPr>
    </a:lvl2pPr>
    <a:lvl3pPr indent="457200" defTabSz="457200" latinLnBrk="0">
      <a:defRPr sz="2000">
        <a:latin typeface="+mn-lt"/>
        <a:ea typeface="+mn-ea"/>
        <a:cs typeface="+mn-cs"/>
        <a:sym typeface="Avenir Roman"/>
      </a:defRPr>
    </a:lvl3pPr>
    <a:lvl4pPr indent="685800" defTabSz="457200" latinLnBrk="0">
      <a:defRPr sz="2000">
        <a:latin typeface="+mn-lt"/>
        <a:ea typeface="+mn-ea"/>
        <a:cs typeface="+mn-cs"/>
        <a:sym typeface="Avenir Roman"/>
      </a:defRPr>
    </a:lvl4pPr>
    <a:lvl5pPr indent="914400" defTabSz="457200" latinLnBrk="0">
      <a:defRPr sz="2000">
        <a:latin typeface="+mn-lt"/>
        <a:ea typeface="+mn-ea"/>
        <a:cs typeface="+mn-cs"/>
        <a:sym typeface="Avenir Roman"/>
      </a:defRPr>
    </a:lvl5pPr>
    <a:lvl6pPr indent="1143000" defTabSz="457200" latinLnBrk="0">
      <a:defRPr sz="2000">
        <a:latin typeface="+mn-lt"/>
        <a:ea typeface="+mn-ea"/>
        <a:cs typeface="+mn-cs"/>
        <a:sym typeface="Avenir Roman"/>
      </a:defRPr>
    </a:lvl6pPr>
    <a:lvl7pPr indent="1371600" defTabSz="457200" latinLnBrk="0">
      <a:defRPr sz="2000">
        <a:latin typeface="+mn-lt"/>
        <a:ea typeface="+mn-ea"/>
        <a:cs typeface="+mn-cs"/>
        <a:sym typeface="Avenir Roman"/>
      </a:defRPr>
    </a:lvl7pPr>
    <a:lvl8pPr indent="1600200" defTabSz="457200" latinLnBrk="0">
      <a:defRPr sz="2000">
        <a:latin typeface="+mn-lt"/>
        <a:ea typeface="+mn-ea"/>
        <a:cs typeface="+mn-cs"/>
        <a:sym typeface="Avenir Roman"/>
      </a:defRPr>
    </a:lvl8pPr>
    <a:lvl9pPr indent="1828800" defTabSz="457200" latinLnBrk="0">
      <a:defRPr sz="20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71454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871887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3375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1067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9683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1791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8746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29468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59770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10738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635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endParaRPr dirty="0">
              <a:solidFill>
                <a:srgbClr val="FF2600"/>
              </a:solidFill>
            </a:endParaRPr>
          </a:p>
        </p:txBody>
      </p:sp>
    </p:spTree>
    <p:extLst>
      <p:ext uri="{BB962C8B-B14F-4D97-AF65-F5344CB8AC3E}">
        <p14:creationId xmlns:p14="http://schemas.microsoft.com/office/powerpoint/2010/main" val="586520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It turns out that we can assume the expected number of contacts between i and j has the functional form ci*, cj* are unknowns for loci i and j. f is a function of the distance between bin i and bin j, which could be estimated empirically by aggregating the number of reads for each distance of separation. Given a contact map W, and by imposing the functional form, we can numerically solved for c* and all the elements in the null model. As you can see, the number of contact decreases gradually away from the diagonal. Now, we combine the raw map and the expectation to a new objective function. The algorithm is probabilistic and thus we need to perform multiple runs, arriving at a set of consensus boundaries, and consensus domains. More importantly, we introduced a parameter gamma called the resolution parameter. BY tuning the parameter, we are able to detect TADs in multiple resolutions.</a:t>
            </a:r>
          </a:p>
        </p:txBody>
      </p:sp>
    </p:spTree>
    <p:extLst>
      <p:ext uri="{BB962C8B-B14F-4D97-AF65-F5344CB8AC3E}">
        <p14:creationId xmlns:p14="http://schemas.microsoft.com/office/powerpoint/2010/main" val="134838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44663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24108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7917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5430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96042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85991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146716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To address the question, we have formulated a ML model. A classification problem. Positive set: TAD boundaries identified by our method. Negative set: a set of random boundaries. we use binding of transcription factors to predict boundary or not. </a:t>
            </a:r>
          </a:p>
          <a:p>
            <a:pPr>
              <a:lnSpc>
                <a:spcPct val="117999"/>
              </a:lnSpc>
              <a:defRPr sz="2200">
                <a:latin typeface="Helvetica Neue"/>
                <a:ea typeface="Helvetica Neue"/>
                <a:cs typeface="Helvetica Neue"/>
                <a:sym typeface="Helvetica Neue"/>
              </a:defRPr>
            </a:pPr>
            <a:r>
              <a:t>e.g. TF1 vs TF3..</a:t>
            </a:r>
          </a:p>
          <a:p>
            <a:pPr>
              <a:lnSpc>
                <a:spcPct val="117999"/>
              </a:lnSpc>
              <a:defRPr sz="2200">
                <a:latin typeface="Helvetica Neue"/>
                <a:ea typeface="Helvetica Neue"/>
                <a:cs typeface="Helvetica Neue"/>
                <a:sym typeface="Helvetica Neue"/>
              </a:defRPr>
            </a:pPr>
            <a:r>
              <a:t>We build a logistic regression model. Beta is a vector quantifying the contribution of each TFs.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AUC. OK. low resolution 0.85…</a:t>
            </a:r>
          </a:p>
          <a:p>
            <a:pPr>
              <a:lnSpc>
                <a:spcPct val="117999"/>
              </a:lnSpc>
              <a:defRPr sz="2200">
                <a:latin typeface="Helvetica Neue"/>
                <a:ea typeface="Helvetica Neue"/>
                <a:cs typeface="Helvetica Neue"/>
                <a:sym typeface="Helvetica Neue"/>
              </a:defRPr>
            </a:pPr>
            <a:r>
              <a:t>Decreasing trend. Consistent with the previous analysis, increases of resolution, many TADs, enrichment decreases.</a:t>
            </a:r>
          </a:p>
        </p:txBody>
      </p:sp>
    </p:spTree>
    <p:extLst>
      <p:ext uri="{BB962C8B-B14F-4D97-AF65-F5344CB8AC3E}">
        <p14:creationId xmlns:p14="http://schemas.microsoft.com/office/powerpoint/2010/main" val="2147298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119125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rPr dirty="0" smtClean="0"/>
              <a:t>.</a:t>
            </a:r>
            <a:endParaRPr dirty="0"/>
          </a:p>
        </p:txBody>
      </p:sp>
    </p:spTree>
    <p:extLst>
      <p:ext uri="{BB962C8B-B14F-4D97-AF65-F5344CB8AC3E}">
        <p14:creationId xmlns:p14="http://schemas.microsoft.com/office/powerpoint/2010/main" val="704725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385986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1881970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2141981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018208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26088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endParaRPr dirty="0"/>
          </a:p>
          <a:p>
            <a:endParaRPr dirty="0"/>
          </a:p>
        </p:txBody>
      </p:sp>
    </p:spTree>
    <p:extLst>
      <p:ext uri="{BB962C8B-B14F-4D97-AF65-F5344CB8AC3E}">
        <p14:creationId xmlns:p14="http://schemas.microsoft.com/office/powerpoint/2010/main" val="783429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r>
              <a:t>There is a tool developed. MrTAD Finder, standing for TADs in multiple resolution.</a:t>
            </a:r>
          </a:p>
          <a:p>
            <a:pPr>
              <a:lnSpc>
                <a:spcPct val="117999"/>
              </a:lnSpc>
              <a:defRPr sz="2200">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881467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network is a bit overkill</a:t>
            </a:r>
          </a:p>
          <a:p>
            <a:pPr>
              <a:lnSpc>
                <a:spcPct val="117999"/>
              </a:lnSpc>
              <a:defRPr sz="2200">
                <a:latin typeface="Helvetica Neue"/>
                <a:ea typeface="Helvetica Neue"/>
                <a:cs typeface="Helvetica Neue"/>
                <a:sym typeface="Helvetica Neue"/>
              </a:defRPr>
            </a:pPr>
            <a:r>
              <a:t>use math.</a:t>
            </a:r>
          </a:p>
        </p:txBody>
      </p:sp>
    </p:spTree>
    <p:extLst>
      <p:ext uri="{BB962C8B-B14F-4D97-AF65-F5344CB8AC3E}">
        <p14:creationId xmlns:p14="http://schemas.microsoft.com/office/powerpoint/2010/main" val="148461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84095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features like open/close chromatin, TF targets etc</a:t>
            </a:r>
          </a:p>
        </p:txBody>
      </p:sp>
    </p:spTree>
    <p:extLst>
      <p:ext uri="{BB962C8B-B14F-4D97-AF65-F5344CB8AC3E}">
        <p14:creationId xmlns:p14="http://schemas.microsoft.com/office/powerpoint/2010/main" val="896366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52442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features like open/close chromatin, TF targets etc</a:t>
            </a:r>
          </a:p>
        </p:txBody>
      </p:sp>
    </p:spTree>
    <p:extLst>
      <p:ext uri="{BB962C8B-B14F-4D97-AF65-F5344CB8AC3E}">
        <p14:creationId xmlns:p14="http://schemas.microsoft.com/office/powerpoint/2010/main" val="625914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1369006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744703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Shape 944"/>
          <p:cNvSpPr>
            <a:spLocks noGrp="1" noRot="1" noChangeAspect="1"/>
          </p:cNvSpPr>
          <p:nvPr>
            <p:ph type="sldImg"/>
          </p:nvPr>
        </p:nvSpPr>
        <p:spPr>
          <a:prstGeom prst="rect">
            <a:avLst/>
          </a:prstGeom>
        </p:spPr>
        <p:txBody>
          <a:bodyPr/>
          <a:lstStyle/>
          <a:p>
            <a:endParaRPr/>
          </a:p>
        </p:txBody>
      </p:sp>
      <p:sp>
        <p:nvSpPr>
          <p:cNvPr id="945" name="Shape 94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697281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Shape 950"/>
          <p:cNvSpPr>
            <a:spLocks noGrp="1" noRot="1" noChangeAspect="1"/>
          </p:cNvSpPr>
          <p:nvPr>
            <p:ph type="sldImg"/>
          </p:nvPr>
        </p:nvSpPr>
        <p:spPr>
          <a:prstGeom prst="rect">
            <a:avLst/>
          </a:prstGeom>
        </p:spPr>
        <p:txBody>
          <a:bodyPr/>
          <a:lstStyle/>
          <a:p>
            <a:endParaRPr/>
          </a:p>
        </p:txBody>
      </p:sp>
      <p:sp>
        <p:nvSpPr>
          <p:cNvPr id="951" name="Shape 951"/>
          <p:cNvSpPr>
            <a:spLocks noGrp="1"/>
          </p:cNvSpPr>
          <p:nvPr>
            <p:ph type="body" sz="quarter" idx="1"/>
          </p:nvPr>
        </p:nvSpPr>
        <p:spPr>
          <a:prstGeom prst="rect">
            <a:avLst/>
          </a:prstGeom>
        </p:spPr>
        <p:txBody>
          <a:bodyPr/>
          <a:lstStyle/>
          <a:p>
            <a:r>
              <a:t>There is a tool developed. MrTAD Finder, standing for TADs in multiple resolution.</a:t>
            </a:r>
          </a:p>
          <a:p>
            <a:pPr>
              <a:lnSpc>
                <a:spcPct val="117999"/>
              </a:lnSpc>
              <a:defRPr sz="2200">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398446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Shape 957"/>
          <p:cNvSpPr>
            <a:spLocks noGrp="1" noRot="1" noChangeAspect="1"/>
          </p:cNvSpPr>
          <p:nvPr>
            <p:ph type="sldImg"/>
          </p:nvPr>
        </p:nvSpPr>
        <p:spPr>
          <a:prstGeom prst="rect">
            <a:avLst/>
          </a:prstGeom>
        </p:spPr>
        <p:txBody>
          <a:bodyPr/>
          <a:lstStyle/>
          <a:p>
            <a:endParaRPr/>
          </a:p>
        </p:txBody>
      </p:sp>
      <p:sp>
        <p:nvSpPr>
          <p:cNvPr id="958" name="Shape 958"/>
          <p:cNvSpPr>
            <a:spLocks noGrp="1"/>
          </p:cNvSpPr>
          <p:nvPr>
            <p:ph type="body" sz="quarter" idx="1"/>
          </p:nvPr>
        </p:nvSpPr>
        <p:spPr>
          <a:prstGeom prst="rect">
            <a:avLst/>
          </a:prstGeom>
        </p:spPr>
        <p:txBody>
          <a:bodyPr/>
          <a:lstStyle/>
          <a:p>
            <a:r>
              <a:t>There is a tool developed. MrTAD Finder, standing for TADs in multiple resolution.</a:t>
            </a:r>
          </a:p>
          <a:p>
            <a:pPr>
              <a:lnSpc>
                <a:spcPct val="117999"/>
              </a:lnSpc>
              <a:defRPr sz="2200">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84041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6068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10795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41416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3573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4202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2" name="Title Text"/>
          <p:cNvSpPr>
            <a:spLocks noGrp="1"/>
          </p:cNvSpPr>
          <p:nvPr>
            <p:ph type="title"/>
          </p:nvPr>
        </p:nvSpPr>
        <p:spPr>
          <a:xfrm>
            <a:off x="722312" y="0"/>
            <a:ext cx="7772401" cy="3876675"/>
          </a:xfrm>
          <a:prstGeom prst="rect">
            <a:avLst/>
          </a:prstGeom>
        </p:spPr>
        <p:txBody>
          <a:bodyPr anchor="b"/>
          <a:lstStyle>
            <a:lvl1pPr>
              <a:defRPr sz="3600"/>
            </a:lvl1pPr>
          </a:lstStyle>
          <a:p>
            <a:r>
              <a:t>Title Text</a:t>
            </a:r>
          </a:p>
        </p:txBody>
      </p:sp>
      <p:sp>
        <p:nvSpPr>
          <p:cNvPr id="13" name="Body Level One…"/>
          <p:cNvSpPr>
            <a:spLocks noGrp="1"/>
          </p:cNvSpPr>
          <p:nvPr>
            <p:ph type="body" sz="half"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15" name="Circle"/>
          <p:cNvSpPr/>
          <p:nvPr/>
        </p:nvSpPr>
        <p:spPr>
          <a:xfrm>
            <a:off x="4495800" y="3924300"/>
            <a:ext cx="84772" cy="84772"/>
          </a:xfrm>
          <a:prstGeom prst="ellipse">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6" name="Circle"/>
          <p:cNvSpPr/>
          <p:nvPr/>
        </p:nvSpPr>
        <p:spPr>
          <a:xfrm>
            <a:off x="4695825" y="3924300"/>
            <a:ext cx="84772" cy="84772"/>
          </a:xfrm>
          <a:prstGeom prst="ellipse">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7" name="Circle"/>
          <p:cNvSpPr/>
          <p:nvPr/>
        </p:nvSpPr>
        <p:spPr>
          <a:xfrm>
            <a:off x="4296728" y="3924300"/>
            <a:ext cx="84773" cy="84772"/>
          </a:xfrm>
          <a:prstGeom prst="ellipse">
            <a:avLst/>
          </a:prstGeom>
          <a:solidFill>
            <a:srgbClr val="808080"/>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99" name="Circle"/>
          <p:cNvSpPr/>
          <p:nvPr/>
        </p:nvSpPr>
        <p:spPr>
          <a:xfrm>
            <a:off x="8457759" y="6499383"/>
            <a:ext cx="84773" cy="84773"/>
          </a:xfrm>
          <a:prstGeom prst="ellipse">
            <a:avLst/>
          </a:prstGeom>
          <a:solidFill>
            <a:srgbClr val="808080"/>
          </a:solidFill>
          <a:ln w="3175">
            <a:miter lim="400000"/>
          </a:ln>
        </p:spPr>
        <p:txBody>
          <a:bodyPr lIns="45719" rIns="45719" anchor="ctr"/>
          <a:lstStyle/>
          <a:p>
            <a:pPr algn="ctr">
              <a:defRPr sz="1600">
                <a:solidFill>
                  <a:srgbClr val="FFFFFF"/>
                </a:solidFill>
              </a:defRPr>
            </a:pPr>
            <a:endParaRPr/>
          </a:p>
        </p:txBody>
      </p:sp>
      <p:sp>
        <p:nvSpPr>
          <p:cNvPr id="100" name="Title Text"/>
          <p:cNvSpPr>
            <a:spLocks noGrp="1"/>
          </p:cNvSpPr>
          <p:nvPr>
            <p:ph type="title"/>
          </p:nvPr>
        </p:nvSpPr>
        <p:spPr>
          <a:xfrm>
            <a:off x="457199" y="-1"/>
            <a:ext cx="8229601" cy="1600201"/>
          </a:xfrm>
          <a:prstGeom prst="rect">
            <a:avLst/>
          </a:prstGeom>
        </p:spPr>
        <p:txBody>
          <a:bodyPr/>
          <a:lstStyle>
            <a:lvl1pPr>
              <a:defRPr sz="3800"/>
            </a:lvl1pPr>
          </a:lstStyle>
          <a:p>
            <a:r>
              <a:t>Title Text</a:t>
            </a:r>
          </a:p>
        </p:txBody>
      </p:sp>
      <p:sp>
        <p:nvSpPr>
          <p:cNvPr id="101" name="Body Level One…"/>
          <p:cNvSpPr>
            <a:spLocks noGrp="1"/>
          </p:cNvSpPr>
          <p:nvPr>
            <p:ph type="body" idx="1"/>
          </p:nvPr>
        </p:nvSpPr>
        <p:spPr>
          <a:xfrm>
            <a:off x="457199" y="1600200"/>
            <a:ext cx="8229601" cy="5257800"/>
          </a:xfrm>
          <a:prstGeom prst="rect">
            <a:avLst/>
          </a:prstGeom>
        </p:spPr>
        <p:txBody>
          <a:bodyPr/>
          <a:lstStyle>
            <a:lvl1pPr marL="314325" indent="-314325">
              <a:defRPr sz="2200"/>
            </a:lvl1pPr>
            <a:lvl2pPr marL="850106" indent="-392906">
              <a:defRPr sz="2200"/>
            </a:lvl2pPr>
            <a:lvl3pPr marL="1228725" indent="-314325">
              <a:defRPr sz="2200"/>
            </a:lvl3pPr>
            <a:lvl4pPr marL="1685925" indent="-314325">
              <a:defRPr sz="2200"/>
            </a:lvl4pPr>
            <a:lvl5pPr marL="2143125" indent="-314325">
              <a:defRPr sz="22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a:spLocks noGrp="1"/>
          </p:cNvSpPr>
          <p:nvPr>
            <p:ph type="sldNum" sz="quarter" idx="2"/>
          </p:nvPr>
        </p:nvSpPr>
        <p:spPr>
          <a:xfrm>
            <a:off x="8543277" y="6428930"/>
            <a:ext cx="561976" cy="219965"/>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9" name="Title Text"/>
          <p:cNvSpPr>
            <a:spLocks noGrp="1"/>
          </p:cNvSpPr>
          <p:nvPr>
            <p:ph type="title"/>
          </p:nvPr>
        </p:nvSpPr>
        <p:spPr>
          <a:xfrm>
            <a:off x="669726" y="312538"/>
            <a:ext cx="7804548" cy="1518048"/>
          </a:xfrm>
          <a:prstGeom prst="rect">
            <a:avLst/>
          </a:prstGeom>
        </p:spPr>
        <p:txBody>
          <a:bodyPr lIns="35718" tIns="35718" rIns="35718" bIns="35718">
            <a:normAutofit/>
          </a:bodyPr>
          <a:lstStyle>
            <a:lvl1pPr defTabSz="410765">
              <a:defRPr sz="5400">
                <a:solidFill>
                  <a:srgbClr val="000000"/>
                </a:solidFill>
                <a:latin typeface="Helvetica Light"/>
                <a:ea typeface="Helvetica Light"/>
                <a:cs typeface="Helvetica Light"/>
                <a:sym typeface="Helvetica Light"/>
              </a:defRPr>
            </a:lvl1pPr>
          </a:lstStyle>
          <a:p>
            <a:pPr>
              <a:defRPr>
                <a:effectLst/>
              </a:defRPr>
            </a:pPr>
            <a:r>
              <a:t>Title Text</a:t>
            </a:r>
          </a:p>
        </p:txBody>
      </p:sp>
      <p:sp>
        <p:nvSpPr>
          <p:cNvPr id="110" name="Body Level One…"/>
          <p:cNvSpPr>
            <a:spLocks noGrp="1"/>
          </p:cNvSpPr>
          <p:nvPr>
            <p:ph type="body" idx="1"/>
          </p:nvPr>
        </p:nvSpPr>
        <p:spPr>
          <a:xfrm>
            <a:off x="669726" y="1830585"/>
            <a:ext cx="7804548" cy="4420197"/>
          </a:xfrm>
          <a:prstGeom prst="rect">
            <a:avLst/>
          </a:prstGeom>
        </p:spPr>
        <p:txBody>
          <a:bodyPr lIns="35718" tIns="35718" rIns="35718" bIns="35718" anchor="ctr"/>
          <a:lstStyle>
            <a:lvl1pPr marL="271638" indent="-271638" defTabSz="410765">
              <a:spcBef>
                <a:spcPts val="2900"/>
              </a:spcBef>
              <a:buSzPct val="75000"/>
              <a:buFontTx/>
              <a:defRPr sz="2200">
                <a:latin typeface="Helvetica Light"/>
                <a:ea typeface="Helvetica Light"/>
                <a:cs typeface="Helvetica Light"/>
                <a:sym typeface="Helvetica Light"/>
              </a:defRPr>
            </a:lvl1pPr>
            <a:lvl2pPr marL="716138" indent="-271638" defTabSz="410765">
              <a:spcBef>
                <a:spcPts val="2900"/>
              </a:spcBef>
              <a:buSzPct val="75000"/>
              <a:buFontTx/>
              <a:buChar char="•"/>
              <a:defRPr sz="2200">
                <a:latin typeface="Helvetica Light"/>
                <a:ea typeface="Helvetica Light"/>
                <a:cs typeface="Helvetica Light"/>
                <a:sym typeface="Helvetica Light"/>
              </a:defRPr>
            </a:lvl2pPr>
            <a:lvl3pPr marL="1160638" indent="-271638" defTabSz="410765">
              <a:spcBef>
                <a:spcPts val="2900"/>
              </a:spcBef>
              <a:buSzPct val="75000"/>
              <a:buFontTx/>
              <a:defRPr sz="2200">
                <a:latin typeface="Helvetica Light"/>
                <a:ea typeface="Helvetica Light"/>
                <a:cs typeface="Helvetica Light"/>
                <a:sym typeface="Helvetica Light"/>
              </a:defRPr>
            </a:lvl3pPr>
            <a:lvl4pPr marL="1605138" indent="-271638" defTabSz="410765">
              <a:spcBef>
                <a:spcPts val="2900"/>
              </a:spcBef>
              <a:buSzPct val="75000"/>
              <a:buFontTx/>
              <a:buChar char="•"/>
              <a:defRPr sz="2200">
                <a:latin typeface="Helvetica Light"/>
                <a:ea typeface="Helvetica Light"/>
                <a:cs typeface="Helvetica Light"/>
                <a:sym typeface="Helvetica Light"/>
              </a:defRPr>
            </a:lvl4pPr>
            <a:lvl5pPr marL="2049638" indent="-271638" defTabSz="410765">
              <a:spcBef>
                <a:spcPts val="2900"/>
              </a:spcBef>
              <a:buSzPct val="75000"/>
              <a:buFontTx/>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a:spLocks noGrp="1"/>
          </p:cNvSpPr>
          <p:nvPr>
            <p:ph type="sldNum" sz="quarter" idx="2"/>
          </p:nvPr>
        </p:nvSpPr>
        <p:spPr>
          <a:xfrm>
            <a:off x="4447793" y="6505277"/>
            <a:ext cx="239485" cy="236538"/>
          </a:xfrm>
          <a:prstGeom prst="rect">
            <a:avLst/>
          </a:prstGeom>
        </p:spPr>
        <p:txBody>
          <a:bodyPr wrap="none" lIns="35718" tIns="35718" rIns="35718" bIns="35718" anchor="t"/>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4" name="Title Text"/>
          <p:cNvSpPr>
            <a:spLocks noGrp="1"/>
          </p:cNvSpPr>
          <p:nvPr>
            <p:ph type="title"/>
          </p:nvPr>
        </p:nvSpPr>
        <p:spPr>
          <a:prstGeom prst="rect">
            <a:avLst/>
          </a:prstGeom>
        </p:spPr>
        <p:txBody>
          <a:bodyPr/>
          <a:lstStyle/>
          <a:p>
            <a:r>
              <a:t>Title Text</a:t>
            </a:r>
          </a:p>
        </p:txBody>
      </p:sp>
      <p:sp>
        <p:nvSpPr>
          <p:cNvPr id="2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Title Text"/>
          <p:cNvSpPr>
            <a:spLocks noGrp="1"/>
          </p:cNvSpPr>
          <p:nvPr>
            <p:ph type="title"/>
          </p:nvPr>
        </p:nvSpPr>
        <p:spPr>
          <a:prstGeom prst="rect">
            <a:avLst/>
          </a:prstGeom>
        </p:spPr>
        <p:txBody>
          <a:bodyPr/>
          <a:lstStyle/>
          <a:p>
            <a:r>
              <a:t>Title Text</a:t>
            </a:r>
          </a:p>
        </p:txBody>
      </p:sp>
      <p:sp>
        <p:nvSpPr>
          <p:cNvPr id="3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1" name="Title Text"/>
          <p:cNvSpPr>
            <a:spLocks noGrp="1"/>
          </p:cNvSpPr>
          <p:nvPr>
            <p:ph type="title"/>
          </p:nvPr>
        </p:nvSpPr>
        <p:spPr>
          <a:xfrm>
            <a:off x="685800" y="0"/>
            <a:ext cx="7772400" cy="4876802"/>
          </a:xfrm>
          <a:prstGeom prst="rect">
            <a:avLst/>
          </a:prstGeom>
        </p:spPr>
        <p:txBody>
          <a:bodyPr anchor="b"/>
          <a:lstStyle>
            <a:lvl1pPr>
              <a:defRPr sz="8000"/>
            </a:lvl1pPr>
          </a:lstStyle>
          <a:p>
            <a:r>
              <a:t>Title Text</a:t>
            </a:r>
          </a:p>
        </p:txBody>
      </p:sp>
      <p:sp>
        <p:nvSpPr>
          <p:cNvPr id="42" name="Body Level One…"/>
          <p:cNvSpPr>
            <a:spLocks noGrp="1"/>
          </p:cNvSpPr>
          <p:nvPr>
            <p:ph type="body" sz="quarter"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0" name="Rectangle"/>
          <p:cNvSpPr/>
          <p:nvPr/>
        </p:nvSpPr>
        <p:spPr>
          <a:xfrm>
            <a:off x="0" y="220785"/>
            <a:ext cx="9144000" cy="228601"/>
          </a:xfrm>
          <a:prstGeom prst="rect">
            <a:avLst/>
          </a:prstGeom>
          <a:solidFill>
            <a:srgbClr val="FFFFFF"/>
          </a:solidFill>
          <a:ln w="12700">
            <a:miter lim="400000"/>
          </a:ln>
        </p:spPr>
        <p:txBody>
          <a:bodyPr lIns="45719" rIns="45719" anchor="ctr"/>
          <a:lstStyle/>
          <a:p>
            <a:pPr algn="ctr" defTabSz="457200">
              <a:defRPr>
                <a:solidFill>
                  <a:srgbClr val="FFFFFF"/>
                </a:solidFill>
              </a:defRPr>
            </a:pPr>
            <a:endParaRPr/>
          </a:p>
        </p:txBody>
      </p:sp>
      <p:sp>
        <p:nvSpPr>
          <p:cNvPr id="51" name="Rectangle"/>
          <p:cNvSpPr/>
          <p:nvPr/>
        </p:nvSpPr>
        <p:spPr>
          <a:xfrm>
            <a:off x="0" y="-1"/>
            <a:ext cx="9144000" cy="365762"/>
          </a:xfrm>
          <a:prstGeom prst="rect">
            <a:avLst/>
          </a:prstGeom>
          <a:solidFill>
            <a:srgbClr val="93A299"/>
          </a:solidFill>
          <a:ln w="12700">
            <a:miter lim="400000"/>
          </a:ln>
        </p:spPr>
        <p:txBody>
          <a:bodyPr lIns="45719" rIns="45719" anchor="ctr"/>
          <a:lstStyle/>
          <a:p>
            <a:pPr algn="ctr" defTabSz="457200">
              <a:defRPr>
                <a:solidFill>
                  <a:srgbClr val="FFFFFF"/>
                </a:solidFill>
              </a:defRPr>
            </a:pPr>
            <a:endParaRPr/>
          </a:p>
        </p:txBody>
      </p:sp>
      <p:sp>
        <p:nvSpPr>
          <p:cNvPr id="52" name="Title Text"/>
          <p:cNvSpPr>
            <a:spLocks noGrp="1"/>
          </p:cNvSpPr>
          <p:nvPr>
            <p:ph type="title"/>
          </p:nvPr>
        </p:nvSpPr>
        <p:spPr>
          <a:xfrm>
            <a:off x="457200" y="457200"/>
            <a:ext cx="8229600" cy="1143000"/>
          </a:xfrm>
          <a:prstGeom prst="rect">
            <a:avLst/>
          </a:prstGeom>
        </p:spPr>
        <p:txBody>
          <a:bodyPr>
            <a:normAutofit/>
          </a:bodyPr>
          <a:lstStyle>
            <a:lvl1pPr algn="l">
              <a:defRPr spc="-100">
                <a:solidFill>
                  <a:srgbClr val="D2533C"/>
                </a:solidFill>
              </a:defRPr>
            </a:lvl1pPr>
          </a:lstStyle>
          <a:p>
            <a:pPr>
              <a:defRPr>
                <a:effectLst/>
              </a:defRPr>
            </a:pPr>
            <a:r>
              <a:t>Title Text</a:t>
            </a:r>
          </a:p>
        </p:txBody>
      </p:sp>
      <p:sp>
        <p:nvSpPr>
          <p:cNvPr id="53" name="Body Level One…"/>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a:spLocks noGrp="1"/>
          </p:cNvSpPr>
          <p:nvPr>
            <p:ph type="sldNum" sz="quarter" idx="2"/>
          </p:nvPr>
        </p:nvSpPr>
        <p:spPr>
          <a:xfrm>
            <a:off x="7620000" y="38468"/>
            <a:ext cx="1066800" cy="288824"/>
          </a:xfrm>
          <a:prstGeom prst="rect">
            <a:avLst/>
          </a:prstGeom>
        </p:spPr>
        <p:txBody>
          <a:bodyPr lIns="45719" tIns="45719" rIns="45719" bIns="45719"/>
          <a:lstStyle>
            <a:lvl1pPr defTabSz="457200">
              <a:defRPr sz="1400"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1" name="Rectangle"/>
          <p:cNvSpPr/>
          <p:nvPr/>
        </p:nvSpPr>
        <p:spPr>
          <a:xfrm>
            <a:off x="0" y="220785"/>
            <a:ext cx="9144000" cy="228601"/>
          </a:xfrm>
          <a:prstGeom prst="rect">
            <a:avLst/>
          </a:prstGeom>
          <a:solidFill>
            <a:srgbClr val="FFFFFF"/>
          </a:solidFill>
          <a:ln w="12700">
            <a:miter lim="400000"/>
          </a:ln>
        </p:spPr>
        <p:txBody>
          <a:bodyPr lIns="45719" rIns="45719" anchor="ctr"/>
          <a:lstStyle/>
          <a:p>
            <a:pPr algn="ctr" defTabSz="457200">
              <a:defRPr>
                <a:solidFill>
                  <a:srgbClr val="FFFFFF"/>
                </a:solidFill>
              </a:defRPr>
            </a:pPr>
            <a:endParaRPr/>
          </a:p>
        </p:txBody>
      </p:sp>
      <p:sp>
        <p:nvSpPr>
          <p:cNvPr id="62" name="Rectangle"/>
          <p:cNvSpPr/>
          <p:nvPr/>
        </p:nvSpPr>
        <p:spPr>
          <a:xfrm>
            <a:off x="0" y="-1"/>
            <a:ext cx="9144000" cy="365762"/>
          </a:xfrm>
          <a:prstGeom prst="rect">
            <a:avLst/>
          </a:prstGeom>
          <a:solidFill>
            <a:srgbClr val="93A299"/>
          </a:solidFill>
          <a:ln w="12700">
            <a:miter lim="400000"/>
          </a:ln>
        </p:spPr>
        <p:txBody>
          <a:bodyPr lIns="45719" rIns="45719" anchor="ctr"/>
          <a:lstStyle/>
          <a:p>
            <a:pPr algn="ctr" defTabSz="457200">
              <a:defRPr>
                <a:solidFill>
                  <a:srgbClr val="FFFFFF"/>
                </a:solidFill>
              </a:defRPr>
            </a:pPr>
            <a:endParaRPr/>
          </a:p>
        </p:txBody>
      </p:sp>
      <p:sp>
        <p:nvSpPr>
          <p:cNvPr id="63" name="Title Text"/>
          <p:cNvSpPr>
            <a:spLocks noGrp="1"/>
          </p:cNvSpPr>
          <p:nvPr>
            <p:ph type="title"/>
          </p:nvPr>
        </p:nvSpPr>
        <p:spPr>
          <a:xfrm>
            <a:off x="457200" y="457200"/>
            <a:ext cx="8229600" cy="1143000"/>
          </a:xfrm>
          <a:prstGeom prst="rect">
            <a:avLst/>
          </a:prstGeom>
        </p:spPr>
        <p:txBody>
          <a:bodyPr>
            <a:normAutofit/>
          </a:bodyPr>
          <a:lstStyle>
            <a:lvl1pPr algn="l">
              <a:defRPr spc="-100">
                <a:solidFill>
                  <a:srgbClr val="D2533C"/>
                </a:solidFill>
              </a:defRPr>
            </a:lvl1pPr>
          </a:lstStyle>
          <a:p>
            <a:pPr>
              <a:defRPr>
                <a:effectLst/>
              </a:defRPr>
            </a:pPr>
            <a:r>
              <a:t>Title Text</a:t>
            </a:r>
          </a:p>
        </p:txBody>
      </p:sp>
      <p:sp>
        <p:nvSpPr>
          <p:cNvPr id="64" name="Slide Number"/>
          <p:cNvSpPr>
            <a:spLocks noGrp="1"/>
          </p:cNvSpPr>
          <p:nvPr>
            <p:ph type="sldNum" sz="quarter" idx="2"/>
          </p:nvPr>
        </p:nvSpPr>
        <p:spPr>
          <a:xfrm>
            <a:off x="7620000" y="38468"/>
            <a:ext cx="1066800" cy="288824"/>
          </a:xfrm>
          <a:prstGeom prst="rect">
            <a:avLst/>
          </a:prstGeom>
        </p:spPr>
        <p:txBody>
          <a:bodyPr lIns="45719" tIns="45719" rIns="45719" bIns="45719"/>
          <a:lstStyle>
            <a:lvl1pPr defTabSz="457200">
              <a:defRPr sz="1400"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1" name="Rectangle"/>
          <p:cNvSpPr/>
          <p:nvPr/>
        </p:nvSpPr>
        <p:spPr>
          <a:xfrm>
            <a:off x="0" y="220785"/>
            <a:ext cx="9144000" cy="228601"/>
          </a:xfrm>
          <a:prstGeom prst="rect">
            <a:avLst/>
          </a:prstGeom>
          <a:solidFill>
            <a:srgbClr val="FFFFFF"/>
          </a:solidFill>
          <a:ln w="12700">
            <a:miter lim="400000"/>
          </a:ln>
        </p:spPr>
        <p:txBody>
          <a:bodyPr lIns="45719" rIns="45719" anchor="ctr"/>
          <a:lstStyle/>
          <a:p>
            <a:pPr algn="ctr" defTabSz="457200">
              <a:defRPr>
                <a:solidFill>
                  <a:srgbClr val="FFFFFF"/>
                </a:solidFill>
              </a:defRPr>
            </a:pPr>
            <a:endParaRPr/>
          </a:p>
        </p:txBody>
      </p:sp>
      <p:sp>
        <p:nvSpPr>
          <p:cNvPr id="72" name="Rectangle"/>
          <p:cNvSpPr/>
          <p:nvPr/>
        </p:nvSpPr>
        <p:spPr>
          <a:xfrm>
            <a:off x="0" y="-1"/>
            <a:ext cx="9144000" cy="365762"/>
          </a:xfrm>
          <a:prstGeom prst="rect">
            <a:avLst/>
          </a:prstGeom>
          <a:solidFill>
            <a:srgbClr val="93A299"/>
          </a:solidFill>
          <a:ln w="12700">
            <a:miter lim="400000"/>
          </a:ln>
        </p:spPr>
        <p:txBody>
          <a:bodyPr lIns="45719" rIns="45719" anchor="ctr"/>
          <a:lstStyle/>
          <a:p>
            <a:pPr algn="ctr" defTabSz="457200">
              <a:defRPr>
                <a:solidFill>
                  <a:srgbClr val="FFFFFF"/>
                </a:solidFill>
              </a:defRPr>
            </a:pPr>
            <a:endParaRPr/>
          </a:p>
        </p:txBody>
      </p:sp>
      <p:sp>
        <p:nvSpPr>
          <p:cNvPr id="73" name="Title Text"/>
          <p:cNvSpPr>
            <a:spLocks noGrp="1"/>
          </p:cNvSpPr>
          <p:nvPr>
            <p:ph type="title"/>
          </p:nvPr>
        </p:nvSpPr>
        <p:spPr>
          <a:xfrm>
            <a:off x="457200" y="457200"/>
            <a:ext cx="8229600" cy="1143000"/>
          </a:xfrm>
          <a:prstGeom prst="rect">
            <a:avLst/>
          </a:prstGeom>
        </p:spPr>
        <p:txBody>
          <a:bodyPr>
            <a:normAutofit/>
          </a:bodyPr>
          <a:lstStyle>
            <a:lvl1pPr algn="l">
              <a:defRPr spc="-100">
                <a:solidFill>
                  <a:srgbClr val="D2533C"/>
                </a:solidFill>
              </a:defRPr>
            </a:lvl1pPr>
          </a:lstStyle>
          <a:p>
            <a:pPr>
              <a:defRPr>
                <a:effectLst/>
              </a:defRPr>
            </a:pPr>
            <a:r>
              <a:t>Title Text</a:t>
            </a:r>
          </a:p>
        </p:txBody>
      </p:sp>
      <p:sp>
        <p:nvSpPr>
          <p:cNvPr id="74" name="Slide Number"/>
          <p:cNvSpPr>
            <a:spLocks noGrp="1"/>
          </p:cNvSpPr>
          <p:nvPr>
            <p:ph type="sldNum" sz="quarter" idx="2"/>
          </p:nvPr>
        </p:nvSpPr>
        <p:spPr>
          <a:xfrm>
            <a:off x="7620000" y="38468"/>
            <a:ext cx="1066800" cy="288824"/>
          </a:xfrm>
          <a:prstGeom prst="rect">
            <a:avLst/>
          </a:prstGeom>
        </p:spPr>
        <p:txBody>
          <a:bodyPr lIns="45719" tIns="45719" rIns="45719" bIns="45719"/>
          <a:lstStyle>
            <a:lvl1pPr defTabSz="457200">
              <a:defRPr sz="1400" b="1">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1" name="Title Text"/>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defTabSz="410765">
              <a:defRPr sz="5600">
                <a:solidFill>
                  <a:srgbClr val="000000"/>
                </a:solidFill>
                <a:latin typeface="Helvetica Light"/>
                <a:ea typeface="Helvetica Light"/>
                <a:cs typeface="Helvetica Light"/>
                <a:sym typeface="Helvetica Light"/>
              </a:defRPr>
            </a:lvl1pPr>
          </a:lstStyle>
          <a:p>
            <a:pPr>
              <a:defRPr>
                <a:effectLst/>
              </a:defRPr>
            </a:pPr>
            <a:r>
              <a:t>Title Text</a:t>
            </a:r>
          </a:p>
        </p:txBody>
      </p:sp>
      <p:sp>
        <p:nvSpPr>
          <p:cNvPr id="82" name="Body Level One…"/>
          <p:cNvSpPr>
            <a:spLocks noGrp="1"/>
          </p:cNvSpPr>
          <p:nvPr>
            <p:ph type="body" sz="quarter" idx="1"/>
          </p:nvPr>
        </p:nvSpPr>
        <p:spPr>
          <a:xfrm>
            <a:off x="892968" y="3536156"/>
            <a:ext cx="7358064" cy="794743"/>
          </a:xfrm>
          <a:prstGeom prst="rect">
            <a:avLst/>
          </a:prstGeom>
        </p:spPr>
        <p:txBody>
          <a:bodyPr lIns="35718" tIns="35718" rIns="35718" bIns="35718"/>
          <a:lstStyle>
            <a:lvl1pPr marL="0" indent="0" algn="ctr" defTabSz="410765">
              <a:spcBef>
                <a:spcPts val="0"/>
              </a:spcBef>
              <a:buSzTx/>
              <a:buFontTx/>
              <a:buNone/>
              <a:defRPr sz="2200">
                <a:latin typeface="Helvetica Light"/>
                <a:ea typeface="Helvetica Light"/>
                <a:cs typeface="Helvetica Light"/>
                <a:sym typeface="Helvetica Light"/>
              </a:defRPr>
            </a:lvl1pPr>
            <a:lvl2pPr marL="0" indent="228600" algn="ctr" defTabSz="410765">
              <a:spcBef>
                <a:spcPts val="0"/>
              </a:spcBef>
              <a:buSzTx/>
              <a:buFontTx/>
              <a:buNone/>
              <a:defRPr sz="2200">
                <a:latin typeface="Helvetica Light"/>
                <a:ea typeface="Helvetica Light"/>
                <a:cs typeface="Helvetica Light"/>
                <a:sym typeface="Helvetica Light"/>
              </a:defRPr>
            </a:lvl2pPr>
            <a:lvl3pPr marL="0" indent="457200" algn="ctr" defTabSz="410765">
              <a:spcBef>
                <a:spcPts val="0"/>
              </a:spcBef>
              <a:buSzTx/>
              <a:buFontTx/>
              <a:buNone/>
              <a:defRPr sz="2200">
                <a:latin typeface="Helvetica Light"/>
                <a:ea typeface="Helvetica Light"/>
                <a:cs typeface="Helvetica Light"/>
                <a:sym typeface="Helvetica Light"/>
              </a:defRPr>
            </a:lvl3pPr>
            <a:lvl4pPr marL="0" indent="685800" algn="ctr" defTabSz="410765">
              <a:spcBef>
                <a:spcPts val="0"/>
              </a:spcBef>
              <a:buSzTx/>
              <a:buFontTx/>
              <a:buNone/>
              <a:defRPr sz="2200">
                <a:latin typeface="Helvetica Light"/>
                <a:ea typeface="Helvetica Light"/>
                <a:cs typeface="Helvetica Light"/>
                <a:sym typeface="Helvetica Light"/>
              </a:defRPr>
            </a:lvl4pPr>
            <a:lvl5pPr marL="0" indent="914400" algn="ctr" defTabSz="410765">
              <a:spcBef>
                <a:spcPts val="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a:spLocks noGrp="1"/>
          </p:cNvSpPr>
          <p:nvPr>
            <p:ph type="sldNum" sz="quarter" idx="2"/>
          </p:nvPr>
        </p:nvSpPr>
        <p:spPr>
          <a:xfrm>
            <a:off x="4440732" y="6505277"/>
            <a:ext cx="253607" cy="249238"/>
          </a:xfrm>
          <a:prstGeom prst="rect">
            <a:avLst/>
          </a:prstGeom>
        </p:spPr>
        <p:txBody>
          <a:bodyPr wrap="none"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0" name="Title Text"/>
          <p:cNvSpPr>
            <a:spLocks noGrp="1"/>
          </p:cNvSpPr>
          <p:nvPr>
            <p:ph type="title"/>
          </p:nvPr>
        </p:nvSpPr>
        <p:spPr>
          <a:xfrm>
            <a:off x="669726" y="312539"/>
            <a:ext cx="7804548" cy="1518047"/>
          </a:xfrm>
          <a:prstGeom prst="rect">
            <a:avLst/>
          </a:prstGeom>
        </p:spPr>
        <p:txBody>
          <a:bodyPr lIns="35718" tIns="35718" rIns="35718" bIns="35718">
            <a:normAutofit/>
          </a:bodyPr>
          <a:lstStyle>
            <a:lvl1pPr defTabSz="410765">
              <a:defRPr sz="5600">
                <a:solidFill>
                  <a:srgbClr val="000000"/>
                </a:solidFill>
                <a:latin typeface="Helvetica Light"/>
                <a:ea typeface="Helvetica Light"/>
                <a:cs typeface="Helvetica Light"/>
                <a:sym typeface="Helvetica Light"/>
              </a:defRPr>
            </a:lvl1pPr>
          </a:lstStyle>
          <a:p>
            <a:pPr>
              <a:defRPr>
                <a:effectLst/>
              </a:defRPr>
            </a:pPr>
            <a:r>
              <a:t>Title Text</a:t>
            </a:r>
          </a:p>
        </p:txBody>
      </p:sp>
      <p:sp>
        <p:nvSpPr>
          <p:cNvPr id="91" name="Body Level One…"/>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410765">
              <a:spcBef>
                <a:spcPts val="2900"/>
              </a:spcBef>
              <a:buSzPct val="75000"/>
              <a:buFontTx/>
              <a:defRPr>
                <a:latin typeface="Helvetica Light"/>
                <a:ea typeface="Helvetica Light"/>
                <a:cs typeface="Helvetica Light"/>
                <a:sym typeface="Helvetica Light"/>
              </a:defRPr>
            </a:lvl1pPr>
            <a:lvl2pPr marL="740833" indent="-296333" defTabSz="410765">
              <a:spcBef>
                <a:spcPts val="2900"/>
              </a:spcBef>
              <a:buSzPct val="75000"/>
              <a:buFontTx/>
              <a:buChar char="•"/>
              <a:defRPr>
                <a:latin typeface="Helvetica Light"/>
                <a:ea typeface="Helvetica Light"/>
                <a:cs typeface="Helvetica Light"/>
                <a:sym typeface="Helvetica Light"/>
              </a:defRPr>
            </a:lvl2pPr>
            <a:lvl3pPr marL="1185333" indent="-296333" defTabSz="410765">
              <a:spcBef>
                <a:spcPts val="2900"/>
              </a:spcBef>
              <a:buSzPct val="75000"/>
              <a:buFontTx/>
              <a:defRPr>
                <a:latin typeface="Helvetica Light"/>
                <a:ea typeface="Helvetica Light"/>
                <a:cs typeface="Helvetica Light"/>
                <a:sym typeface="Helvetica Light"/>
              </a:defRPr>
            </a:lvl3pPr>
            <a:lvl4pPr marL="1629833" indent="-296333" defTabSz="410765">
              <a:spcBef>
                <a:spcPts val="2900"/>
              </a:spcBef>
              <a:buSzPct val="75000"/>
              <a:buFontTx/>
              <a:buChar char="•"/>
              <a:defRPr>
                <a:latin typeface="Helvetica Light"/>
                <a:ea typeface="Helvetica Light"/>
                <a:cs typeface="Helvetica Light"/>
                <a:sym typeface="Helvetica Light"/>
              </a:defRPr>
            </a:lvl4pPr>
            <a:lvl5pPr marL="2074333" indent="-296333" defTabSz="410765">
              <a:spcBef>
                <a:spcPts val="2900"/>
              </a:spcBef>
              <a:buSzPct val="75000"/>
              <a:buFontTx/>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a:spLocks noGrp="1"/>
          </p:cNvSpPr>
          <p:nvPr>
            <p:ph type="sldNum" sz="quarter" idx="2"/>
          </p:nvPr>
        </p:nvSpPr>
        <p:spPr>
          <a:xfrm>
            <a:off x="4440732" y="6505277"/>
            <a:ext cx="253607" cy="249238"/>
          </a:xfrm>
          <a:prstGeom prst="rect">
            <a:avLst/>
          </a:prstGeom>
        </p:spPr>
        <p:txBody>
          <a:bodyPr wrap="none"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ircle"/>
          <p:cNvSpPr/>
          <p:nvPr/>
        </p:nvSpPr>
        <p:spPr>
          <a:xfrm>
            <a:off x="8457759" y="6499383"/>
            <a:ext cx="84773" cy="84773"/>
          </a:xfrm>
          <a:prstGeom prst="ellipse">
            <a:avLst/>
          </a:prstGeom>
          <a:solidFill>
            <a:srgbClr val="808080"/>
          </a:solidFill>
          <a:ln w="12700">
            <a:miter lim="400000"/>
          </a:ln>
        </p:spPr>
        <p:txBody>
          <a:bodyPr lIns="45719" rIns="45719" anchor="ctr"/>
          <a:lstStyle/>
          <a:p>
            <a:pPr algn="ctr">
              <a:defRPr>
                <a:solidFill>
                  <a:srgbClr val="FFFFFF"/>
                </a:solidFill>
              </a:defRPr>
            </a:pPr>
            <a:endParaRPr/>
          </a:p>
        </p:txBody>
      </p:sp>
      <p:sp>
        <p:nvSpPr>
          <p:cNvPr id="3" name="Title Text"/>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Title Text</a:t>
            </a:r>
          </a:p>
        </p:txBody>
      </p:sp>
      <p:sp>
        <p:nvSpPr>
          <p:cNvPr id="4" name="Slide Number"/>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fld id="{86CB4B4D-7CA3-9044-876B-883B54F8677D}" type="slidenum">
              <a:t>‹#›</a:t>
            </a:fld>
            <a:endParaRPr/>
          </a:p>
        </p:txBody>
      </p:sp>
      <p:sp>
        <p:nvSpPr>
          <p:cNvPr id="5" name="Body Level One…"/>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000" b="0" i="0" u="none" strike="noStrike" cap="none" spc="0" baseline="0">
          <a:ln>
            <a:noFill/>
          </a:ln>
          <a:solidFill>
            <a:srgbClr val="2F5897"/>
          </a:solidFill>
          <a:effectLst>
            <a:outerShdw blurRad="63500" dist="38100" dir="5400000" rotWithShape="0">
              <a:srgbClr val="000000">
                <a:alpha val="25000"/>
              </a:srgbClr>
            </a:outerShdw>
          </a:effectLst>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1pPr>
      <a:lvl2pPr marL="885825" marR="0" indent="-428625" algn="l" defTabSz="914400" rtl="0" latinLnBrk="0">
        <a:lnSpc>
          <a:spcPct val="100000"/>
        </a:lnSpc>
        <a:spcBef>
          <a:spcPts val="500"/>
        </a:spcBef>
        <a:spcAft>
          <a:spcPts val="0"/>
        </a:spcAft>
        <a:buClrTx/>
        <a:buSzPct val="100000"/>
        <a:buFont typeface="Arial"/>
        <a:buChar char="o"/>
        <a:tabLst/>
        <a:defRPr sz="2400" b="0" i="0" u="none" strike="noStrike" cap="none" spc="0" baseline="0">
          <a:ln>
            <a:noFill/>
          </a:ln>
          <a:solidFill>
            <a:srgbClr val="000000"/>
          </a:solidFill>
          <a:uFillTx/>
          <a:latin typeface="Arial"/>
          <a:ea typeface="Arial"/>
          <a:cs typeface="Arial"/>
          <a:sym typeface="Arial"/>
        </a:defRPr>
      </a:lvl2pPr>
      <a:lvl3pPr marL="12573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3pPr>
      <a:lvl4pPr marL="1714500" marR="0" indent="-342900" algn="l" defTabSz="914400" rtl="0" latinLnBrk="0">
        <a:lnSpc>
          <a:spcPct val="100000"/>
        </a:lnSpc>
        <a:spcBef>
          <a:spcPts val="500"/>
        </a:spcBef>
        <a:spcAft>
          <a:spcPts val="0"/>
        </a:spcAft>
        <a:buClrTx/>
        <a:buSzPct val="100000"/>
        <a:buFont typeface="Arial"/>
        <a:buChar char="o"/>
        <a:tabLst/>
        <a:defRPr sz="2400" b="0" i="0" u="none" strike="noStrike" cap="none" spc="0" baseline="0">
          <a:ln>
            <a:noFill/>
          </a:ln>
          <a:solidFill>
            <a:srgbClr val="000000"/>
          </a:solidFill>
          <a:uFillTx/>
          <a:latin typeface="Arial"/>
          <a:ea typeface="Arial"/>
          <a:cs typeface="Arial"/>
          <a:sym typeface="Arial"/>
        </a:defRPr>
      </a:lvl4pPr>
      <a:lvl5pPr marL="21717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5pPr>
      <a:lvl6pPr marL="2628900" marR="0" indent="-342900" algn="l" defTabSz="914400" rtl="0" latinLnBrk="0">
        <a:lnSpc>
          <a:spcPct val="100000"/>
        </a:lnSpc>
        <a:spcBef>
          <a:spcPts val="500"/>
        </a:spcBef>
        <a:spcAft>
          <a:spcPts val="0"/>
        </a:spcAft>
        <a:buClrTx/>
        <a:buSzPct val="100000"/>
        <a:buFont typeface="Arial"/>
        <a:buChar char="o"/>
        <a:tabLst/>
        <a:defRPr sz="2400" b="0" i="0" u="none" strike="noStrike" cap="none" spc="0" baseline="0">
          <a:ln>
            <a:noFill/>
          </a:ln>
          <a:solidFill>
            <a:srgbClr val="000000"/>
          </a:solidFill>
          <a:uFillTx/>
          <a:latin typeface="Arial"/>
          <a:ea typeface="Arial"/>
          <a:cs typeface="Arial"/>
          <a:sym typeface="Arial"/>
        </a:defRPr>
      </a:lvl6pPr>
      <a:lvl7pPr marL="30861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7pPr>
      <a:lvl8pPr marL="3543300" marR="0" indent="-342900" algn="l" defTabSz="914400" rtl="0" latinLnBrk="0">
        <a:lnSpc>
          <a:spcPct val="100000"/>
        </a:lnSpc>
        <a:spcBef>
          <a:spcPts val="500"/>
        </a:spcBef>
        <a:spcAft>
          <a:spcPts val="0"/>
        </a:spcAft>
        <a:buClrTx/>
        <a:buSzPct val="100000"/>
        <a:buFont typeface="Arial"/>
        <a:buChar char="o"/>
        <a:tabLst/>
        <a:defRPr sz="2400" b="0" i="0" u="none" strike="noStrike" cap="none" spc="0" baseline="0">
          <a:ln>
            <a:noFill/>
          </a:ln>
          <a:solidFill>
            <a:srgbClr val="000000"/>
          </a:solidFill>
          <a:uFillTx/>
          <a:latin typeface="Arial"/>
          <a:ea typeface="Arial"/>
          <a:cs typeface="Arial"/>
          <a:sym typeface="Arial"/>
        </a:defRPr>
      </a:lvl8pPr>
      <a:lvl9pPr marL="40005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Relationship Id="rId4" Type="http://schemas.openxmlformats.org/officeDocument/2006/relationships/image" Target="../media/image41.tif"/><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image" Target="../media/image43.tif"/><Relationship Id="rId5" Type="http://schemas.openxmlformats.org/officeDocument/2006/relationships/image" Target="../media/image44.tif"/><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5.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6.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7.tif"/></Relationships>
</file>

<file path=ppt/slides/_rels/slide34.xml.rels><?xml version="1.0" encoding="UTF-8" standalone="yes"?>
<Relationships xmlns="http://schemas.openxmlformats.org/package/2006/relationships"><Relationship Id="rId3" Type="http://schemas.openxmlformats.org/officeDocument/2006/relationships/image" Target="../media/image48.tif"/><Relationship Id="rId4"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0.tif"/></Relationships>
</file>

<file path=ppt/slides/_rels/slide36.xml.rels><?xml version="1.0" encoding="UTF-8" standalone="yes"?>
<Relationships xmlns="http://schemas.openxmlformats.org/package/2006/relationships"><Relationship Id="rId3" Type="http://schemas.openxmlformats.org/officeDocument/2006/relationships/image" Target="../media/image51.tif"/><Relationship Id="rId4" Type="http://schemas.openxmlformats.org/officeDocument/2006/relationships/image" Target="../media/image52.tif"/><Relationship Id="rId5" Type="http://schemas.openxmlformats.org/officeDocument/2006/relationships/image" Target="../media/image53.pn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6.tif"/><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6.tif"/><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tif"/><Relationship Id="rId4" Type="http://schemas.openxmlformats.org/officeDocument/2006/relationships/image" Target="../media/image58.tif"/><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9.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4.png"/><Relationship Id="rId6" Type="http://schemas.openxmlformats.org/officeDocument/2006/relationships/image" Target="../media/image63.png"/><Relationship Id="rId7" Type="http://schemas.openxmlformats.org/officeDocument/2006/relationships/image" Target="../media/image68.png"/><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66.png"/><Relationship Id="rId7" Type="http://schemas.openxmlformats.org/officeDocument/2006/relationships/image" Target="../media/image70.png"/><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67.png"/><Relationship Id="rId5" Type="http://schemas.openxmlformats.org/officeDocument/2006/relationships/image" Target="../media/image64.png"/><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76.png"/><Relationship Id="rId1" Type="http://schemas.openxmlformats.org/officeDocument/2006/relationships/slideLayout" Target="../slideLayouts/slideLayout9.xml"/><Relationship Id="rId2"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9.xml"/><Relationship Id="rId2"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8.png"/><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0.t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7.tif"/><Relationship Id="rId4" Type="http://schemas.openxmlformats.org/officeDocument/2006/relationships/image" Target="../media/image8.png"/><Relationship Id="rId5" Type="http://schemas.openxmlformats.org/officeDocument/2006/relationships/image" Target="../media/image9.ti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2.t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raph-theoretical approach to 3D genome organization"/>
          <p:cNvSpPr>
            <a:spLocks noGrp="1"/>
          </p:cNvSpPr>
          <p:nvPr>
            <p:ph type="title"/>
          </p:nvPr>
        </p:nvSpPr>
        <p:spPr>
          <a:xfrm>
            <a:off x="685800" y="609601"/>
            <a:ext cx="7772400" cy="2633785"/>
          </a:xfrm>
          <a:prstGeom prst="rect">
            <a:avLst/>
          </a:prstGeom>
        </p:spPr>
        <p:txBody>
          <a:bodyPr>
            <a:normAutofit/>
          </a:bodyPr>
          <a:lstStyle>
            <a:lvl1pPr>
              <a:defRPr sz="4400">
                <a:latin typeface="+mj-lt"/>
                <a:ea typeface="+mj-ea"/>
                <a:cs typeface="+mj-cs"/>
                <a:sym typeface="Helvetica"/>
              </a:defRPr>
            </a:lvl1pPr>
          </a:lstStyle>
          <a:p>
            <a:r>
              <a:t>Graph-theoretical approach to 3D genome organization</a:t>
            </a:r>
          </a:p>
        </p:txBody>
      </p:sp>
      <p:sp>
        <p:nvSpPr>
          <p:cNvPr id="121" name="Group meeting 2017"/>
          <p:cNvSpPr>
            <a:spLocks noGrp="1"/>
          </p:cNvSpPr>
          <p:nvPr>
            <p:ph type="body" sz="quarter" idx="1"/>
          </p:nvPr>
        </p:nvSpPr>
        <p:spPr>
          <a:xfrm>
            <a:off x="1219193" y="4615364"/>
            <a:ext cx="7255934" cy="1522047"/>
          </a:xfrm>
          <a:prstGeom prst="rect">
            <a:avLst/>
          </a:prstGeom>
        </p:spPr>
        <p:txBody>
          <a:bodyPr/>
          <a:lstStyle>
            <a:lvl1pPr>
              <a:defRPr sz="2200"/>
            </a:lvl1pPr>
          </a:lstStyle>
          <a:p>
            <a:r>
              <a:t>Group meeting 2017</a:t>
            </a:r>
          </a:p>
        </p:txBody>
      </p:sp>
      <p:sp>
        <p:nvSpPr>
          <p:cNvPr id="122" name="KKY"/>
          <p:cNvSpPr/>
          <p:nvPr/>
        </p:nvSpPr>
        <p:spPr>
          <a:xfrm>
            <a:off x="4336099" y="3634152"/>
            <a:ext cx="660361" cy="7529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stStyle>
          <a:p>
            <a:r>
              <a:t>KKY</a:t>
            </a:r>
            <a:endParaRPr sz="2800"/>
          </a:p>
        </p:txBody>
      </p:sp>
      <p:sp>
        <p:nvSpPr>
          <p:cNvPr id="123"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dendrogram_mean_chr.png" descr="dendrogram_mean_chr.png"/>
          <p:cNvPicPr>
            <a:picLocks noChangeAspect="1"/>
          </p:cNvPicPr>
          <p:nvPr/>
        </p:nvPicPr>
        <p:blipFill>
          <a:blip r:embed="rId3">
            <a:extLst/>
          </a:blip>
          <a:stretch>
            <a:fillRect/>
          </a:stretch>
        </p:blipFill>
        <p:spPr>
          <a:xfrm>
            <a:off x="719779" y="1038512"/>
            <a:ext cx="8015255" cy="6011443"/>
          </a:xfrm>
          <a:prstGeom prst="rect">
            <a:avLst/>
          </a:prstGeom>
          <a:ln w="12700">
            <a:miter lim="400000"/>
          </a:ln>
        </p:spPr>
      </p:pic>
      <p:sp>
        <p:nvSpPr>
          <p:cNvPr id="193" name="A distance measure between two contact maps"/>
          <p:cNvSpPr>
            <a:spLocks noGrp="1"/>
          </p:cNvSpPr>
          <p:nvPr>
            <p:ph type="title"/>
          </p:nvPr>
        </p:nvSpPr>
        <p:spPr>
          <a:prstGeom prst="rect">
            <a:avLst/>
          </a:prstGeom>
        </p:spPr>
        <p:txBody>
          <a:bodyPr/>
          <a:lstStyle/>
          <a:p>
            <a:r>
              <a:t>A distance measure between two contact maps</a:t>
            </a:r>
          </a:p>
        </p:txBody>
      </p:sp>
      <p:sp>
        <p:nvSpPr>
          <p:cNvPr id="194"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omparison with other methods"/>
          <p:cNvSpPr>
            <a:spLocks noGrp="1"/>
          </p:cNvSpPr>
          <p:nvPr>
            <p:ph type="title"/>
          </p:nvPr>
        </p:nvSpPr>
        <p:spPr>
          <a:prstGeom prst="rect">
            <a:avLst/>
          </a:prstGeom>
        </p:spPr>
        <p:txBody>
          <a:bodyPr/>
          <a:lstStyle/>
          <a:p>
            <a:r>
              <a:t>Comparison with other methods</a:t>
            </a:r>
          </a:p>
        </p:txBody>
      </p:sp>
      <p:sp>
        <p:nvSpPr>
          <p:cNvPr id="199"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200" name="Credit: Gurkan Yardimci"/>
          <p:cNvSpPr/>
          <p:nvPr/>
        </p:nvSpPr>
        <p:spPr>
          <a:xfrm>
            <a:off x="6435694" y="6420548"/>
            <a:ext cx="1984845"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r>
              <a:t>Credit: Gurkan Yardimci</a:t>
            </a:r>
          </a:p>
        </p:txBody>
      </p:sp>
      <p:sp>
        <p:nvSpPr>
          <p:cNvPr id="201" name="Effects of noise"/>
          <p:cNvSpPr/>
          <p:nvPr/>
        </p:nvSpPr>
        <p:spPr>
          <a:xfrm>
            <a:off x="23894" y="1298072"/>
            <a:ext cx="166293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Effects of noise</a:t>
            </a:r>
          </a:p>
        </p:txBody>
      </p:sp>
      <p:pic>
        <p:nvPicPr>
          <p:cNvPr id="202" name="pasted-image.tiff" descr="pasted-image.tiff"/>
          <p:cNvPicPr>
            <a:picLocks noChangeAspect="1"/>
          </p:cNvPicPr>
          <p:nvPr/>
        </p:nvPicPr>
        <p:blipFill>
          <a:blip r:embed="rId3">
            <a:extLst/>
          </a:blip>
          <a:stretch>
            <a:fillRect/>
          </a:stretch>
        </p:blipFill>
        <p:spPr>
          <a:xfrm>
            <a:off x="1144651" y="1776742"/>
            <a:ext cx="6854698" cy="451579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1895067" y="1257026"/>
            <a:ext cx="5524003" cy="5401246"/>
            <a:chOff x="0" y="0"/>
            <a:chExt cx="5524001" cy="5401245"/>
          </a:xfrm>
        </p:grpSpPr>
        <p:pic>
          <p:nvPicPr>
            <p:cNvPr id="206" name="pasted-image.tiff" descr="pasted-image.tiff"/>
            <p:cNvPicPr>
              <a:picLocks noChangeAspect="1"/>
            </p:cNvPicPr>
            <p:nvPr/>
          </p:nvPicPr>
          <p:blipFill>
            <a:blip r:embed="rId3">
              <a:extLst/>
            </a:blip>
            <a:stretch>
              <a:fillRect/>
            </a:stretch>
          </p:blipFill>
          <p:spPr>
            <a:xfrm>
              <a:off x="0" y="0"/>
              <a:ext cx="5524002" cy="5401246"/>
            </a:xfrm>
            <a:prstGeom prst="rect">
              <a:avLst/>
            </a:prstGeom>
            <a:ln w="12700" cap="flat">
              <a:noFill/>
              <a:miter lim="400000"/>
            </a:ln>
            <a:effectLst/>
          </p:spPr>
        </p:pic>
        <p:sp>
          <p:nvSpPr>
            <p:cNvPr id="207" name="Bio Reps"/>
            <p:cNvSpPr/>
            <p:nvPr/>
          </p:nvSpPr>
          <p:spPr>
            <a:xfrm>
              <a:off x="1275381" y="2280946"/>
              <a:ext cx="619459" cy="226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000"/>
              </a:lvl1pPr>
            </a:lstStyle>
            <a:p>
              <a:r>
                <a:t>Bio Reps</a:t>
              </a:r>
            </a:p>
          </p:txBody>
        </p:sp>
        <p:sp>
          <p:nvSpPr>
            <p:cNvPr id="208" name="Bio Reps"/>
            <p:cNvSpPr/>
            <p:nvPr/>
          </p:nvSpPr>
          <p:spPr>
            <a:xfrm>
              <a:off x="3941878" y="2280946"/>
              <a:ext cx="619459" cy="226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000"/>
              </a:lvl1pPr>
            </a:lstStyle>
            <a:p>
              <a:r>
                <a:t>Bio Reps</a:t>
              </a:r>
            </a:p>
          </p:txBody>
        </p:sp>
        <p:sp>
          <p:nvSpPr>
            <p:cNvPr id="209" name="Bio Reps"/>
            <p:cNvSpPr/>
            <p:nvPr/>
          </p:nvSpPr>
          <p:spPr>
            <a:xfrm>
              <a:off x="3941878" y="4922332"/>
              <a:ext cx="619459" cy="226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000"/>
              </a:lvl1pPr>
            </a:lstStyle>
            <a:p>
              <a:r>
                <a:t>Bio Reps</a:t>
              </a:r>
            </a:p>
          </p:txBody>
        </p:sp>
      </p:grpSp>
      <p:sp>
        <p:nvSpPr>
          <p:cNvPr id="211" name="Comparison with other methods"/>
          <p:cNvSpPr>
            <a:spLocks noGrp="1"/>
          </p:cNvSpPr>
          <p:nvPr>
            <p:ph type="title"/>
          </p:nvPr>
        </p:nvSpPr>
        <p:spPr>
          <a:prstGeom prst="rect">
            <a:avLst/>
          </a:prstGeom>
        </p:spPr>
        <p:txBody>
          <a:bodyPr/>
          <a:lstStyle/>
          <a:p>
            <a:r>
              <a:t>Comparison with other methods</a:t>
            </a:r>
          </a:p>
        </p:txBody>
      </p:sp>
      <p:sp>
        <p:nvSpPr>
          <p:cNvPr id="212"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213" name="Separating replicates"/>
          <p:cNvSpPr/>
          <p:nvPr/>
        </p:nvSpPr>
        <p:spPr>
          <a:xfrm>
            <a:off x="23012" y="1242693"/>
            <a:ext cx="225173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Separating replicates</a:t>
            </a:r>
          </a:p>
        </p:txBody>
      </p:sp>
      <p:sp>
        <p:nvSpPr>
          <p:cNvPr id="214" name="Bio Reps"/>
          <p:cNvSpPr/>
          <p:nvPr/>
        </p:nvSpPr>
        <p:spPr>
          <a:xfrm>
            <a:off x="3170449" y="6217458"/>
            <a:ext cx="619458"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r>
              <a:t>Bio Reps</a:t>
            </a:r>
          </a:p>
        </p:txBody>
      </p:sp>
      <p:sp>
        <p:nvSpPr>
          <p:cNvPr id="215" name="Credit: Gurkan Yardimci"/>
          <p:cNvSpPr/>
          <p:nvPr/>
        </p:nvSpPr>
        <p:spPr>
          <a:xfrm>
            <a:off x="6435694" y="6420548"/>
            <a:ext cx="1984845"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r>
              <a:t>Credit: Gurkan Yardimci</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 name="Comparison with other methods"/>
          <p:cNvSpPr>
            <a:spLocks noGrp="1"/>
          </p:cNvSpPr>
          <p:nvPr>
            <p:ph type="title"/>
          </p:nvPr>
        </p:nvSpPr>
        <p:spPr>
          <a:prstGeom prst="rect">
            <a:avLst/>
          </a:prstGeom>
        </p:spPr>
        <p:txBody>
          <a:bodyPr/>
          <a:lstStyle/>
          <a:p>
            <a:r>
              <a:t>Comparison with other methods</a:t>
            </a:r>
          </a:p>
        </p:txBody>
      </p:sp>
      <p:sp>
        <p:nvSpPr>
          <p:cNvPr id="220"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221" name="pasted-image.tiff" descr="pasted-image.tiff"/>
          <p:cNvPicPr>
            <a:picLocks noChangeAspect="1"/>
          </p:cNvPicPr>
          <p:nvPr/>
        </p:nvPicPr>
        <p:blipFill>
          <a:blip r:embed="rId2">
            <a:extLst/>
          </a:blip>
          <a:stretch>
            <a:fillRect/>
          </a:stretch>
        </p:blipFill>
        <p:spPr>
          <a:xfrm>
            <a:off x="956045" y="1716300"/>
            <a:ext cx="7231910" cy="4716464"/>
          </a:xfrm>
          <a:prstGeom prst="rect">
            <a:avLst/>
          </a:prstGeom>
          <a:ln w="12700">
            <a:miter lim="400000"/>
          </a:ln>
        </p:spPr>
      </p:pic>
      <p:sp>
        <p:nvSpPr>
          <p:cNvPr id="222" name="biological replicate (blue); non replicates (red); pseudo replicates (purple)"/>
          <p:cNvSpPr/>
          <p:nvPr/>
        </p:nvSpPr>
        <p:spPr>
          <a:xfrm>
            <a:off x="1326813" y="1366588"/>
            <a:ext cx="6953512"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spcBef>
                <a:spcPts val="1000"/>
              </a:spcBef>
              <a:defRPr sz="1600"/>
            </a:lvl1pPr>
          </a:lstStyle>
          <a:p>
            <a:r>
              <a:t>biological replicate (blue); non replicates (red); pseudo replicates (purple) </a:t>
            </a:r>
          </a:p>
        </p:txBody>
      </p:sp>
      <p:sp>
        <p:nvSpPr>
          <p:cNvPr id="223" name="Gurkan Yardimci"/>
          <p:cNvSpPr/>
          <p:nvPr/>
        </p:nvSpPr>
        <p:spPr>
          <a:xfrm>
            <a:off x="6911001" y="6469083"/>
            <a:ext cx="141177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r>
              <a:t>Gurkan Yardimci</a:t>
            </a:r>
          </a:p>
        </p:txBody>
      </p:sp>
      <p:sp>
        <p:nvSpPr>
          <p:cNvPr id="224" name="Separating replicates"/>
          <p:cNvSpPr/>
          <p:nvPr/>
        </p:nvSpPr>
        <p:spPr>
          <a:xfrm>
            <a:off x="77333" y="1636519"/>
            <a:ext cx="225173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Separating replicates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omparison with other methods"/>
          <p:cNvSpPr>
            <a:spLocks noGrp="1"/>
          </p:cNvSpPr>
          <p:nvPr>
            <p:ph type="title"/>
          </p:nvPr>
        </p:nvSpPr>
        <p:spPr>
          <a:prstGeom prst="rect">
            <a:avLst/>
          </a:prstGeom>
        </p:spPr>
        <p:txBody>
          <a:bodyPr/>
          <a:lstStyle/>
          <a:p>
            <a:r>
              <a:t>Comparison with other methods</a:t>
            </a:r>
          </a:p>
        </p:txBody>
      </p:sp>
      <p:sp>
        <p:nvSpPr>
          <p:cNvPr id="227"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228" name="Oval"/>
          <p:cNvSpPr/>
          <p:nvPr/>
        </p:nvSpPr>
        <p:spPr>
          <a:xfrm>
            <a:off x="748475" y="1531643"/>
            <a:ext cx="533401" cy="466051"/>
          </a:xfrm>
          <a:prstGeom prst="ellipse">
            <a:avLst/>
          </a:prstGeom>
          <a:solidFill>
            <a:srgbClr val="FFFFFF"/>
          </a:solidFill>
          <a:ln w="12700">
            <a:miter lim="400000"/>
          </a:ln>
        </p:spPr>
        <p:txBody>
          <a:bodyPr lIns="45719" rIns="45719" anchor="ctr"/>
          <a:lstStyle/>
          <a:p>
            <a:endParaRPr/>
          </a:p>
        </p:txBody>
      </p:sp>
      <p:sp>
        <p:nvSpPr>
          <p:cNvPr id="229" name="effect of…"/>
          <p:cNvSpPr/>
          <p:nvPr/>
        </p:nvSpPr>
        <p:spPr>
          <a:xfrm>
            <a:off x="77333" y="1640137"/>
            <a:ext cx="1044549"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effect of </a:t>
            </a:r>
          </a:p>
          <a:p>
            <a:r>
              <a:t>coverage</a:t>
            </a:r>
          </a:p>
        </p:txBody>
      </p:sp>
      <p:pic>
        <p:nvPicPr>
          <p:cNvPr id="230" name="pasted-image.tiff" descr="pasted-image.tiff"/>
          <p:cNvPicPr>
            <a:picLocks noChangeAspect="1"/>
          </p:cNvPicPr>
          <p:nvPr/>
        </p:nvPicPr>
        <p:blipFill>
          <a:blip r:embed="rId3">
            <a:extLst/>
          </a:blip>
          <a:stretch>
            <a:fillRect/>
          </a:stretch>
        </p:blipFill>
        <p:spPr>
          <a:xfrm>
            <a:off x="1613767" y="1079183"/>
            <a:ext cx="5352745" cy="5377038"/>
          </a:xfrm>
          <a:prstGeom prst="rect">
            <a:avLst/>
          </a:prstGeom>
          <a:ln w="12700">
            <a:miter lim="400000"/>
          </a:ln>
        </p:spPr>
      </p:pic>
      <p:sp>
        <p:nvSpPr>
          <p:cNvPr id="231" name="Credit: Gurkan Yardimci"/>
          <p:cNvSpPr/>
          <p:nvPr/>
        </p:nvSpPr>
        <p:spPr>
          <a:xfrm>
            <a:off x="6435694" y="6420548"/>
            <a:ext cx="1984845"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r>
              <a:t>Credit: Gurkan Yardimci</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 name="pasted-image.tiff" descr="pasted-image.tiff"/>
          <p:cNvPicPr>
            <a:picLocks noChangeAspect="1"/>
          </p:cNvPicPr>
          <p:nvPr/>
        </p:nvPicPr>
        <p:blipFill>
          <a:blip r:embed="rId2">
            <a:extLst/>
          </a:blip>
          <a:stretch>
            <a:fillRect/>
          </a:stretch>
        </p:blipFill>
        <p:spPr>
          <a:xfrm>
            <a:off x="855600" y="1578093"/>
            <a:ext cx="7283163" cy="4759949"/>
          </a:xfrm>
          <a:prstGeom prst="rect">
            <a:avLst/>
          </a:prstGeom>
          <a:ln w="12700">
            <a:miter lim="400000"/>
          </a:ln>
        </p:spPr>
      </p:pic>
      <p:sp>
        <p:nvSpPr>
          <p:cNvPr id="236" name="Comparison with other methods"/>
          <p:cNvSpPr>
            <a:spLocks noGrp="1"/>
          </p:cNvSpPr>
          <p:nvPr>
            <p:ph type="title"/>
          </p:nvPr>
        </p:nvSpPr>
        <p:spPr>
          <a:prstGeom prst="rect">
            <a:avLst/>
          </a:prstGeom>
        </p:spPr>
        <p:txBody>
          <a:bodyPr/>
          <a:lstStyle/>
          <a:p>
            <a:r>
              <a:t>Comparison with other methods</a:t>
            </a:r>
          </a:p>
        </p:txBody>
      </p:sp>
      <p:sp>
        <p:nvSpPr>
          <p:cNvPr id="237"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238" name="biological replicate (blue); non replicates (red); pseudo replicates (purple)"/>
          <p:cNvSpPr/>
          <p:nvPr/>
        </p:nvSpPr>
        <p:spPr>
          <a:xfrm>
            <a:off x="1326813" y="1366588"/>
            <a:ext cx="6953512"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spcBef>
                <a:spcPts val="1000"/>
              </a:spcBef>
              <a:defRPr sz="1600"/>
            </a:lvl1pPr>
          </a:lstStyle>
          <a:p>
            <a:r>
              <a:t>biological replicate (blue); non replicates (red); pseudo replicates (purple) </a:t>
            </a:r>
          </a:p>
        </p:txBody>
      </p:sp>
      <p:sp>
        <p:nvSpPr>
          <p:cNvPr id="239" name="Gurkan Yardimci"/>
          <p:cNvSpPr/>
          <p:nvPr/>
        </p:nvSpPr>
        <p:spPr>
          <a:xfrm>
            <a:off x="6911001" y="6469083"/>
            <a:ext cx="141177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r>
              <a:t>Gurkan Yardimci</a:t>
            </a:r>
          </a:p>
        </p:txBody>
      </p:sp>
      <p:sp>
        <p:nvSpPr>
          <p:cNvPr id="240" name="Oval"/>
          <p:cNvSpPr/>
          <p:nvPr/>
        </p:nvSpPr>
        <p:spPr>
          <a:xfrm>
            <a:off x="748475" y="1531643"/>
            <a:ext cx="533401" cy="466051"/>
          </a:xfrm>
          <a:prstGeom prst="ellipse">
            <a:avLst/>
          </a:prstGeom>
          <a:solidFill>
            <a:srgbClr val="FFFFFF"/>
          </a:solidFill>
          <a:ln w="12700">
            <a:miter lim="400000"/>
          </a:ln>
        </p:spPr>
        <p:txBody>
          <a:bodyPr lIns="45719" rIns="45719" anchor="ctr"/>
          <a:lstStyle/>
          <a:p>
            <a:endParaRPr/>
          </a:p>
        </p:txBody>
      </p:sp>
      <p:sp>
        <p:nvSpPr>
          <p:cNvPr id="241" name="effect of coverage"/>
          <p:cNvSpPr/>
          <p:nvPr/>
        </p:nvSpPr>
        <p:spPr>
          <a:xfrm>
            <a:off x="77333" y="1640137"/>
            <a:ext cx="1917202"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effect of coverage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pic>
        <p:nvPicPr>
          <p:cNvPr id="244" name="Screen Shot 2017-02-23 at 11.38.54 AM.png" descr="Screen Shot 2017-02-23 at 11.38.54 AM.png"/>
          <p:cNvPicPr>
            <a:picLocks noChangeAspect="1"/>
          </p:cNvPicPr>
          <p:nvPr/>
        </p:nvPicPr>
        <p:blipFill>
          <a:blip r:embed="rId3">
            <a:extLst/>
          </a:blip>
          <a:stretch>
            <a:fillRect/>
          </a:stretch>
        </p:blipFill>
        <p:spPr>
          <a:xfrm>
            <a:off x="95337" y="892791"/>
            <a:ext cx="8953326" cy="507241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ummary and future work"/>
          <p:cNvSpPr>
            <a:spLocks noGrp="1"/>
          </p:cNvSpPr>
          <p:nvPr>
            <p:ph type="title"/>
          </p:nvPr>
        </p:nvSpPr>
        <p:spPr>
          <a:prstGeom prst="rect">
            <a:avLst/>
          </a:prstGeom>
        </p:spPr>
        <p:txBody>
          <a:bodyPr/>
          <a:lstStyle/>
          <a:p>
            <a:r>
              <a:t>Summary and future work</a:t>
            </a:r>
          </a:p>
        </p:txBody>
      </p:sp>
      <p:sp>
        <p:nvSpPr>
          <p:cNvPr id="249" name="We have a way to quantify the reproducibility of two entire intra-chromosomal contact maps…"/>
          <p:cNvSpPr>
            <a:spLocks noGrp="1"/>
          </p:cNvSpPr>
          <p:nvPr>
            <p:ph type="body" idx="1"/>
          </p:nvPr>
        </p:nvSpPr>
        <p:spPr>
          <a:prstGeom prst="rect">
            <a:avLst/>
          </a:prstGeom>
        </p:spPr>
        <p:txBody>
          <a:bodyPr/>
          <a:lstStyle/>
          <a:p>
            <a:r>
              <a:t>We have a way to quantify the reproducibility of two entire intra-chromosomal contact maps</a:t>
            </a:r>
          </a:p>
          <a:p>
            <a:r>
              <a:t>It may be more interesting to quantify the similarity of two sets of significant interactions. Algorithms for identifying significant interactions</a:t>
            </a:r>
          </a:p>
          <a:p>
            <a:pPr marL="800100" lvl="1" indent="-342900">
              <a:buChar char="•"/>
            </a:pPr>
            <a:r>
              <a:t>Fit-Hi-C</a:t>
            </a:r>
          </a:p>
          <a:p>
            <a:pPr marL="800100" lvl="1" indent="-342900">
              <a:buChar char="•"/>
            </a:pPr>
            <a:r>
              <a:t>HiCCUPs etc</a:t>
            </a:r>
          </a:p>
          <a:p>
            <a:r>
              <a:t>Similarly, the same problem for ChIA-PET data</a:t>
            </a:r>
          </a:p>
          <a:p>
            <a:r>
              <a:t>IDR kind of formalism for 2D peak calling. Of particular interest to the ENCODE community</a:t>
            </a:r>
          </a:p>
        </p:txBody>
      </p:sp>
      <p:sp>
        <p:nvSpPr>
          <p:cNvPr id="250"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Quantifying reproducibility / distance of Hi-C contact maps…"/>
          <p:cNvSpPr>
            <a:spLocks noGrp="1"/>
          </p:cNvSpPr>
          <p:nvPr>
            <p:ph type="body" idx="1"/>
          </p:nvPr>
        </p:nvSpPr>
        <p:spPr>
          <a:xfrm>
            <a:off x="457200" y="1600200"/>
            <a:ext cx="8133987" cy="3461452"/>
          </a:xfrm>
          <a:prstGeom prst="rect">
            <a:avLst/>
          </a:prstGeom>
        </p:spPr>
        <p:txBody>
          <a:bodyPr/>
          <a:lstStyle/>
          <a:p>
            <a:r>
              <a:t>Quantifying reproducibility / distance of Hi-C contact maps </a:t>
            </a:r>
          </a:p>
          <a:p>
            <a:r>
              <a:t>Identifying topologically associating domains in multiple resolutions</a:t>
            </a:r>
          </a:p>
          <a:p>
            <a:r>
              <a:t>Relating spatial organization and gene expression in a system-wide manner</a:t>
            </a:r>
          </a:p>
        </p:txBody>
      </p:sp>
      <p:sp>
        <p:nvSpPr>
          <p:cNvPr id="253"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opologically associating domains (TADs)"/>
          <p:cNvSpPr>
            <a:spLocks noGrp="1"/>
          </p:cNvSpPr>
          <p:nvPr>
            <p:ph type="title"/>
          </p:nvPr>
        </p:nvSpPr>
        <p:spPr>
          <a:prstGeom prst="rect">
            <a:avLst/>
          </a:prstGeom>
        </p:spPr>
        <p:txBody>
          <a:bodyPr/>
          <a:lstStyle/>
          <a:p>
            <a:r>
              <a:t>Topologically associating domains (TADs)</a:t>
            </a:r>
          </a:p>
        </p:txBody>
      </p:sp>
      <p:sp>
        <p:nvSpPr>
          <p:cNvPr id="256"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grpSp>
        <p:nvGrpSpPr>
          <p:cNvPr id="262" name="Group"/>
          <p:cNvGrpSpPr/>
          <p:nvPr/>
        </p:nvGrpSpPr>
        <p:grpSpPr>
          <a:xfrm>
            <a:off x="1079375" y="1751356"/>
            <a:ext cx="6985250" cy="3299888"/>
            <a:chOff x="0" y="0"/>
            <a:chExt cx="6985249" cy="3299887"/>
          </a:xfrm>
        </p:grpSpPr>
        <p:pic>
          <p:nvPicPr>
            <p:cNvPr id="257" name="Screen Shot 2016-01-29 at 11.57.59 AM.png" descr="Screen Shot 2016-01-29 at 11.57.59 AM.png"/>
            <p:cNvPicPr>
              <a:picLocks noChangeAspect="1"/>
            </p:cNvPicPr>
            <p:nvPr/>
          </p:nvPicPr>
          <p:blipFill>
            <a:blip r:embed="rId3">
              <a:extLst/>
            </a:blip>
            <a:stretch>
              <a:fillRect/>
            </a:stretch>
          </p:blipFill>
          <p:spPr>
            <a:xfrm>
              <a:off x="3390595" y="94805"/>
              <a:ext cx="3594655" cy="3148356"/>
            </a:xfrm>
            <a:prstGeom prst="rect">
              <a:avLst/>
            </a:prstGeom>
            <a:ln w="12700" cap="flat">
              <a:noFill/>
              <a:miter lim="400000"/>
            </a:ln>
            <a:effectLst/>
          </p:spPr>
        </p:pic>
        <p:pic>
          <p:nvPicPr>
            <p:cNvPr id="258" name="Screen Shot 2016-01-29 at 11.09.15 AM.png" descr="Screen Shot 2016-01-29 at 11.09.15 AM.png"/>
            <p:cNvPicPr>
              <a:picLocks noChangeAspect="1"/>
            </p:cNvPicPr>
            <p:nvPr/>
          </p:nvPicPr>
          <p:blipFill>
            <a:blip r:embed="rId4">
              <a:extLst/>
            </a:blip>
            <a:stretch>
              <a:fillRect/>
            </a:stretch>
          </p:blipFill>
          <p:spPr>
            <a:xfrm>
              <a:off x="0" y="0"/>
              <a:ext cx="3389831" cy="3240538"/>
            </a:xfrm>
            <a:prstGeom prst="rect">
              <a:avLst/>
            </a:prstGeom>
            <a:ln w="12700" cap="flat">
              <a:noFill/>
              <a:miter lim="400000"/>
            </a:ln>
            <a:effectLst/>
          </p:spPr>
        </p:pic>
        <p:sp>
          <p:nvSpPr>
            <p:cNvPr id="259" name="Line"/>
            <p:cNvSpPr/>
            <p:nvPr/>
          </p:nvSpPr>
          <p:spPr>
            <a:xfrm flipV="1">
              <a:off x="1890111" y="396938"/>
              <a:ext cx="1674120" cy="1271206"/>
            </a:xfrm>
            <a:prstGeom prst="line">
              <a:avLst/>
            </a:prstGeom>
            <a:noFill/>
            <a:ln w="28575" cap="rnd">
              <a:solidFill>
                <a:srgbClr val="000000"/>
              </a:solidFill>
              <a:custDash>
                <a:ds d="100000" sp="200000"/>
              </a:custDash>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60" name="Line"/>
            <p:cNvSpPr/>
            <p:nvPr/>
          </p:nvSpPr>
          <p:spPr>
            <a:xfrm>
              <a:off x="1862851" y="1944343"/>
              <a:ext cx="1728640" cy="1355545"/>
            </a:xfrm>
            <a:prstGeom prst="line">
              <a:avLst/>
            </a:prstGeom>
            <a:noFill/>
            <a:ln w="28575" cap="rnd">
              <a:solidFill>
                <a:srgbClr val="000000"/>
              </a:solidFill>
              <a:custDash>
                <a:ds d="100000" sp="200000"/>
              </a:custDash>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61" name="Square"/>
            <p:cNvSpPr/>
            <p:nvPr/>
          </p:nvSpPr>
          <p:spPr>
            <a:xfrm>
              <a:off x="1595866" y="1663769"/>
              <a:ext cx="287003" cy="289827"/>
            </a:xfrm>
            <a:prstGeom prst="rect">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sp>
        <p:nvSpPr>
          <p:cNvPr id="263" name="TADs have apparent…"/>
          <p:cNvSpPr/>
          <p:nvPr/>
        </p:nvSpPr>
        <p:spPr>
          <a:xfrm>
            <a:off x="1294253" y="5634579"/>
            <a:ext cx="2582017"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TADs have apparent </a:t>
            </a:r>
          </a:p>
          <a:p>
            <a:r>
              <a:t>hierarchical organization</a:t>
            </a:r>
          </a:p>
        </p:txBody>
      </p:sp>
      <p:pic>
        <p:nvPicPr>
          <p:cNvPr id="264" name="image3.png" descr="image3.png"/>
          <p:cNvPicPr>
            <a:picLocks noChangeAspect="1"/>
          </p:cNvPicPr>
          <p:nvPr/>
        </p:nvPicPr>
        <p:blipFill>
          <a:blip r:embed="rId5">
            <a:extLst/>
          </a:blip>
          <a:stretch>
            <a:fillRect/>
          </a:stretch>
        </p:blipFill>
        <p:spPr>
          <a:xfrm>
            <a:off x="4230240" y="5530224"/>
            <a:ext cx="3489897" cy="82607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3D organization of genome"/>
          <p:cNvSpPr>
            <a:spLocks noGrp="1"/>
          </p:cNvSpPr>
          <p:nvPr>
            <p:ph type="title"/>
          </p:nvPr>
        </p:nvSpPr>
        <p:spPr>
          <a:prstGeom prst="rect">
            <a:avLst/>
          </a:prstGeom>
        </p:spPr>
        <p:txBody>
          <a:bodyPr/>
          <a:lstStyle/>
          <a:p>
            <a:r>
              <a:t>3D organization of genome</a:t>
            </a:r>
          </a:p>
        </p:txBody>
      </p:sp>
      <p:sp>
        <p:nvSpPr>
          <p:cNvPr id="126"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
        <p:nvSpPr>
          <p:cNvPr id="127" name="image credit: Iyer et al. BMC Biophysics 2011,…"/>
          <p:cNvSpPr/>
          <p:nvPr/>
        </p:nvSpPr>
        <p:spPr>
          <a:xfrm>
            <a:off x="232593" y="5016218"/>
            <a:ext cx="3294569" cy="4420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pPr>
            <a:r>
              <a:t>image credit: Iyer et al. BMC Biophysics 2011, </a:t>
            </a:r>
          </a:p>
          <a:p>
            <a:pPr>
              <a:defRPr sz="1200"/>
            </a:pPr>
            <a:r>
              <a:t>cartoonist John Chase</a:t>
            </a:r>
          </a:p>
        </p:txBody>
      </p:sp>
      <p:pic>
        <p:nvPicPr>
          <p:cNvPr id="128" name="pasted-image.png" descr="pasted-image.png"/>
          <p:cNvPicPr>
            <a:picLocks noChangeAspect="1"/>
          </p:cNvPicPr>
          <p:nvPr/>
        </p:nvPicPr>
        <p:blipFill>
          <a:blip r:embed="rId3">
            <a:extLst/>
          </a:blip>
          <a:stretch>
            <a:fillRect/>
          </a:stretch>
        </p:blipFill>
        <p:spPr>
          <a:xfrm>
            <a:off x="4255377" y="2534694"/>
            <a:ext cx="4750066" cy="3562550"/>
          </a:xfrm>
          <a:prstGeom prst="rect">
            <a:avLst/>
          </a:prstGeom>
          <a:ln w="12700">
            <a:miter lim="400000"/>
          </a:ln>
        </p:spPr>
      </p:pic>
      <p:sp>
        <p:nvSpPr>
          <p:cNvPr id="129" name="image credit: Iyer et al. BMC Biophysics 2011"/>
          <p:cNvSpPr/>
          <p:nvPr/>
        </p:nvSpPr>
        <p:spPr>
          <a:xfrm>
            <a:off x="5839631" y="5937908"/>
            <a:ext cx="3167544"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r>
              <a:t>image credit: Iyer et al. BMC Biophysics 2011</a:t>
            </a:r>
          </a:p>
        </p:txBody>
      </p:sp>
      <p:pic>
        <p:nvPicPr>
          <p:cNvPr id="130" name="pasted-image.png" descr="pasted-image.png"/>
          <p:cNvPicPr>
            <a:picLocks noChangeAspect="1"/>
          </p:cNvPicPr>
          <p:nvPr/>
        </p:nvPicPr>
        <p:blipFill>
          <a:blip r:embed="rId4">
            <a:extLst/>
          </a:blip>
          <a:stretch>
            <a:fillRect/>
          </a:stretch>
        </p:blipFill>
        <p:spPr>
          <a:xfrm>
            <a:off x="7550" y="1284675"/>
            <a:ext cx="4750067" cy="35388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Local TAD boundary disruption activates oncogene"/>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4000">
                <a:solidFill>
                  <a:srgbClr val="2F5897"/>
                </a:solidFill>
                <a:latin typeface="Arial"/>
                <a:ea typeface="Arial"/>
                <a:cs typeface="Arial"/>
                <a:sym typeface="Arial"/>
              </a:defRPr>
            </a:lvl1pPr>
          </a:lstStyle>
          <a:p>
            <a:r>
              <a:t>Local TAD boundary disruption activates oncogene</a:t>
            </a:r>
          </a:p>
        </p:txBody>
      </p:sp>
      <p:sp>
        <p:nvSpPr>
          <p:cNvPr id="269" name="Valton and Dekker Curr. Opin. Genetics and Development 2016"/>
          <p:cNvSpPr/>
          <p:nvPr/>
        </p:nvSpPr>
        <p:spPr>
          <a:xfrm>
            <a:off x="4315059" y="5788711"/>
            <a:ext cx="4387861"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r>
              <a:t>Valton and Dekker Curr. Opin. Genetics and Development 2016</a:t>
            </a:r>
          </a:p>
        </p:txBody>
      </p:sp>
      <p:grpSp>
        <p:nvGrpSpPr>
          <p:cNvPr id="275" name="Group"/>
          <p:cNvGrpSpPr/>
          <p:nvPr/>
        </p:nvGrpSpPr>
        <p:grpSpPr>
          <a:xfrm>
            <a:off x="887098" y="2048115"/>
            <a:ext cx="7372486" cy="3690432"/>
            <a:chOff x="0" y="0"/>
            <a:chExt cx="7372484" cy="3690430"/>
          </a:xfrm>
        </p:grpSpPr>
        <p:pic>
          <p:nvPicPr>
            <p:cNvPr id="270" name="pasted-image.png" descr="pasted-image.png"/>
            <p:cNvPicPr>
              <a:picLocks noChangeAspect="1"/>
            </p:cNvPicPr>
            <p:nvPr/>
          </p:nvPicPr>
          <p:blipFill>
            <a:blip r:embed="rId3">
              <a:extLst/>
            </a:blip>
            <a:stretch>
              <a:fillRect/>
            </a:stretch>
          </p:blipFill>
          <p:spPr>
            <a:xfrm>
              <a:off x="0" y="0"/>
              <a:ext cx="7061026" cy="3690431"/>
            </a:xfrm>
            <a:prstGeom prst="rect">
              <a:avLst/>
            </a:prstGeom>
            <a:ln w="12700" cap="flat">
              <a:noFill/>
              <a:miter lim="400000"/>
            </a:ln>
            <a:effectLst/>
          </p:spPr>
        </p:pic>
        <p:sp>
          <p:nvSpPr>
            <p:cNvPr id="271" name="Example: T-ALL…"/>
            <p:cNvSpPr/>
            <p:nvPr/>
          </p:nvSpPr>
          <p:spPr>
            <a:xfrm>
              <a:off x="2215009" y="838612"/>
              <a:ext cx="2205371" cy="442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200"/>
              </a:pPr>
              <a:r>
                <a:t>Example: T-ALL</a:t>
              </a:r>
            </a:p>
            <a:p>
              <a:pPr>
                <a:defRPr sz="1200"/>
              </a:pPr>
              <a:r>
                <a:t>Hnisz et al. Young Nature 2016</a:t>
              </a:r>
            </a:p>
          </p:txBody>
        </p:sp>
        <p:sp>
          <p:nvSpPr>
            <p:cNvPr id="272" name="Line"/>
            <p:cNvSpPr/>
            <p:nvPr/>
          </p:nvSpPr>
          <p:spPr>
            <a:xfrm flipH="1" flipV="1">
              <a:off x="2585027" y="1250704"/>
              <a:ext cx="204221" cy="795354"/>
            </a:xfrm>
            <a:prstGeom prst="line">
              <a:avLst/>
            </a:prstGeom>
            <a:noFill/>
            <a:ln w="25400" cap="flat">
              <a:solidFill>
                <a:schemeClr val="accent1"/>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73" name="Example: IDH mutant gliomas…"/>
            <p:cNvSpPr/>
            <p:nvPr/>
          </p:nvSpPr>
          <p:spPr>
            <a:xfrm>
              <a:off x="4701357" y="665929"/>
              <a:ext cx="2671128" cy="442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1200"/>
              </a:pPr>
              <a:r>
                <a:t>Example: IDH mutant gliomas</a:t>
              </a:r>
            </a:p>
            <a:p>
              <a:pPr>
                <a:defRPr sz="1200"/>
              </a:pPr>
              <a:r>
                <a:t>Flavahan et al. Bernstein Nature 2016</a:t>
              </a:r>
            </a:p>
          </p:txBody>
        </p:sp>
        <p:sp>
          <p:nvSpPr>
            <p:cNvPr id="274" name="Line"/>
            <p:cNvSpPr/>
            <p:nvPr/>
          </p:nvSpPr>
          <p:spPr>
            <a:xfrm flipV="1">
              <a:off x="4252023" y="1084313"/>
              <a:ext cx="550411" cy="1125334"/>
            </a:xfrm>
            <a:prstGeom prst="line">
              <a:avLst/>
            </a:prstGeom>
            <a:noFill/>
            <a:ln w="25400" cap="flat">
              <a:solidFill>
                <a:schemeClr val="accent1"/>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Network modularity"/>
          <p:cNvSpPr>
            <a:spLocks noGrp="1"/>
          </p:cNvSpPr>
          <p:nvPr>
            <p:ph type="title"/>
          </p:nvPr>
        </p:nvSpPr>
        <p:spPr>
          <a:prstGeom prst="rect">
            <a:avLst/>
          </a:prstGeom>
        </p:spPr>
        <p:txBody>
          <a:bodyPr/>
          <a:lstStyle/>
          <a:p>
            <a:r>
              <a:t>Network modularity</a:t>
            </a:r>
          </a:p>
        </p:txBody>
      </p:sp>
      <p:sp>
        <p:nvSpPr>
          <p:cNvPr id="280"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281" name="pasted-image.pdf" descr="pasted-image.pdf"/>
          <p:cNvPicPr>
            <a:picLocks noChangeAspect="1"/>
          </p:cNvPicPr>
          <p:nvPr/>
        </p:nvPicPr>
        <p:blipFill>
          <a:blip r:embed="rId3">
            <a:extLst/>
          </a:blip>
          <a:stretch>
            <a:fillRect/>
          </a:stretch>
        </p:blipFill>
        <p:spPr>
          <a:xfrm>
            <a:off x="1503738" y="4782269"/>
            <a:ext cx="5560790" cy="1118805"/>
          </a:xfrm>
          <a:prstGeom prst="rect">
            <a:avLst/>
          </a:prstGeom>
          <a:ln w="12700">
            <a:miter lim="400000"/>
          </a:ln>
        </p:spPr>
      </p:pic>
      <p:sp>
        <p:nvSpPr>
          <p:cNvPr id="282" name="number of edges"/>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number of edges</a:t>
            </a:r>
          </a:p>
        </p:txBody>
      </p:sp>
      <p:sp>
        <p:nvSpPr>
          <p:cNvPr id="283" name="Line"/>
          <p:cNvSpPr/>
          <p:nvPr/>
        </p:nvSpPr>
        <p:spPr>
          <a:xfrm flipV="1">
            <a:off x="2097783" y="5765800"/>
            <a:ext cx="551873" cy="551873"/>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84" name="degree of i"/>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degree of i</a:t>
            </a:r>
          </a:p>
        </p:txBody>
      </p:sp>
      <p:sp>
        <p:nvSpPr>
          <p:cNvPr id="285" name="Line"/>
          <p:cNvSpPr/>
          <p:nvPr/>
        </p:nvSpPr>
        <p:spPr>
          <a:xfrm>
            <a:off x="5411361" y="4413786"/>
            <a:ext cx="1" cy="350662"/>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86" name="expected number of…"/>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expected number of </a:t>
            </a:r>
          </a:p>
          <a:p>
            <a:r>
              <a:t>edges between i and j</a:t>
            </a:r>
          </a:p>
        </p:txBody>
      </p:sp>
      <p:sp>
        <p:nvSpPr>
          <p:cNvPr id="287" name="Line"/>
          <p:cNvSpPr/>
          <p:nvPr/>
        </p:nvSpPr>
        <p:spPr>
          <a:xfrm flipV="1">
            <a:off x="5536788" y="5765799"/>
            <a:ext cx="1" cy="561976"/>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88" name="whether or not…"/>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whether or not</a:t>
            </a:r>
          </a:p>
          <a:p>
            <a:r>
              <a:t>i, j are in the </a:t>
            </a:r>
          </a:p>
          <a:p>
            <a:r>
              <a:t>same module</a:t>
            </a:r>
          </a:p>
        </p:txBody>
      </p:sp>
      <p:sp>
        <p:nvSpPr>
          <p:cNvPr id="289" name="adjacency matrix"/>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stStyle>
          <a:p>
            <a:r>
              <a:t>adjacency matrix</a:t>
            </a:r>
          </a:p>
        </p:txBody>
      </p:sp>
      <p:sp>
        <p:nvSpPr>
          <p:cNvPr id="290" name="Line"/>
          <p:cNvSpPr/>
          <p:nvPr/>
        </p:nvSpPr>
        <p:spPr>
          <a:xfrm>
            <a:off x="3954943" y="4637296"/>
            <a:ext cx="322313" cy="322312"/>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91" name="Line"/>
          <p:cNvSpPr/>
          <p:nvPr/>
        </p:nvSpPr>
        <p:spPr>
          <a:xfrm flipV="1">
            <a:off x="2524469" y="2202698"/>
            <a:ext cx="774701" cy="13787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2" name="Line"/>
          <p:cNvSpPr/>
          <p:nvPr/>
        </p:nvSpPr>
        <p:spPr>
          <a:xfrm>
            <a:off x="3582901" y="2307739"/>
            <a:ext cx="320847" cy="335974"/>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3" name="Line"/>
          <p:cNvSpPr/>
          <p:nvPr/>
        </p:nvSpPr>
        <p:spPr>
          <a:xfrm>
            <a:off x="2841112" y="1793463"/>
            <a:ext cx="552424" cy="267183"/>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4" name="Line"/>
          <p:cNvSpPr/>
          <p:nvPr/>
        </p:nvSpPr>
        <p:spPr>
          <a:xfrm flipH="1" flipV="1">
            <a:off x="2439219" y="2494463"/>
            <a:ext cx="192243" cy="40971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5" name="Line"/>
          <p:cNvSpPr/>
          <p:nvPr/>
        </p:nvSpPr>
        <p:spPr>
          <a:xfrm flipH="1" flipV="1">
            <a:off x="2500811" y="2438616"/>
            <a:ext cx="1354256" cy="31013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6" name="Line"/>
          <p:cNvSpPr/>
          <p:nvPr/>
        </p:nvSpPr>
        <p:spPr>
          <a:xfrm flipV="1">
            <a:off x="2448407" y="1800211"/>
            <a:ext cx="199266" cy="40248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7" name="Line"/>
          <p:cNvSpPr/>
          <p:nvPr/>
        </p:nvSpPr>
        <p:spPr>
          <a:xfrm flipV="1">
            <a:off x="2866512" y="2323865"/>
            <a:ext cx="492075" cy="58031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8" name="Line"/>
          <p:cNvSpPr/>
          <p:nvPr/>
        </p:nvSpPr>
        <p:spPr>
          <a:xfrm flipV="1">
            <a:off x="5088284" y="2202698"/>
            <a:ext cx="774701" cy="13787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299" name="Line"/>
          <p:cNvSpPr/>
          <p:nvPr/>
        </p:nvSpPr>
        <p:spPr>
          <a:xfrm>
            <a:off x="6146716" y="2307739"/>
            <a:ext cx="320847" cy="335974"/>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00" name="Line"/>
          <p:cNvSpPr/>
          <p:nvPr/>
        </p:nvSpPr>
        <p:spPr>
          <a:xfrm flipH="1" flipV="1">
            <a:off x="5003034" y="2494463"/>
            <a:ext cx="192243" cy="40971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01" name="Line"/>
          <p:cNvSpPr/>
          <p:nvPr/>
        </p:nvSpPr>
        <p:spPr>
          <a:xfrm flipH="1" flipV="1">
            <a:off x="5064626" y="2438616"/>
            <a:ext cx="1354256" cy="31013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02" name="Line"/>
          <p:cNvSpPr/>
          <p:nvPr/>
        </p:nvSpPr>
        <p:spPr>
          <a:xfrm flipH="1">
            <a:off x="5481915" y="2853795"/>
            <a:ext cx="985648" cy="158932"/>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03" name="Line"/>
          <p:cNvSpPr/>
          <p:nvPr/>
        </p:nvSpPr>
        <p:spPr>
          <a:xfrm flipV="1">
            <a:off x="5430327" y="2323865"/>
            <a:ext cx="492075" cy="58031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04" name="Line"/>
          <p:cNvSpPr/>
          <p:nvPr/>
        </p:nvSpPr>
        <p:spPr>
          <a:xfrm flipH="1">
            <a:off x="4187479" y="2450952"/>
            <a:ext cx="629774" cy="297803"/>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pic>
        <p:nvPicPr>
          <p:cNvPr id="305" name="pasted-image.pdf" descr="pasted-image.pdf"/>
          <p:cNvPicPr>
            <a:picLocks noChangeAspect="1"/>
          </p:cNvPicPr>
          <p:nvPr/>
        </p:nvPicPr>
        <p:blipFill>
          <a:blip r:embed="rId4">
            <a:extLst/>
          </a:blip>
          <a:stretch>
            <a:fillRect/>
          </a:stretch>
        </p:blipFill>
        <p:spPr>
          <a:xfrm>
            <a:off x="7215044" y="2386703"/>
            <a:ext cx="1168401" cy="419101"/>
          </a:xfrm>
          <a:prstGeom prst="rect">
            <a:avLst/>
          </a:prstGeom>
          <a:ln w="12700">
            <a:miter lim="400000"/>
          </a:ln>
        </p:spPr>
      </p:pic>
      <p:sp>
        <p:nvSpPr>
          <p:cNvPr id="306" name="Oval"/>
          <p:cNvSpPr/>
          <p:nvPr/>
        </p:nvSpPr>
        <p:spPr>
          <a:xfrm>
            <a:off x="2243513" y="2206494"/>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07" name="Oval"/>
          <p:cNvSpPr/>
          <p:nvPr/>
        </p:nvSpPr>
        <p:spPr>
          <a:xfrm>
            <a:off x="3319075" y="2029520"/>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08" name="Oval"/>
          <p:cNvSpPr/>
          <p:nvPr/>
        </p:nvSpPr>
        <p:spPr>
          <a:xfrm>
            <a:off x="5151261" y="2863110"/>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09" name="Oval"/>
          <p:cNvSpPr/>
          <p:nvPr/>
        </p:nvSpPr>
        <p:spPr>
          <a:xfrm>
            <a:off x="5868218" y="2064146"/>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10" name="Oval"/>
          <p:cNvSpPr/>
          <p:nvPr/>
        </p:nvSpPr>
        <p:spPr>
          <a:xfrm>
            <a:off x="3871946" y="2601453"/>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11" name="Oval"/>
          <p:cNvSpPr/>
          <p:nvPr/>
        </p:nvSpPr>
        <p:spPr>
          <a:xfrm>
            <a:off x="6340409" y="2602988"/>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12" name="Oval"/>
          <p:cNvSpPr/>
          <p:nvPr/>
        </p:nvSpPr>
        <p:spPr>
          <a:xfrm>
            <a:off x="4777082" y="2219194"/>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13" name="Oval"/>
          <p:cNvSpPr/>
          <p:nvPr/>
        </p:nvSpPr>
        <p:spPr>
          <a:xfrm>
            <a:off x="2577825" y="1570391"/>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14" name="Oval"/>
          <p:cNvSpPr/>
          <p:nvPr/>
        </p:nvSpPr>
        <p:spPr>
          <a:xfrm>
            <a:off x="2603225" y="2834294"/>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Network modularity"/>
          <p:cNvSpPr>
            <a:spLocks noGrp="1"/>
          </p:cNvSpPr>
          <p:nvPr>
            <p:ph type="title"/>
          </p:nvPr>
        </p:nvSpPr>
        <p:spPr>
          <a:prstGeom prst="rect">
            <a:avLst/>
          </a:prstGeom>
        </p:spPr>
        <p:txBody>
          <a:bodyPr/>
          <a:lstStyle/>
          <a:p>
            <a:r>
              <a:t>Network modularity</a:t>
            </a:r>
          </a:p>
        </p:txBody>
      </p:sp>
      <p:sp>
        <p:nvSpPr>
          <p:cNvPr id="319"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320" name="Line"/>
          <p:cNvSpPr/>
          <p:nvPr/>
        </p:nvSpPr>
        <p:spPr>
          <a:xfrm flipV="1">
            <a:off x="2524469" y="2202698"/>
            <a:ext cx="774701" cy="13787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1" name="Line"/>
          <p:cNvSpPr/>
          <p:nvPr/>
        </p:nvSpPr>
        <p:spPr>
          <a:xfrm>
            <a:off x="3582901" y="2307739"/>
            <a:ext cx="320847" cy="335974"/>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2" name="Line"/>
          <p:cNvSpPr/>
          <p:nvPr/>
        </p:nvSpPr>
        <p:spPr>
          <a:xfrm>
            <a:off x="2841112" y="1793463"/>
            <a:ext cx="552424" cy="267183"/>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3" name="Line"/>
          <p:cNvSpPr/>
          <p:nvPr/>
        </p:nvSpPr>
        <p:spPr>
          <a:xfrm flipH="1" flipV="1">
            <a:off x="2439219" y="2494463"/>
            <a:ext cx="192243" cy="40971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4" name="Line"/>
          <p:cNvSpPr/>
          <p:nvPr/>
        </p:nvSpPr>
        <p:spPr>
          <a:xfrm flipH="1" flipV="1">
            <a:off x="2500811" y="2438616"/>
            <a:ext cx="1354256" cy="31013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5" name="Line"/>
          <p:cNvSpPr/>
          <p:nvPr/>
        </p:nvSpPr>
        <p:spPr>
          <a:xfrm flipV="1">
            <a:off x="2448407" y="1800211"/>
            <a:ext cx="199266" cy="40248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6" name="Line"/>
          <p:cNvSpPr/>
          <p:nvPr/>
        </p:nvSpPr>
        <p:spPr>
          <a:xfrm flipV="1">
            <a:off x="2866512" y="2323865"/>
            <a:ext cx="492075" cy="58031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7" name="Line"/>
          <p:cNvSpPr/>
          <p:nvPr/>
        </p:nvSpPr>
        <p:spPr>
          <a:xfrm flipV="1">
            <a:off x="5088284" y="2202698"/>
            <a:ext cx="774701" cy="13787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8" name="Line"/>
          <p:cNvSpPr/>
          <p:nvPr/>
        </p:nvSpPr>
        <p:spPr>
          <a:xfrm>
            <a:off x="6146716" y="2307739"/>
            <a:ext cx="320847" cy="335974"/>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29" name="Line"/>
          <p:cNvSpPr/>
          <p:nvPr/>
        </p:nvSpPr>
        <p:spPr>
          <a:xfrm flipH="1" flipV="1">
            <a:off x="5003034" y="2494463"/>
            <a:ext cx="192243" cy="40971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30" name="Line"/>
          <p:cNvSpPr/>
          <p:nvPr/>
        </p:nvSpPr>
        <p:spPr>
          <a:xfrm flipH="1" flipV="1">
            <a:off x="5064626" y="2438616"/>
            <a:ext cx="1354256" cy="310139"/>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31" name="Line"/>
          <p:cNvSpPr/>
          <p:nvPr/>
        </p:nvSpPr>
        <p:spPr>
          <a:xfrm flipH="1">
            <a:off x="5481915" y="2853795"/>
            <a:ext cx="985648" cy="158932"/>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32" name="Line"/>
          <p:cNvSpPr/>
          <p:nvPr/>
        </p:nvSpPr>
        <p:spPr>
          <a:xfrm flipV="1">
            <a:off x="5430327" y="2323865"/>
            <a:ext cx="492075" cy="580316"/>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sp>
        <p:nvSpPr>
          <p:cNvPr id="333" name="Line"/>
          <p:cNvSpPr/>
          <p:nvPr/>
        </p:nvSpPr>
        <p:spPr>
          <a:xfrm flipH="1">
            <a:off x="4187479" y="2450952"/>
            <a:ext cx="629774" cy="297803"/>
          </a:xfrm>
          <a:prstGeom prst="line">
            <a:avLst/>
          </a:prstGeom>
          <a:ln w="25400">
            <a:solidFill>
              <a:schemeClr val="accent3">
                <a:satOff val="-5432"/>
                <a:lumOff val="-10352"/>
              </a:schemeClr>
            </a:solidFill>
            <a:bevel/>
          </a:ln>
        </p:spPr>
        <p:txBody>
          <a:bodyPr lIns="45719" rIns="45719"/>
          <a:lstStyle/>
          <a:p>
            <a:pPr defTabSz="457200">
              <a:defRPr sz="1200">
                <a:latin typeface="+mj-lt"/>
                <a:ea typeface="+mj-ea"/>
                <a:cs typeface="+mj-cs"/>
                <a:sym typeface="Helvetica"/>
              </a:defRPr>
            </a:pPr>
            <a:endParaRPr/>
          </a:p>
        </p:txBody>
      </p:sp>
      <p:pic>
        <p:nvPicPr>
          <p:cNvPr id="334" name="pasted-image.pdf" descr="pasted-image.pdf"/>
          <p:cNvPicPr>
            <a:picLocks noChangeAspect="1"/>
          </p:cNvPicPr>
          <p:nvPr/>
        </p:nvPicPr>
        <p:blipFill>
          <a:blip r:embed="rId3">
            <a:extLst/>
          </a:blip>
          <a:stretch>
            <a:fillRect/>
          </a:stretch>
        </p:blipFill>
        <p:spPr>
          <a:xfrm>
            <a:off x="6988109" y="2408785"/>
            <a:ext cx="2019301" cy="419101"/>
          </a:xfrm>
          <a:prstGeom prst="rect">
            <a:avLst/>
          </a:prstGeom>
          <a:ln w="12700">
            <a:miter lim="400000"/>
          </a:ln>
        </p:spPr>
      </p:pic>
      <p:sp>
        <p:nvSpPr>
          <p:cNvPr id="335" name="Optimization problem"/>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Optimization problem</a:t>
            </a:r>
          </a:p>
        </p:txBody>
      </p:sp>
      <p:pic>
        <p:nvPicPr>
          <p:cNvPr id="336" name="pasted-image.pdf" descr="pasted-image.pdf"/>
          <p:cNvPicPr>
            <a:picLocks noChangeAspect="1"/>
          </p:cNvPicPr>
          <p:nvPr/>
        </p:nvPicPr>
        <p:blipFill>
          <a:blip r:embed="rId4">
            <a:extLst/>
          </a:blip>
          <a:stretch>
            <a:fillRect/>
          </a:stretch>
        </p:blipFill>
        <p:spPr>
          <a:xfrm>
            <a:off x="1503738" y="4782269"/>
            <a:ext cx="5560790" cy="1118805"/>
          </a:xfrm>
          <a:prstGeom prst="rect">
            <a:avLst/>
          </a:prstGeom>
          <a:ln w="12700">
            <a:miter lim="400000"/>
          </a:ln>
        </p:spPr>
      </p:pic>
      <p:sp>
        <p:nvSpPr>
          <p:cNvPr id="337" name="number of edges"/>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number of edges</a:t>
            </a:r>
          </a:p>
        </p:txBody>
      </p:sp>
      <p:sp>
        <p:nvSpPr>
          <p:cNvPr id="338" name="Line"/>
          <p:cNvSpPr/>
          <p:nvPr/>
        </p:nvSpPr>
        <p:spPr>
          <a:xfrm flipV="1">
            <a:off x="2097783" y="5765800"/>
            <a:ext cx="551873" cy="551873"/>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339" name="degree of i"/>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degree of i</a:t>
            </a:r>
          </a:p>
        </p:txBody>
      </p:sp>
      <p:sp>
        <p:nvSpPr>
          <p:cNvPr id="340" name="Line"/>
          <p:cNvSpPr/>
          <p:nvPr/>
        </p:nvSpPr>
        <p:spPr>
          <a:xfrm>
            <a:off x="5411361" y="4413786"/>
            <a:ext cx="1" cy="350662"/>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341" name="expected number of…"/>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expected number of </a:t>
            </a:r>
          </a:p>
          <a:p>
            <a:r>
              <a:t>edges between i and j</a:t>
            </a:r>
          </a:p>
        </p:txBody>
      </p:sp>
      <p:sp>
        <p:nvSpPr>
          <p:cNvPr id="342" name="Line"/>
          <p:cNvSpPr/>
          <p:nvPr/>
        </p:nvSpPr>
        <p:spPr>
          <a:xfrm flipV="1">
            <a:off x="5536788" y="5765799"/>
            <a:ext cx="1" cy="561976"/>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343" name="whether or not…"/>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whether or not</a:t>
            </a:r>
          </a:p>
          <a:p>
            <a:r>
              <a:t>i, j are in the </a:t>
            </a:r>
          </a:p>
          <a:p>
            <a:r>
              <a:t>same module</a:t>
            </a:r>
          </a:p>
        </p:txBody>
      </p:sp>
      <p:sp>
        <p:nvSpPr>
          <p:cNvPr id="344" name="adjacency matrix"/>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stStyle>
          <a:p>
            <a:r>
              <a:t>adjacency matrix</a:t>
            </a:r>
          </a:p>
        </p:txBody>
      </p:sp>
      <p:sp>
        <p:nvSpPr>
          <p:cNvPr id="345" name="Line"/>
          <p:cNvSpPr/>
          <p:nvPr/>
        </p:nvSpPr>
        <p:spPr>
          <a:xfrm>
            <a:off x="3954943" y="4637296"/>
            <a:ext cx="322313" cy="322312"/>
          </a:xfrm>
          <a:prstGeom prst="line">
            <a:avLst/>
          </a:prstGeom>
          <a:ln w="28575">
            <a:solidFill>
              <a:srgbClr val="0000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346" name="Oval"/>
          <p:cNvSpPr/>
          <p:nvPr/>
        </p:nvSpPr>
        <p:spPr>
          <a:xfrm>
            <a:off x="1887814" y="1296277"/>
            <a:ext cx="2559295" cy="2108200"/>
          </a:xfrm>
          <a:prstGeom prst="ellipse">
            <a:avLst/>
          </a:prstGeom>
          <a:ln w="28575">
            <a:solidFill>
              <a:schemeClr val="accent1"/>
            </a:solidFill>
            <a:bevel/>
          </a:ln>
          <a:effectLst>
            <a:outerShdw blurRad="38100" dist="23000" dir="5400000" rotWithShape="0">
              <a:srgbClr val="000000">
                <a:alpha val="35000"/>
              </a:srgbClr>
            </a:outerShdw>
          </a:effectLst>
        </p:spPr>
        <p:txBody>
          <a:bodyPr lIns="45719" rIns="45719" anchor="ctr"/>
          <a:lstStyle/>
          <a:p>
            <a:endParaRPr/>
          </a:p>
        </p:txBody>
      </p:sp>
      <p:sp>
        <p:nvSpPr>
          <p:cNvPr id="347" name="Oval"/>
          <p:cNvSpPr/>
          <p:nvPr/>
        </p:nvSpPr>
        <p:spPr>
          <a:xfrm>
            <a:off x="4579562" y="1797650"/>
            <a:ext cx="2329580" cy="1597208"/>
          </a:xfrm>
          <a:prstGeom prst="ellipse">
            <a:avLst/>
          </a:prstGeom>
          <a:ln w="28575">
            <a:solidFill>
              <a:srgbClr val="FF2600"/>
            </a:solidFill>
            <a:bevel/>
          </a:ln>
          <a:effectLst>
            <a:outerShdw blurRad="38100" dist="23000" dir="5400000" rotWithShape="0">
              <a:srgbClr val="000000">
                <a:alpha val="35000"/>
              </a:srgbClr>
            </a:outerShdw>
          </a:effectLst>
        </p:spPr>
        <p:txBody>
          <a:bodyPr lIns="45719" rIns="45719" anchor="ctr"/>
          <a:lstStyle/>
          <a:p>
            <a:endParaRPr/>
          </a:p>
        </p:txBody>
      </p:sp>
      <p:sp>
        <p:nvSpPr>
          <p:cNvPr id="348" name="Oval"/>
          <p:cNvSpPr/>
          <p:nvPr/>
        </p:nvSpPr>
        <p:spPr>
          <a:xfrm>
            <a:off x="2243513" y="2206494"/>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49" name="Oval"/>
          <p:cNvSpPr/>
          <p:nvPr/>
        </p:nvSpPr>
        <p:spPr>
          <a:xfrm>
            <a:off x="3319075" y="2029520"/>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0" name="Oval"/>
          <p:cNvSpPr/>
          <p:nvPr/>
        </p:nvSpPr>
        <p:spPr>
          <a:xfrm>
            <a:off x="3871946" y="2601453"/>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1" name="Oval"/>
          <p:cNvSpPr/>
          <p:nvPr/>
        </p:nvSpPr>
        <p:spPr>
          <a:xfrm>
            <a:off x="2577825" y="1570391"/>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2" name="Oval"/>
          <p:cNvSpPr/>
          <p:nvPr/>
        </p:nvSpPr>
        <p:spPr>
          <a:xfrm>
            <a:off x="2603225" y="2834294"/>
            <a:ext cx="303840" cy="287766"/>
          </a:xfrm>
          <a:prstGeom prst="ellipse">
            <a:avLst/>
          </a:prstGeom>
          <a:solidFill>
            <a:srgbClr val="0433FF"/>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3" name="Oval"/>
          <p:cNvSpPr/>
          <p:nvPr/>
        </p:nvSpPr>
        <p:spPr>
          <a:xfrm>
            <a:off x="5151261" y="2863110"/>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4" name="Oval"/>
          <p:cNvSpPr/>
          <p:nvPr/>
        </p:nvSpPr>
        <p:spPr>
          <a:xfrm>
            <a:off x="4777082" y="2219194"/>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5" name="Oval"/>
          <p:cNvSpPr/>
          <p:nvPr/>
        </p:nvSpPr>
        <p:spPr>
          <a:xfrm>
            <a:off x="6340409" y="2602988"/>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
        <p:nvSpPr>
          <p:cNvPr id="356" name="Oval"/>
          <p:cNvSpPr/>
          <p:nvPr/>
        </p:nvSpPr>
        <p:spPr>
          <a:xfrm>
            <a:off x="5868218" y="2064146"/>
            <a:ext cx="303840" cy="287766"/>
          </a:xfrm>
          <a:prstGeom prst="ellipse">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
        <p:nvSpPr>
          <p:cNvPr id="361" name="Text"/>
          <p:cNvSpPr/>
          <p:nvPr/>
        </p:nvSpPr>
        <p:spPr>
          <a:xfrm>
            <a:off x="6028621" y="4050609"/>
            <a:ext cx="2327075" cy="3506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r>
              <a:t>                                   </a:t>
            </a:r>
          </a:p>
        </p:txBody>
      </p:sp>
      <p:sp>
        <p:nvSpPr>
          <p:cNvPr id="362" name="Identifying TADs in multiple resolutions"/>
          <p:cNvSpPr>
            <a:spLocks noGrp="1"/>
          </p:cNvSpPr>
          <p:nvPr>
            <p:ph type="title"/>
          </p:nvPr>
        </p:nvSpPr>
        <p:spPr>
          <a:prstGeom prst="rect">
            <a:avLst/>
          </a:prstGeom>
        </p:spPr>
        <p:txBody>
          <a:bodyPr/>
          <a:lstStyle/>
          <a:p>
            <a:r>
              <a:t>Identifying TADs in multiple resolutions</a:t>
            </a:r>
          </a:p>
        </p:txBody>
      </p:sp>
      <p:pic>
        <p:nvPicPr>
          <p:cNvPr id="363" name="pasted-image.png" descr="pasted-image.png"/>
          <p:cNvPicPr>
            <a:picLocks noChangeAspect="1"/>
          </p:cNvPicPr>
          <p:nvPr/>
        </p:nvPicPr>
        <p:blipFill>
          <a:blip r:embed="rId3">
            <a:extLst/>
          </a:blip>
          <a:stretch>
            <a:fillRect/>
          </a:stretch>
        </p:blipFill>
        <p:spPr>
          <a:xfrm>
            <a:off x="33615" y="1793329"/>
            <a:ext cx="8911747" cy="364877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
        <p:nvSpPr>
          <p:cNvPr id="368" name="Text"/>
          <p:cNvSpPr/>
          <p:nvPr/>
        </p:nvSpPr>
        <p:spPr>
          <a:xfrm>
            <a:off x="6028621" y="4050609"/>
            <a:ext cx="2327075" cy="3506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r>
              <a:t>                                   </a:t>
            </a:r>
          </a:p>
        </p:txBody>
      </p:sp>
      <p:sp>
        <p:nvSpPr>
          <p:cNvPr id="369" name="Identifying TADs in multiple resolutions"/>
          <p:cNvSpPr>
            <a:spLocks noGrp="1"/>
          </p:cNvSpPr>
          <p:nvPr>
            <p:ph type="title"/>
          </p:nvPr>
        </p:nvSpPr>
        <p:spPr>
          <a:prstGeom prst="rect">
            <a:avLst/>
          </a:prstGeom>
        </p:spPr>
        <p:txBody>
          <a:bodyPr/>
          <a:lstStyle/>
          <a:p>
            <a:r>
              <a:t>Identifying TADs in multiple resolutions</a:t>
            </a:r>
          </a:p>
        </p:txBody>
      </p:sp>
      <p:pic>
        <p:nvPicPr>
          <p:cNvPr id="370" name="pasted-image.png" descr="pasted-image.png"/>
          <p:cNvPicPr>
            <a:picLocks noChangeAspect="1"/>
          </p:cNvPicPr>
          <p:nvPr/>
        </p:nvPicPr>
        <p:blipFill>
          <a:blip r:embed="rId3">
            <a:extLst/>
          </a:blip>
          <a:stretch>
            <a:fillRect/>
          </a:stretch>
        </p:blipFill>
        <p:spPr>
          <a:xfrm>
            <a:off x="33615" y="1793329"/>
            <a:ext cx="8911747" cy="3648773"/>
          </a:xfrm>
          <a:prstGeom prst="rect">
            <a:avLst/>
          </a:prstGeom>
          <a:ln w="12700">
            <a:miter lim="400000"/>
          </a:ln>
        </p:spPr>
      </p:pic>
      <p:pic>
        <p:nvPicPr>
          <p:cNvPr id="371" name="pasted-image.png" descr="pasted-image.png"/>
          <p:cNvPicPr>
            <a:picLocks noChangeAspect="1"/>
          </p:cNvPicPr>
          <p:nvPr/>
        </p:nvPicPr>
        <p:blipFill>
          <a:blip r:embed="rId4">
            <a:extLst/>
          </a:blip>
          <a:stretch>
            <a:fillRect/>
          </a:stretch>
        </p:blipFill>
        <p:spPr>
          <a:xfrm>
            <a:off x="1671528" y="1499524"/>
            <a:ext cx="5635921" cy="4869965"/>
          </a:xfrm>
          <a:prstGeom prst="rect">
            <a:avLst/>
          </a:prstGeom>
          <a:ln w="12700">
            <a:miter lim="400000"/>
          </a:ln>
        </p:spPr>
      </p:pic>
      <p:pic>
        <p:nvPicPr>
          <p:cNvPr id="372" name="pasted-image.pdf" descr="pasted-image.pdf"/>
          <p:cNvPicPr>
            <a:picLocks noChangeAspect="1"/>
          </p:cNvPicPr>
          <p:nvPr/>
        </p:nvPicPr>
        <p:blipFill>
          <a:blip r:embed="rId5">
            <a:extLst/>
          </a:blip>
          <a:stretch>
            <a:fillRect/>
          </a:stretch>
        </p:blipFill>
        <p:spPr>
          <a:xfrm>
            <a:off x="2427876" y="5192179"/>
            <a:ext cx="3233873" cy="494736"/>
          </a:xfrm>
          <a:prstGeom prst="rect">
            <a:avLst/>
          </a:prstGeom>
          <a:ln w="12700">
            <a:miter lim="400000"/>
          </a:ln>
        </p:spPr>
      </p:pic>
      <p:pic>
        <p:nvPicPr>
          <p:cNvPr id="373" name="pasted-image.pdf" descr="pasted-image.pdf"/>
          <p:cNvPicPr>
            <a:picLocks noChangeAspect="1"/>
          </p:cNvPicPr>
          <p:nvPr/>
        </p:nvPicPr>
        <p:blipFill>
          <a:blip r:embed="rId6">
            <a:extLst/>
          </a:blip>
          <a:stretch>
            <a:fillRect/>
          </a:stretch>
        </p:blipFill>
        <p:spPr>
          <a:xfrm>
            <a:off x="2433301" y="4661596"/>
            <a:ext cx="3095999" cy="41676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
        <p:nvSpPr>
          <p:cNvPr id="378" name="Identifying TADs in multiple resolutions"/>
          <p:cNvSpPr>
            <a:spLocks noGrp="1"/>
          </p:cNvSpPr>
          <p:nvPr>
            <p:ph type="title"/>
          </p:nvPr>
        </p:nvSpPr>
        <p:spPr>
          <a:prstGeom prst="rect">
            <a:avLst/>
          </a:prstGeom>
        </p:spPr>
        <p:txBody>
          <a:bodyPr/>
          <a:lstStyle/>
          <a:p>
            <a:r>
              <a:t>Identifying TADs in multiple resolutions</a:t>
            </a:r>
          </a:p>
        </p:txBody>
      </p:sp>
      <p:pic>
        <p:nvPicPr>
          <p:cNvPr id="379" name="pasted-image.png" descr="pasted-image.png"/>
          <p:cNvPicPr>
            <a:picLocks noChangeAspect="1"/>
          </p:cNvPicPr>
          <p:nvPr/>
        </p:nvPicPr>
        <p:blipFill>
          <a:blip r:embed="rId3">
            <a:extLst/>
          </a:blip>
          <a:stretch>
            <a:fillRect/>
          </a:stretch>
        </p:blipFill>
        <p:spPr>
          <a:xfrm>
            <a:off x="358843" y="1444361"/>
            <a:ext cx="5886423" cy="5381442"/>
          </a:xfrm>
          <a:prstGeom prst="rect">
            <a:avLst/>
          </a:prstGeom>
          <a:ln w="12700">
            <a:miter lim="400000"/>
          </a:ln>
        </p:spPr>
      </p:pic>
      <p:sp>
        <p:nvSpPr>
          <p:cNvPr id="380" name="Yan KK and Gerstein M bioRxiv 097345"/>
          <p:cNvSpPr/>
          <p:nvPr/>
        </p:nvSpPr>
        <p:spPr>
          <a:xfrm>
            <a:off x="5144837" y="6397358"/>
            <a:ext cx="3233873"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and Gerstein M bioRxiv 097345</a:t>
            </a:r>
          </a:p>
        </p:txBody>
      </p:sp>
      <p:sp>
        <p:nvSpPr>
          <p:cNvPr id="381" name="Numerically solve for"/>
          <p:cNvSpPr/>
          <p:nvPr/>
        </p:nvSpPr>
        <p:spPr>
          <a:xfrm>
            <a:off x="5554830" y="2507975"/>
            <a:ext cx="2102804"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r>
              <a:t>Numerically solve for  </a:t>
            </a:r>
          </a:p>
        </p:txBody>
      </p:sp>
      <p:pic>
        <p:nvPicPr>
          <p:cNvPr id="382" name="pasted-image.pdf" descr="pasted-image.pdf"/>
          <p:cNvPicPr>
            <a:picLocks noChangeAspect="1"/>
          </p:cNvPicPr>
          <p:nvPr/>
        </p:nvPicPr>
        <p:blipFill>
          <a:blip r:embed="rId4">
            <a:extLst/>
          </a:blip>
          <a:stretch>
            <a:fillRect/>
          </a:stretch>
        </p:blipFill>
        <p:spPr>
          <a:xfrm>
            <a:off x="7587038" y="2507975"/>
            <a:ext cx="278572" cy="313393"/>
          </a:xfrm>
          <a:prstGeom prst="rect">
            <a:avLst/>
          </a:prstGeom>
          <a:ln w="12700">
            <a:miter lim="400000"/>
          </a:ln>
        </p:spPr>
      </p:pic>
      <p:pic>
        <p:nvPicPr>
          <p:cNvPr id="383" name="pasted-image.pdf" descr="pasted-image.pdf"/>
          <p:cNvPicPr>
            <a:picLocks noChangeAspect="1"/>
          </p:cNvPicPr>
          <p:nvPr/>
        </p:nvPicPr>
        <p:blipFill>
          <a:blip r:embed="rId5">
            <a:extLst/>
          </a:blip>
          <a:stretch>
            <a:fillRect/>
          </a:stretch>
        </p:blipFill>
        <p:spPr>
          <a:xfrm>
            <a:off x="5661518" y="3264071"/>
            <a:ext cx="3233872" cy="494735"/>
          </a:xfrm>
          <a:prstGeom prst="rect">
            <a:avLst/>
          </a:prstGeom>
          <a:ln w="12700">
            <a:miter lim="400000"/>
          </a:ln>
        </p:spPr>
      </p:pic>
      <p:sp>
        <p:nvSpPr>
          <p:cNvPr id="384" name="in equations"/>
          <p:cNvSpPr/>
          <p:nvPr/>
        </p:nvSpPr>
        <p:spPr>
          <a:xfrm>
            <a:off x="7935675" y="2501985"/>
            <a:ext cx="1256467"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r>
              <a:t>in equations </a:t>
            </a:r>
          </a:p>
        </p:txBody>
      </p:sp>
      <p:pic>
        <p:nvPicPr>
          <p:cNvPr id="385" name="pasted-image.pdf" descr="pasted-image.pdf"/>
          <p:cNvPicPr>
            <a:picLocks noChangeAspect="1"/>
          </p:cNvPicPr>
          <p:nvPr/>
        </p:nvPicPr>
        <p:blipFill>
          <a:blip r:embed="rId6">
            <a:extLst/>
          </a:blip>
          <a:stretch>
            <a:fillRect/>
          </a:stretch>
        </p:blipFill>
        <p:spPr>
          <a:xfrm>
            <a:off x="5647452" y="1688745"/>
            <a:ext cx="3095998" cy="41677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390" name="Identifying TADs in multiple resolutions"/>
          <p:cNvSpPr>
            <a:spLocks noGrp="1"/>
          </p:cNvSpPr>
          <p:nvPr>
            <p:ph type="title"/>
          </p:nvPr>
        </p:nvSpPr>
        <p:spPr>
          <a:prstGeom prst="rect">
            <a:avLst/>
          </a:prstGeom>
        </p:spPr>
        <p:txBody>
          <a:bodyPr/>
          <a:lstStyle/>
          <a:p>
            <a:r>
              <a:t>Identifying TADs in multiple resolutions</a:t>
            </a:r>
          </a:p>
        </p:txBody>
      </p:sp>
      <p:pic>
        <p:nvPicPr>
          <p:cNvPr id="391" name="Figure1_v2.pdf" descr="Figure1_v2.pdf"/>
          <p:cNvPicPr>
            <a:picLocks noChangeAspect="1"/>
          </p:cNvPicPr>
          <p:nvPr/>
        </p:nvPicPr>
        <p:blipFill>
          <a:blip r:embed="rId3">
            <a:extLst/>
          </a:blip>
          <a:stretch>
            <a:fillRect/>
          </a:stretch>
        </p:blipFill>
        <p:spPr>
          <a:xfrm>
            <a:off x="58776" y="1811871"/>
            <a:ext cx="8954955" cy="384983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5" name="Identifying TADs in multiple resolutions"/>
          <p:cNvSpPr>
            <a:spLocks noGrp="1"/>
          </p:cNvSpPr>
          <p:nvPr>
            <p:ph type="title"/>
          </p:nvPr>
        </p:nvSpPr>
        <p:spPr>
          <a:prstGeom prst="rect">
            <a:avLst/>
          </a:prstGeom>
        </p:spPr>
        <p:txBody>
          <a:bodyPr/>
          <a:lstStyle/>
          <a:p>
            <a:r>
              <a:t>Identifying TADs in multiple resolutions</a:t>
            </a:r>
          </a:p>
        </p:txBody>
      </p:sp>
      <p:sp>
        <p:nvSpPr>
          <p:cNvPr id="396"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pic>
        <p:nvPicPr>
          <p:cNvPr id="397" name="FigureS3_v3.pdf" descr="FigureS3_v3.pdf"/>
          <p:cNvPicPr>
            <a:picLocks noChangeAspect="1"/>
          </p:cNvPicPr>
          <p:nvPr/>
        </p:nvPicPr>
        <p:blipFill>
          <a:blip r:embed="rId2">
            <a:extLst/>
          </a:blip>
          <a:stretch>
            <a:fillRect/>
          </a:stretch>
        </p:blipFill>
        <p:spPr>
          <a:xfrm>
            <a:off x="1414937" y="1459943"/>
            <a:ext cx="6402763" cy="5300765"/>
          </a:xfrm>
          <a:prstGeom prst="rect">
            <a:avLst/>
          </a:prstGeom>
          <a:ln w="12700">
            <a:miter lim="400000"/>
          </a:ln>
        </p:spPr>
      </p:pic>
      <p:sp>
        <p:nvSpPr>
          <p:cNvPr id="398" name="a modified Louvain algorithm"/>
          <p:cNvSpPr/>
          <p:nvPr/>
        </p:nvSpPr>
        <p:spPr>
          <a:xfrm>
            <a:off x="18963" y="1488243"/>
            <a:ext cx="2377341"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r>
              <a:t>a modified Louvain algorithm</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asted-image.pdf" descr="pasted-image.pdf"/>
          <p:cNvPicPr>
            <a:picLocks noChangeAspect="1"/>
          </p:cNvPicPr>
          <p:nvPr/>
        </p:nvPicPr>
        <p:blipFill>
          <a:blip r:embed="rId3">
            <a:extLst/>
          </a:blip>
          <a:stretch>
            <a:fillRect/>
          </a:stretch>
        </p:blipFill>
        <p:spPr>
          <a:xfrm>
            <a:off x="64168" y="1154488"/>
            <a:ext cx="4348767" cy="5706186"/>
          </a:xfrm>
          <a:prstGeom prst="rect">
            <a:avLst/>
          </a:prstGeom>
          <a:ln w="12700">
            <a:miter lim="400000"/>
          </a:ln>
        </p:spPr>
      </p:pic>
      <p:sp>
        <p:nvSpPr>
          <p:cNvPr id="401" name="Identifying TADs in multiple resolutions"/>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4000">
                <a:solidFill>
                  <a:srgbClr val="2F5897"/>
                </a:solidFill>
                <a:latin typeface="Arial"/>
                <a:ea typeface="Arial"/>
                <a:cs typeface="Arial"/>
                <a:sym typeface="Arial"/>
              </a:defRPr>
            </a:lvl1pPr>
          </a:lstStyle>
          <a:p>
            <a:r>
              <a:t>Identifying TADs in multiple resolutions</a:t>
            </a:r>
          </a:p>
        </p:txBody>
      </p:sp>
      <p:sp>
        <p:nvSpPr>
          <p:cNvPr id="402" name="Rectangle"/>
          <p:cNvSpPr/>
          <p:nvPr/>
        </p:nvSpPr>
        <p:spPr>
          <a:xfrm>
            <a:off x="4584903" y="6255463"/>
            <a:ext cx="3786406" cy="235680"/>
          </a:xfrm>
          <a:prstGeom prst="rect">
            <a:avLst/>
          </a:prstGeom>
          <a:solidFill>
            <a:srgbClr val="FFFFFF"/>
          </a:solidFill>
          <a:ln w="12700">
            <a:miter lim="400000"/>
          </a:ln>
        </p:spPr>
        <p:txBody>
          <a:bodyPr lIns="45719" rIns="45719" anchor="ctr"/>
          <a:lstStyle/>
          <a:p>
            <a:endParaRPr/>
          </a:p>
        </p:txBody>
      </p:sp>
      <p:pic>
        <p:nvPicPr>
          <p:cNvPr id="403" name="pasted-image.pdf" descr="pasted-image.pdf"/>
          <p:cNvPicPr>
            <a:picLocks noChangeAspect="1"/>
          </p:cNvPicPr>
          <p:nvPr/>
        </p:nvPicPr>
        <p:blipFill>
          <a:blip r:embed="rId4">
            <a:extLst/>
          </a:blip>
          <a:stretch>
            <a:fillRect/>
          </a:stretch>
        </p:blipFill>
        <p:spPr>
          <a:xfrm>
            <a:off x="5119206" y="1957471"/>
            <a:ext cx="2717801" cy="596901"/>
          </a:xfrm>
          <a:prstGeom prst="rect">
            <a:avLst/>
          </a:prstGeom>
          <a:ln w="12700">
            <a:miter lim="400000"/>
          </a:ln>
        </p:spPr>
      </p:pic>
      <p:pic>
        <p:nvPicPr>
          <p:cNvPr id="404" name="pasted-image.pdf" descr="pasted-image.pdf"/>
          <p:cNvPicPr>
            <a:picLocks noChangeAspect="1"/>
          </p:cNvPicPr>
          <p:nvPr/>
        </p:nvPicPr>
        <p:blipFill>
          <a:blip r:embed="rId5">
            <a:extLst/>
          </a:blip>
          <a:stretch>
            <a:fillRect/>
          </a:stretch>
        </p:blipFill>
        <p:spPr>
          <a:xfrm>
            <a:off x="4442994" y="2644526"/>
            <a:ext cx="4445001" cy="3886201"/>
          </a:xfrm>
          <a:prstGeom prst="rect">
            <a:avLst/>
          </a:prstGeom>
          <a:ln w="12700">
            <a:miter lim="400000"/>
          </a:ln>
        </p:spPr>
      </p:pic>
      <p:sp>
        <p:nvSpPr>
          <p:cNvPr id="405"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From one resolution to…"/>
          <p:cNvSpPr>
            <a:spLocks noGrp="1"/>
          </p:cNvSpPr>
          <p:nvPr>
            <p:ph type="title"/>
          </p:nvPr>
        </p:nvSpPr>
        <p:spPr>
          <a:xfrm>
            <a:off x="457200" y="0"/>
            <a:ext cx="8229600" cy="1600200"/>
          </a:xfrm>
          <a:prstGeom prst="rect">
            <a:avLst/>
          </a:prstGeom>
        </p:spPr>
        <p:txBody>
          <a:bodyPr lIns="45719" tIns="45719" rIns="45719" bIns="45719">
            <a:noAutofit/>
          </a:bodyPr>
          <a:lstStyle/>
          <a:p>
            <a:pPr defTabSz="914400">
              <a:defRPr sz="4000">
                <a:solidFill>
                  <a:srgbClr val="2F5897"/>
                </a:solidFill>
                <a:latin typeface="Arial"/>
                <a:ea typeface="Arial"/>
                <a:cs typeface="Arial"/>
                <a:sym typeface="Arial"/>
              </a:defRPr>
            </a:pPr>
            <a:r>
              <a:t>From one resolution to </a:t>
            </a:r>
          </a:p>
          <a:p>
            <a:pPr defTabSz="914400">
              <a:defRPr sz="4000">
                <a:solidFill>
                  <a:srgbClr val="2F5897"/>
                </a:solidFill>
                <a:latin typeface="Arial"/>
                <a:ea typeface="Arial"/>
                <a:cs typeface="Arial"/>
                <a:sym typeface="Arial"/>
              </a:defRPr>
            </a:pPr>
            <a:r>
              <a:t>multiple resolutions</a:t>
            </a:r>
          </a:p>
        </p:txBody>
      </p:sp>
      <p:sp>
        <p:nvSpPr>
          <p:cNvPr id="410" name="Rectangle"/>
          <p:cNvSpPr/>
          <p:nvPr/>
        </p:nvSpPr>
        <p:spPr>
          <a:xfrm>
            <a:off x="4584903" y="6255463"/>
            <a:ext cx="3786406" cy="235680"/>
          </a:xfrm>
          <a:prstGeom prst="rect">
            <a:avLst/>
          </a:prstGeom>
          <a:solidFill>
            <a:srgbClr val="FFFFFF"/>
          </a:solidFill>
          <a:ln w="12700">
            <a:miter lim="400000"/>
          </a:ln>
        </p:spPr>
        <p:txBody>
          <a:bodyPr lIns="45719" rIns="45719" anchor="ctr"/>
          <a:lstStyle/>
          <a:p>
            <a:endParaRPr/>
          </a:p>
        </p:txBody>
      </p:sp>
      <p:sp>
        <p:nvSpPr>
          <p:cNvPr id="411"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29</a:t>
            </a:fld>
            <a:endParaRPr/>
          </a:p>
        </p:txBody>
      </p:sp>
      <p:pic>
        <p:nvPicPr>
          <p:cNvPr id="412" name="pasted-image.tiff" descr="pasted-image.tiff"/>
          <p:cNvPicPr>
            <a:picLocks noChangeAspect="1"/>
          </p:cNvPicPr>
          <p:nvPr/>
        </p:nvPicPr>
        <p:blipFill>
          <a:blip r:embed="rId3">
            <a:extLst/>
          </a:blip>
          <a:stretch>
            <a:fillRect/>
          </a:stretch>
        </p:blipFill>
        <p:spPr>
          <a:xfrm>
            <a:off x="-16592" y="1996324"/>
            <a:ext cx="4592274" cy="4030132"/>
          </a:xfrm>
          <a:prstGeom prst="rect">
            <a:avLst/>
          </a:prstGeom>
          <a:ln w="12700">
            <a:miter lim="400000"/>
          </a:ln>
        </p:spPr>
      </p:pic>
      <p:pic>
        <p:nvPicPr>
          <p:cNvPr id="413" name="pasted-image.tiff" descr="pasted-image.tiff"/>
          <p:cNvPicPr>
            <a:picLocks noChangeAspect="1"/>
          </p:cNvPicPr>
          <p:nvPr/>
        </p:nvPicPr>
        <p:blipFill>
          <a:blip r:embed="rId4">
            <a:extLst/>
          </a:blip>
          <a:stretch>
            <a:fillRect/>
          </a:stretch>
        </p:blipFill>
        <p:spPr>
          <a:xfrm>
            <a:off x="4467357" y="1996324"/>
            <a:ext cx="4721011" cy="403013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hromosome conformation capture (3C) and Hi-C"/>
          <p:cNvSpPr>
            <a:spLocks noGrp="1"/>
          </p:cNvSpPr>
          <p:nvPr>
            <p:ph type="title"/>
          </p:nvPr>
        </p:nvSpPr>
        <p:spPr>
          <a:prstGeom prst="rect">
            <a:avLst/>
          </a:prstGeom>
        </p:spPr>
        <p:txBody>
          <a:bodyPr/>
          <a:lstStyle/>
          <a:p>
            <a:r>
              <a:t>Chromosome conformation capture (3C) and Hi-C</a:t>
            </a:r>
          </a:p>
        </p:txBody>
      </p:sp>
      <p:sp>
        <p:nvSpPr>
          <p:cNvPr id="135"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grpSp>
        <p:nvGrpSpPr>
          <p:cNvPr id="138" name="Group"/>
          <p:cNvGrpSpPr/>
          <p:nvPr/>
        </p:nvGrpSpPr>
        <p:grpSpPr>
          <a:xfrm>
            <a:off x="165100" y="1402045"/>
            <a:ext cx="4673365" cy="1836455"/>
            <a:chOff x="0" y="0"/>
            <a:chExt cx="4673364" cy="1836454"/>
          </a:xfrm>
        </p:grpSpPr>
        <p:pic>
          <p:nvPicPr>
            <p:cNvPr id="136" name="pasted-image.png" descr="pasted-image.png"/>
            <p:cNvPicPr>
              <a:picLocks noChangeAspect="1"/>
            </p:cNvPicPr>
            <p:nvPr/>
          </p:nvPicPr>
          <p:blipFill>
            <a:blip r:embed="rId3">
              <a:extLst/>
            </a:blip>
            <a:stretch>
              <a:fillRect/>
            </a:stretch>
          </p:blipFill>
          <p:spPr>
            <a:xfrm>
              <a:off x="0" y="0"/>
              <a:ext cx="4673365" cy="1836455"/>
            </a:xfrm>
            <a:prstGeom prst="rect">
              <a:avLst/>
            </a:prstGeom>
            <a:ln w="12700" cap="flat">
              <a:noFill/>
              <a:miter lim="400000"/>
            </a:ln>
            <a:effectLst/>
          </p:spPr>
        </p:pic>
        <p:pic>
          <p:nvPicPr>
            <p:cNvPr id="137" name="pasted-image.png" descr="pasted-image.png"/>
            <p:cNvPicPr>
              <a:picLocks noChangeAspect="1"/>
            </p:cNvPicPr>
            <p:nvPr/>
          </p:nvPicPr>
          <p:blipFill>
            <a:blip r:embed="rId4">
              <a:extLst/>
            </a:blip>
            <a:stretch>
              <a:fillRect/>
            </a:stretch>
          </p:blipFill>
          <p:spPr>
            <a:xfrm>
              <a:off x="2460383" y="1689707"/>
              <a:ext cx="2109594" cy="128244"/>
            </a:xfrm>
            <a:prstGeom prst="rect">
              <a:avLst/>
            </a:prstGeom>
            <a:ln w="12700" cap="flat">
              <a:noFill/>
              <a:miter lim="400000"/>
            </a:ln>
            <a:effectLst/>
          </p:spPr>
        </p:pic>
      </p:grpSp>
      <p:grpSp>
        <p:nvGrpSpPr>
          <p:cNvPr id="141" name="Group"/>
          <p:cNvGrpSpPr/>
          <p:nvPr/>
        </p:nvGrpSpPr>
        <p:grpSpPr>
          <a:xfrm>
            <a:off x="551105" y="3522945"/>
            <a:ext cx="7566710" cy="2882314"/>
            <a:chOff x="0" y="0"/>
            <a:chExt cx="7566708" cy="2882312"/>
          </a:xfrm>
        </p:grpSpPr>
        <p:pic>
          <p:nvPicPr>
            <p:cNvPr id="139" name="pasted-image.png" descr="pasted-image.png"/>
            <p:cNvPicPr>
              <a:picLocks noChangeAspect="1"/>
            </p:cNvPicPr>
            <p:nvPr/>
          </p:nvPicPr>
          <p:blipFill>
            <a:blip r:embed="rId5">
              <a:extLst/>
            </a:blip>
            <a:srcRect/>
            <a:stretch>
              <a:fillRect/>
            </a:stretch>
          </p:blipFill>
          <p:spPr>
            <a:xfrm>
              <a:off x="34265" y="0"/>
              <a:ext cx="7532444" cy="2882313"/>
            </a:xfrm>
            <a:prstGeom prst="rect">
              <a:avLst/>
            </a:prstGeom>
            <a:ln w="12700" cap="flat">
              <a:noFill/>
              <a:miter lim="400000"/>
            </a:ln>
            <a:effectLst/>
          </p:spPr>
        </p:pic>
        <p:sp>
          <p:nvSpPr>
            <p:cNvPr id="140" name="Text"/>
            <p:cNvSpPr/>
            <p:nvPr/>
          </p:nvSpPr>
          <p:spPr>
            <a:xfrm>
              <a:off x="0" y="48223"/>
              <a:ext cx="421703" cy="35066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     </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Enrichment of histone features at different resolution"/>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Enrichment of histone features at different resolution</a:t>
            </a:r>
          </a:p>
        </p:txBody>
      </p:sp>
      <p:sp>
        <p:nvSpPr>
          <p:cNvPr id="418"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30</a:t>
            </a:fld>
            <a:endParaRPr/>
          </a:p>
        </p:txBody>
      </p:sp>
      <p:grpSp>
        <p:nvGrpSpPr>
          <p:cNvPr id="421" name="Group"/>
          <p:cNvGrpSpPr/>
          <p:nvPr/>
        </p:nvGrpSpPr>
        <p:grpSpPr>
          <a:xfrm>
            <a:off x="-5801" y="1358687"/>
            <a:ext cx="4181797" cy="5453166"/>
            <a:chOff x="0" y="0"/>
            <a:chExt cx="4181796" cy="5453165"/>
          </a:xfrm>
        </p:grpSpPr>
        <p:pic>
          <p:nvPicPr>
            <p:cNvPr id="419" name="pasted-image.tiff" descr="pasted-image.tiff"/>
            <p:cNvPicPr>
              <a:picLocks noChangeAspect="1"/>
            </p:cNvPicPr>
            <p:nvPr/>
          </p:nvPicPr>
          <p:blipFill>
            <a:blip r:embed="rId3">
              <a:extLst/>
            </a:blip>
            <a:stretch>
              <a:fillRect/>
            </a:stretch>
          </p:blipFill>
          <p:spPr>
            <a:xfrm>
              <a:off x="24611" y="0"/>
              <a:ext cx="4157186" cy="1892159"/>
            </a:xfrm>
            <a:prstGeom prst="rect">
              <a:avLst/>
            </a:prstGeom>
            <a:ln w="12700" cap="flat">
              <a:noFill/>
              <a:miter lim="400000"/>
            </a:ln>
            <a:effectLst/>
          </p:spPr>
        </p:pic>
        <p:pic>
          <p:nvPicPr>
            <p:cNvPr id="420" name="pasted-image.tiff" descr="pasted-image.tiff"/>
            <p:cNvPicPr>
              <a:picLocks noChangeAspect="1"/>
            </p:cNvPicPr>
            <p:nvPr/>
          </p:nvPicPr>
          <p:blipFill>
            <a:blip r:embed="rId4">
              <a:extLst/>
            </a:blip>
            <a:srcRect/>
            <a:stretch>
              <a:fillRect/>
            </a:stretch>
          </p:blipFill>
          <p:spPr>
            <a:xfrm>
              <a:off x="0" y="1913069"/>
              <a:ext cx="4157682" cy="3540097"/>
            </a:xfrm>
            <a:prstGeom prst="rect">
              <a:avLst/>
            </a:prstGeom>
            <a:ln w="12700" cap="flat">
              <a:noFill/>
              <a:miter lim="400000"/>
            </a:ln>
            <a:effectLst/>
          </p:spPr>
        </p:pic>
      </p:grpSp>
      <p:pic>
        <p:nvPicPr>
          <p:cNvPr id="422" name="pasted-image.tiff" descr="pasted-image.tiff"/>
          <p:cNvPicPr>
            <a:picLocks noChangeAspect="1"/>
          </p:cNvPicPr>
          <p:nvPr/>
        </p:nvPicPr>
        <p:blipFill>
          <a:blip r:embed="rId5">
            <a:extLst/>
          </a:blip>
          <a:stretch>
            <a:fillRect/>
          </a:stretch>
        </p:blipFill>
        <p:spPr>
          <a:xfrm>
            <a:off x="4072048" y="1931783"/>
            <a:ext cx="5173954" cy="391851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pasted-image.tiff" descr="pasted-image.tiff"/>
          <p:cNvPicPr>
            <a:picLocks noChangeAspect="1"/>
          </p:cNvPicPr>
          <p:nvPr/>
        </p:nvPicPr>
        <p:blipFill>
          <a:blip r:embed="rId3">
            <a:extLst/>
          </a:blip>
          <a:stretch>
            <a:fillRect/>
          </a:stretch>
        </p:blipFill>
        <p:spPr>
          <a:xfrm>
            <a:off x="1061221" y="1316721"/>
            <a:ext cx="6445882" cy="5366115"/>
          </a:xfrm>
          <a:prstGeom prst="rect">
            <a:avLst/>
          </a:prstGeom>
          <a:ln w="3175">
            <a:miter lim="400000"/>
          </a:ln>
        </p:spPr>
      </p:pic>
      <p:sp>
        <p:nvSpPr>
          <p:cNvPr id="427" name="Enrichment of histone features at different resolution"/>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Enrichment of histone features at different resolution</a:t>
            </a:r>
          </a:p>
        </p:txBody>
      </p:sp>
      <p:sp>
        <p:nvSpPr>
          <p:cNvPr id="428"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31</a:t>
            </a:fld>
            <a:endParaRPr/>
          </a:p>
        </p:txBody>
      </p:sp>
      <p:sp>
        <p:nvSpPr>
          <p:cNvPr id="429" name="characteristic length scale"/>
          <p:cNvSpPr/>
          <p:nvPr/>
        </p:nvSpPr>
        <p:spPr>
          <a:xfrm>
            <a:off x="6082909" y="5583911"/>
            <a:ext cx="2588150" cy="3383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700"/>
            </a:lvl1pPr>
          </a:lstStyle>
          <a:p>
            <a:r>
              <a:t>characteristic length scale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asted-image.tiff" descr="pasted-image.tiff"/>
          <p:cNvPicPr>
            <a:picLocks noChangeAspect="1"/>
          </p:cNvPicPr>
          <p:nvPr/>
        </p:nvPicPr>
        <p:blipFill>
          <a:blip r:embed="rId3">
            <a:extLst/>
          </a:blip>
          <a:stretch>
            <a:fillRect/>
          </a:stretch>
        </p:blipFill>
        <p:spPr>
          <a:xfrm>
            <a:off x="1565474" y="910214"/>
            <a:ext cx="6183009" cy="5947786"/>
          </a:xfrm>
          <a:prstGeom prst="rect">
            <a:avLst/>
          </a:prstGeom>
          <a:ln w="12700">
            <a:miter lim="400000"/>
          </a:ln>
        </p:spPr>
      </p:pic>
      <p:sp>
        <p:nvSpPr>
          <p:cNvPr id="434" name="House-keeping vs tissue-specific genes"/>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House-keeping vs tissue-specific genes</a:t>
            </a:r>
          </a:p>
        </p:txBody>
      </p:sp>
      <p:sp>
        <p:nvSpPr>
          <p:cNvPr id="435"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Enrichment of TF binding sites near boundaries"/>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Enrichment of TF binding sites near boundaries</a:t>
            </a:r>
          </a:p>
        </p:txBody>
      </p:sp>
      <p:sp>
        <p:nvSpPr>
          <p:cNvPr id="440"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33</a:t>
            </a:fld>
            <a:endParaRPr/>
          </a:p>
        </p:txBody>
      </p:sp>
      <p:pic>
        <p:nvPicPr>
          <p:cNvPr id="441" name="pasted-image.tiff" descr="pasted-image.tiff"/>
          <p:cNvPicPr>
            <a:picLocks noChangeAspect="1"/>
          </p:cNvPicPr>
          <p:nvPr/>
        </p:nvPicPr>
        <p:blipFill>
          <a:blip r:embed="rId3">
            <a:extLst/>
          </a:blip>
          <a:stretch>
            <a:fillRect/>
          </a:stretch>
        </p:blipFill>
        <p:spPr>
          <a:xfrm>
            <a:off x="1301698" y="1363990"/>
            <a:ext cx="6235804" cy="5342655"/>
          </a:xfrm>
          <a:prstGeom prst="rect">
            <a:avLst/>
          </a:prstGeom>
          <a:ln w="3175">
            <a:miter lim="400000"/>
          </a:ln>
        </p:spPr>
      </p:pic>
      <p:sp>
        <p:nvSpPr>
          <p:cNvPr id="442" name="Question: Causes or Consequences?"/>
          <p:cNvSpPr/>
          <p:nvPr/>
        </p:nvSpPr>
        <p:spPr>
          <a:xfrm>
            <a:off x="5147516" y="4429326"/>
            <a:ext cx="3903723"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Question: Causes or Consequences?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redicting TAD boundaries using TFs binding pattern"/>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Predicting TAD boundaries using TFs binding pattern</a:t>
            </a:r>
          </a:p>
        </p:txBody>
      </p:sp>
      <p:sp>
        <p:nvSpPr>
          <p:cNvPr id="447"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34</a:t>
            </a:fld>
            <a:endParaRPr/>
          </a:p>
        </p:txBody>
      </p:sp>
      <p:sp>
        <p:nvSpPr>
          <p:cNvPr id="448" name="Classification problem:"/>
          <p:cNvSpPr/>
          <p:nvPr/>
        </p:nvSpPr>
        <p:spPr>
          <a:xfrm>
            <a:off x="172575" y="1476096"/>
            <a:ext cx="3117035"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r>
              <a:t>Classification problem:</a:t>
            </a:r>
          </a:p>
        </p:txBody>
      </p:sp>
      <p:pic>
        <p:nvPicPr>
          <p:cNvPr id="449" name="pasted-image.tiff" descr="pasted-image.tiff"/>
          <p:cNvPicPr>
            <a:picLocks noChangeAspect="1"/>
          </p:cNvPicPr>
          <p:nvPr/>
        </p:nvPicPr>
        <p:blipFill>
          <a:blip r:embed="rId3">
            <a:extLst/>
          </a:blip>
          <a:stretch>
            <a:fillRect/>
          </a:stretch>
        </p:blipFill>
        <p:spPr>
          <a:xfrm>
            <a:off x="-576049" y="1915473"/>
            <a:ext cx="6677202" cy="4948586"/>
          </a:xfrm>
          <a:prstGeom prst="rect">
            <a:avLst/>
          </a:prstGeom>
          <a:ln w="12700">
            <a:miter lim="400000"/>
          </a:ln>
        </p:spPr>
      </p:pic>
      <p:pic>
        <p:nvPicPr>
          <p:cNvPr id="450" name="pasted-image.png" descr="pasted-image.png"/>
          <p:cNvPicPr>
            <a:picLocks noChangeAspect="1"/>
          </p:cNvPicPr>
          <p:nvPr/>
        </p:nvPicPr>
        <p:blipFill>
          <a:blip r:embed="rId4">
            <a:extLst/>
          </a:blip>
          <a:stretch>
            <a:fillRect/>
          </a:stretch>
        </p:blipFill>
        <p:spPr>
          <a:xfrm>
            <a:off x="5817561" y="3243986"/>
            <a:ext cx="3453375" cy="3220106"/>
          </a:xfrm>
          <a:prstGeom prst="rect">
            <a:avLst/>
          </a:prstGeom>
          <a:ln w="12700">
            <a:miter lim="400000"/>
          </a:ln>
        </p:spPr>
      </p:pic>
      <p:sp>
        <p:nvSpPr>
          <p:cNvPr id="451" name="model performance"/>
          <p:cNvSpPr/>
          <p:nvPr/>
        </p:nvSpPr>
        <p:spPr>
          <a:xfrm>
            <a:off x="6333381" y="2930480"/>
            <a:ext cx="2421735"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r>
              <a:t>model performance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Predicting TAD boundaries using chromatin features"/>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Predicting TAD boundaries using chromatin features</a:t>
            </a:r>
          </a:p>
        </p:txBody>
      </p:sp>
      <p:sp>
        <p:nvSpPr>
          <p:cNvPr id="456"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35</a:t>
            </a:fld>
            <a:endParaRPr/>
          </a:p>
        </p:txBody>
      </p:sp>
      <p:sp>
        <p:nvSpPr>
          <p:cNvPr id="457" name="contribution of individual factors"/>
          <p:cNvSpPr/>
          <p:nvPr/>
        </p:nvSpPr>
        <p:spPr>
          <a:xfrm>
            <a:off x="314634" y="6295838"/>
            <a:ext cx="4558009"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r>
              <a:t>contribution of individual factors</a:t>
            </a:r>
          </a:p>
        </p:txBody>
      </p:sp>
      <p:sp>
        <p:nvSpPr>
          <p:cNvPr id="458" name="Which transcription factors play a role in border formation?"/>
          <p:cNvSpPr/>
          <p:nvPr/>
        </p:nvSpPr>
        <p:spPr>
          <a:xfrm>
            <a:off x="445186" y="1769854"/>
            <a:ext cx="4658517"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r>
              <a:t>Which transcription factors play a role in border formation?</a:t>
            </a:r>
          </a:p>
        </p:txBody>
      </p:sp>
      <p:pic>
        <p:nvPicPr>
          <p:cNvPr id="459" name="pasted-image.tiff" descr="pasted-image.tiff"/>
          <p:cNvPicPr>
            <a:picLocks noChangeAspect="1"/>
          </p:cNvPicPr>
          <p:nvPr/>
        </p:nvPicPr>
        <p:blipFill>
          <a:blip r:embed="rId3">
            <a:extLst/>
          </a:blip>
          <a:stretch>
            <a:fillRect/>
          </a:stretch>
        </p:blipFill>
        <p:spPr>
          <a:xfrm>
            <a:off x="0" y="2722986"/>
            <a:ext cx="9144001" cy="35577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Loop domains and potential enhancer-promoter linkages"/>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Loop domains and potential enhancer-promoter linkages</a:t>
            </a:r>
          </a:p>
        </p:txBody>
      </p:sp>
      <p:sp>
        <p:nvSpPr>
          <p:cNvPr id="464"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36</a:t>
            </a:fld>
            <a:endParaRPr/>
          </a:p>
        </p:txBody>
      </p:sp>
      <p:sp>
        <p:nvSpPr>
          <p:cNvPr id="465" name="Peaks connecting…"/>
          <p:cNvSpPr/>
          <p:nvPr/>
        </p:nvSpPr>
        <p:spPr>
          <a:xfrm>
            <a:off x="507212" y="1378522"/>
            <a:ext cx="2353641"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Peaks connecting </a:t>
            </a:r>
          </a:p>
          <a:p>
            <a:r>
              <a:t>endpoints of a domain</a:t>
            </a:r>
          </a:p>
        </p:txBody>
      </p:sp>
      <p:sp>
        <p:nvSpPr>
          <p:cNvPr id="466" name="Capture Hi-C data"/>
          <p:cNvSpPr/>
          <p:nvPr/>
        </p:nvSpPr>
        <p:spPr>
          <a:xfrm>
            <a:off x="3468509" y="6475355"/>
            <a:ext cx="194644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Capture Hi-C data</a:t>
            </a:r>
          </a:p>
        </p:txBody>
      </p:sp>
      <p:sp>
        <p:nvSpPr>
          <p:cNvPr id="467" name="Credit: SKL"/>
          <p:cNvSpPr/>
          <p:nvPr/>
        </p:nvSpPr>
        <p:spPr>
          <a:xfrm>
            <a:off x="7142570" y="6531258"/>
            <a:ext cx="883405"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r>
              <a:t>Credit: SKL</a:t>
            </a:r>
          </a:p>
        </p:txBody>
      </p:sp>
      <p:pic>
        <p:nvPicPr>
          <p:cNvPr id="468" name="pasted-image.tiff" descr="pasted-image.tiff"/>
          <p:cNvPicPr>
            <a:picLocks noChangeAspect="1"/>
          </p:cNvPicPr>
          <p:nvPr/>
        </p:nvPicPr>
        <p:blipFill>
          <a:blip r:embed="rId3">
            <a:extLst/>
          </a:blip>
          <a:stretch>
            <a:fillRect/>
          </a:stretch>
        </p:blipFill>
        <p:spPr>
          <a:xfrm>
            <a:off x="710809" y="4916675"/>
            <a:ext cx="1946447" cy="1672850"/>
          </a:xfrm>
          <a:prstGeom prst="rect">
            <a:avLst/>
          </a:prstGeom>
          <a:ln w="12700">
            <a:miter lim="400000"/>
          </a:ln>
        </p:spPr>
      </p:pic>
      <p:sp>
        <p:nvSpPr>
          <p:cNvPr id="469" name="Sanborn et al. Aiden PNAS 2016"/>
          <p:cNvSpPr/>
          <p:nvPr/>
        </p:nvSpPr>
        <p:spPr>
          <a:xfrm>
            <a:off x="399963" y="6632487"/>
            <a:ext cx="194694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r>
              <a:t>Sanborn et al. Aiden PNAS 2016</a:t>
            </a:r>
          </a:p>
        </p:txBody>
      </p:sp>
      <p:pic>
        <p:nvPicPr>
          <p:cNvPr id="470" name="pasted-image.tiff" descr="pasted-image.tiff"/>
          <p:cNvPicPr>
            <a:picLocks noChangeAspect="1"/>
          </p:cNvPicPr>
          <p:nvPr/>
        </p:nvPicPr>
        <p:blipFill>
          <a:blip r:embed="rId4">
            <a:extLst/>
          </a:blip>
          <a:stretch>
            <a:fillRect/>
          </a:stretch>
        </p:blipFill>
        <p:spPr>
          <a:xfrm>
            <a:off x="846193" y="1954724"/>
            <a:ext cx="1675680" cy="2948552"/>
          </a:xfrm>
          <a:prstGeom prst="rect">
            <a:avLst/>
          </a:prstGeom>
          <a:ln w="12700">
            <a:miter lim="400000"/>
          </a:ln>
        </p:spPr>
      </p:pic>
      <p:pic>
        <p:nvPicPr>
          <p:cNvPr id="471" name="Figure6.pdf" descr="Figure6.pdf"/>
          <p:cNvPicPr>
            <a:picLocks noChangeAspect="1"/>
          </p:cNvPicPr>
          <p:nvPr/>
        </p:nvPicPr>
        <p:blipFill>
          <a:blip r:embed="rId5">
            <a:extLst/>
          </a:blip>
          <a:stretch>
            <a:fillRect/>
          </a:stretch>
        </p:blipFill>
        <p:spPr>
          <a:xfrm>
            <a:off x="3002558" y="1662366"/>
            <a:ext cx="5555857" cy="470439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37</a:t>
            </a:fld>
            <a:endParaRPr/>
          </a:p>
        </p:txBody>
      </p:sp>
      <p:pic>
        <p:nvPicPr>
          <p:cNvPr id="476" name="pasted-image.png" descr="pasted-image.png"/>
          <p:cNvPicPr>
            <a:picLocks noChangeAspect="1"/>
          </p:cNvPicPr>
          <p:nvPr/>
        </p:nvPicPr>
        <p:blipFill>
          <a:blip r:embed="rId3">
            <a:extLst/>
          </a:blip>
          <a:stretch>
            <a:fillRect/>
          </a:stretch>
        </p:blipFill>
        <p:spPr>
          <a:xfrm>
            <a:off x="457200" y="1435215"/>
            <a:ext cx="8229600" cy="5171815"/>
          </a:xfrm>
          <a:prstGeom prst="rect">
            <a:avLst/>
          </a:prstGeom>
          <a:ln w="12700">
            <a:miter lim="400000"/>
          </a:ln>
        </p:spPr>
      </p:pic>
      <p:sp>
        <p:nvSpPr>
          <p:cNvPr id="477" name="Domain organization shapes mutational landscape"/>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Domain organization shapes mutational landscape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asted-image.tiff" descr="pasted-image.tiff"/>
          <p:cNvPicPr>
            <a:picLocks noChangeAspect="1"/>
          </p:cNvPicPr>
          <p:nvPr/>
        </p:nvPicPr>
        <p:blipFill>
          <a:blip r:embed="rId3">
            <a:extLst/>
          </a:blip>
          <a:stretch>
            <a:fillRect/>
          </a:stretch>
        </p:blipFill>
        <p:spPr>
          <a:xfrm>
            <a:off x="3344629" y="1563850"/>
            <a:ext cx="6277483" cy="5668990"/>
          </a:xfrm>
          <a:prstGeom prst="rect">
            <a:avLst/>
          </a:prstGeom>
          <a:ln w="3175">
            <a:miter lim="400000"/>
          </a:ln>
        </p:spPr>
      </p:pic>
      <p:pic>
        <p:nvPicPr>
          <p:cNvPr id="482" name="pasted-image.tiff" descr="pasted-image.tiff"/>
          <p:cNvPicPr>
            <a:picLocks noChangeAspect="1"/>
          </p:cNvPicPr>
          <p:nvPr/>
        </p:nvPicPr>
        <p:blipFill>
          <a:blip r:embed="rId4">
            <a:extLst/>
          </a:blip>
          <a:stretch>
            <a:fillRect/>
          </a:stretch>
        </p:blipFill>
        <p:spPr>
          <a:xfrm>
            <a:off x="173789" y="2117911"/>
            <a:ext cx="3104049" cy="817734"/>
          </a:xfrm>
          <a:prstGeom prst="rect">
            <a:avLst/>
          </a:prstGeom>
          <a:ln w="12700">
            <a:miter lim="400000"/>
          </a:ln>
        </p:spPr>
      </p:pic>
      <p:sp>
        <p:nvSpPr>
          <p:cNvPr id="483" name="Oval"/>
          <p:cNvSpPr/>
          <p:nvPr/>
        </p:nvSpPr>
        <p:spPr>
          <a:xfrm>
            <a:off x="-33422" y="1988149"/>
            <a:ext cx="527727" cy="566435"/>
          </a:xfrm>
          <a:prstGeom prst="ellipse">
            <a:avLst/>
          </a:prstGeom>
          <a:solidFill>
            <a:srgbClr val="FFFFFF"/>
          </a:solidFill>
          <a:ln w="12700">
            <a:miter lim="400000"/>
          </a:ln>
        </p:spPr>
        <p:txBody>
          <a:bodyPr lIns="45719" rIns="45719" anchor="ctr"/>
          <a:lstStyle/>
          <a:p>
            <a:endParaRPr/>
          </a:p>
        </p:txBody>
      </p:sp>
      <p:sp>
        <p:nvSpPr>
          <p:cNvPr id="484" name="Star"/>
          <p:cNvSpPr/>
          <p:nvPr/>
        </p:nvSpPr>
        <p:spPr>
          <a:xfrm>
            <a:off x="693078" y="4450503"/>
            <a:ext cx="294664" cy="265525"/>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85" name="Cluster 1"/>
          <p:cNvSpPr/>
          <p:nvPr/>
        </p:nvSpPr>
        <p:spPr>
          <a:xfrm>
            <a:off x="26172" y="3984969"/>
            <a:ext cx="101887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6159FF"/>
                </a:solidFill>
              </a:defRPr>
            </a:lvl1pPr>
          </a:lstStyle>
          <a:p>
            <a:pPr>
              <a:defRPr>
                <a:solidFill>
                  <a:srgbClr val="000000"/>
                </a:solidFill>
              </a:defRPr>
            </a:pPr>
            <a:r>
              <a:rPr>
                <a:solidFill>
                  <a:srgbClr val="6159FF"/>
                </a:solidFill>
              </a:rPr>
              <a:t>Cluster 1</a:t>
            </a:r>
          </a:p>
        </p:txBody>
      </p:sp>
      <p:sp>
        <p:nvSpPr>
          <p:cNvPr id="486" name="Cluster 2"/>
          <p:cNvSpPr/>
          <p:nvPr/>
        </p:nvSpPr>
        <p:spPr>
          <a:xfrm>
            <a:off x="38872" y="5374480"/>
            <a:ext cx="101887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a:defRPr>
                <a:solidFill>
                  <a:srgbClr val="000000"/>
                </a:solidFill>
              </a:defRPr>
            </a:pPr>
            <a:r>
              <a:rPr>
                <a:solidFill>
                  <a:srgbClr val="FF2600"/>
                </a:solidFill>
              </a:rPr>
              <a:t>Cluster 2</a:t>
            </a:r>
          </a:p>
        </p:txBody>
      </p:sp>
      <p:sp>
        <p:nvSpPr>
          <p:cNvPr id="487" name="Star"/>
          <p:cNvSpPr/>
          <p:nvPr/>
        </p:nvSpPr>
        <p:spPr>
          <a:xfrm>
            <a:off x="464478" y="4449791"/>
            <a:ext cx="294664" cy="265525"/>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88" name="Star"/>
          <p:cNvSpPr/>
          <p:nvPr/>
        </p:nvSpPr>
        <p:spPr>
          <a:xfrm>
            <a:off x="312078" y="4743612"/>
            <a:ext cx="294664" cy="265524"/>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89" name="Star"/>
          <p:cNvSpPr/>
          <p:nvPr/>
        </p:nvSpPr>
        <p:spPr>
          <a:xfrm>
            <a:off x="806459" y="4704503"/>
            <a:ext cx="294664" cy="265015"/>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0" name="Star"/>
          <p:cNvSpPr/>
          <p:nvPr/>
        </p:nvSpPr>
        <p:spPr>
          <a:xfrm>
            <a:off x="1123041" y="4704248"/>
            <a:ext cx="294664" cy="265524"/>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1" name="Star"/>
          <p:cNvSpPr/>
          <p:nvPr/>
        </p:nvSpPr>
        <p:spPr>
          <a:xfrm>
            <a:off x="930144" y="4450503"/>
            <a:ext cx="294664" cy="265525"/>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2" name="Star"/>
          <p:cNvSpPr/>
          <p:nvPr/>
        </p:nvSpPr>
        <p:spPr>
          <a:xfrm>
            <a:off x="2675118" y="4704503"/>
            <a:ext cx="294664" cy="265525"/>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3" name="Star"/>
          <p:cNvSpPr/>
          <p:nvPr/>
        </p:nvSpPr>
        <p:spPr>
          <a:xfrm>
            <a:off x="2061005" y="4704503"/>
            <a:ext cx="294664" cy="265525"/>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4" name="Star"/>
          <p:cNvSpPr/>
          <p:nvPr/>
        </p:nvSpPr>
        <p:spPr>
          <a:xfrm>
            <a:off x="1199241" y="4437548"/>
            <a:ext cx="294664" cy="265524"/>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5" name="Star"/>
          <p:cNvSpPr/>
          <p:nvPr/>
        </p:nvSpPr>
        <p:spPr>
          <a:xfrm>
            <a:off x="551541" y="4742348"/>
            <a:ext cx="294664" cy="265524"/>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6" name="Star"/>
          <p:cNvSpPr/>
          <p:nvPr/>
        </p:nvSpPr>
        <p:spPr>
          <a:xfrm>
            <a:off x="261278" y="4464212"/>
            <a:ext cx="294664" cy="265524"/>
          </a:xfrm>
          <a:prstGeom prst="star5">
            <a:avLst>
              <a:gd name="adj" fmla="val 19100"/>
              <a:gd name="hf" fmla="val 105146"/>
              <a:gd name="vf" fmla="val 110557"/>
            </a:avLst>
          </a:prstGeom>
          <a:solidFill>
            <a:srgbClr val="FFFFFF"/>
          </a:solidFill>
          <a:ln w="28575">
            <a:solidFill>
              <a:schemeClr val="accent1"/>
            </a:solidFill>
            <a:bevel/>
          </a:ln>
        </p:spPr>
        <p:txBody>
          <a:bodyPr lIns="45719" rIns="45719" anchor="ctr"/>
          <a:lstStyle/>
          <a:p>
            <a:endParaRPr/>
          </a:p>
        </p:txBody>
      </p:sp>
      <p:sp>
        <p:nvSpPr>
          <p:cNvPr id="497" name="Star"/>
          <p:cNvSpPr/>
          <p:nvPr/>
        </p:nvSpPr>
        <p:spPr>
          <a:xfrm>
            <a:off x="2289262" y="5800488"/>
            <a:ext cx="294664" cy="265524"/>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498" name="Star"/>
          <p:cNvSpPr/>
          <p:nvPr/>
        </p:nvSpPr>
        <p:spPr>
          <a:xfrm>
            <a:off x="2060662" y="5977576"/>
            <a:ext cx="294664" cy="265524"/>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499" name="Star"/>
          <p:cNvSpPr/>
          <p:nvPr/>
        </p:nvSpPr>
        <p:spPr>
          <a:xfrm>
            <a:off x="1832062" y="6093596"/>
            <a:ext cx="294664" cy="265524"/>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0" name="Star"/>
          <p:cNvSpPr/>
          <p:nvPr/>
        </p:nvSpPr>
        <p:spPr>
          <a:xfrm>
            <a:off x="2339616" y="6054488"/>
            <a:ext cx="268319" cy="292992"/>
          </a:xfrm>
          <a:prstGeom prst="star6">
            <a:avLst>
              <a:gd name="adj" fmla="val 19100"/>
              <a:gd name="hf" fmla="val 115470"/>
            </a:avLst>
          </a:prstGeom>
          <a:solidFill>
            <a:srgbClr val="FFFFFF"/>
          </a:solidFill>
          <a:ln w="28575">
            <a:solidFill>
              <a:srgbClr val="FF2600"/>
            </a:solidFill>
            <a:miter lim="400000"/>
          </a:ln>
        </p:spPr>
        <p:txBody>
          <a:bodyPr lIns="45719" rIns="45719" anchor="ctr"/>
          <a:lstStyle/>
          <a:p>
            <a:endParaRPr/>
          </a:p>
        </p:txBody>
      </p:sp>
      <p:sp>
        <p:nvSpPr>
          <p:cNvPr id="501" name="Star"/>
          <p:cNvSpPr/>
          <p:nvPr/>
        </p:nvSpPr>
        <p:spPr>
          <a:xfrm>
            <a:off x="2643025" y="6054232"/>
            <a:ext cx="294664" cy="265525"/>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2" name="Star"/>
          <p:cNvSpPr/>
          <p:nvPr/>
        </p:nvSpPr>
        <p:spPr>
          <a:xfrm>
            <a:off x="2526328" y="5800488"/>
            <a:ext cx="294664" cy="265524"/>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3" name="Star"/>
          <p:cNvSpPr/>
          <p:nvPr/>
        </p:nvSpPr>
        <p:spPr>
          <a:xfrm>
            <a:off x="1006344" y="6054232"/>
            <a:ext cx="294664" cy="265525"/>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4" name="Star"/>
          <p:cNvSpPr/>
          <p:nvPr/>
        </p:nvSpPr>
        <p:spPr>
          <a:xfrm>
            <a:off x="312078" y="6072085"/>
            <a:ext cx="294664" cy="265525"/>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5" name="Star"/>
          <p:cNvSpPr/>
          <p:nvPr/>
        </p:nvSpPr>
        <p:spPr>
          <a:xfrm>
            <a:off x="2808125" y="5787532"/>
            <a:ext cx="294664" cy="265525"/>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6" name="Star"/>
          <p:cNvSpPr/>
          <p:nvPr/>
        </p:nvSpPr>
        <p:spPr>
          <a:xfrm>
            <a:off x="2884325" y="6054232"/>
            <a:ext cx="294664" cy="265525"/>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7" name="Star"/>
          <p:cNvSpPr/>
          <p:nvPr/>
        </p:nvSpPr>
        <p:spPr>
          <a:xfrm>
            <a:off x="1857462" y="5814196"/>
            <a:ext cx="294664" cy="265524"/>
          </a:xfrm>
          <a:prstGeom prst="star5">
            <a:avLst>
              <a:gd name="adj" fmla="val 19100"/>
              <a:gd name="hf" fmla="val 105146"/>
              <a:gd name="vf" fmla="val 110557"/>
            </a:avLst>
          </a:prstGeom>
          <a:solidFill>
            <a:srgbClr val="FFFFFF"/>
          </a:solidFill>
          <a:ln w="28575">
            <a:solidFill>
              <a:srgbClr val="FF2600"/>
            </a:solidFill>
            <a:miter lim="400000"/>
          </a:ln>
        </p:spPr>
        <p:txBody>
          <a:bodyPr lIns="45719" rIns="45719" anchor="ctr"/>
          <a:lstStyle/>
          <a:p>
            <a:endParaRPr/>
          </a:p>
        </p:txBody>
      </p:sp>
      <p:sp>
        <p:nvSpPr>
          <p:cNvPr id="508" name="Line"/>
          <p:cNvSpPr/>
          <p:nvPr/>
        </p:nvSpPr>
        <p:spPr>
          <a:xfrm flipV="1">
            <a:off x="1581058" y="4290659"/>
            <a:ext cx="1" cy="817734"/>
          </a:xfrm>
          <a:prstGeom prst="line">
            <a:avLst/>
          </a:prstGeom>
          <a:ln w="28575">
            <a:solidFill>
              <a:srgbClr val="000000"/>
            </a:solidFill>
            <a:custDash>
              <a:ds d="200000" sp="200000"/>
            </a:custDash>
            <a:miter lim="400000"/>
          </a:ln>
        </p:spPr>
        <p:txBody>
          <a:bodyPr lIns="45719" rIns="45719"/>
          <a:lstStyle/>
          <a:p>
            <a:pPr defTabSz="457200">
              <a:defRPr sz="1200">
                <a:latin typeface="+mj-lt"/>
                <a:ea typeface="+mj-ea"/>
                <a:cs typeface="+mj-cs"/>
                <a:sym typeface="Helvetica"/>
              </a:defRPr>
            </a:pPr>
            <a:endParaRPr/>
          </a:p>
        </p:txBody>
      </p:sp>
      <p:sp>
        <p:nvSpPr>
          <p:cNvPr id="509" name="Line"/>
          <p:cNvSpPr/>
          <p:nvPr/>
        </p:nvSpPr>
        <p:spPr>
          <a:xfrm flipV="1">
            <a:off x="1588633" y="5697607"/>
            <a:ext cx="1" cy="817734"/>
          </a:xfrm>
          <a:prstGeom prst="line">
            <a:avLst/>
          </a:prstGeom>
          <a:ln w="28575">
            <a:solidFill>
              <a:srgbClr val="000000"/>
            </a:solidFill>
            <a:custDash>
              <a:ds d="200000" sp="200000"/>
            </a:custDash>
            <a:miter lim="400000"/>
          </a:ln>
        </p:spPr>
        <p:txBody>
          <a:bodyPr lIns="45719" rIns="45719"/>
          <a:lstStyle/>
          <a:p>
            <a:pPr defTabSz="457200">
              <a:defRPr sz="1200">
                <a:latin typeface="+mj-lt"/>
                <a:ea typeface="+mj-ea"/>
                <a:cs typeface="+mj-cs"/>
                <a:sym typeface="Helvetica"/>
              </a:defRPr>
            </a:pPr>
            <a:endParaRPr/>
          </a:p>
        </p:txBody>
      </p:sp>
      <p:sp>
        <p:nvSpPr>
          <p:cNvPr id="510" name="TADs identified in MCF7"/>
          <p:cNvSpPr/>
          <p:nvPr/>
        </p:nvSpPr>
        <p:spPr>
          <a:xfrm>
            <a:off x="39273" y="1683124"/>
            <a:ext cx="2291120"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r>
              <a:t>TADs identified in MCF7</a:t>
            </a:r>
          </a:p>
        </p:txBody>
      </p:sp>
      <p:sp>
        <p:nvSpPr>
          <p:cNvPr id="511" name="mutations called from breast cancer…"/>
          <p:cNvSpPr/>
          <p:nvPr/>
        </p:nvSpPr>
        <p:spPr>
          <a:xfrm>
            <a:off x="51097" y="3252811"/>
            <a:ext cx="3435807"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t>mutations called from breast cancer </a:t>
            </a:r>
          </a:p>
          <a:p>
            <a:pPr>
              <a:defRPr sz="1600"/>
            </a:pPr>
            <a:r>
              <a:t>samples (~700 donors)</a:t>
            </a:r>
          </a:p>
        </p:txBody>
      </p:sp>
      <p:sp>
        <p:nvSpPr>
          <p:cNvPr id="512" name="Yan KK and Gerstein M bioRxiv 097345"/>
          <p:cNvSpPr/>
          <p:nvPr/>
        </p:nvSpPr>
        <p:spPr>
          <a:xfrm>
            <a:off x="-9344" y="6578915"/>
            <a:ext cx="323387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and Gerstein M bioRxiv 097345</a:t>
            </a:r>
          </a:p>
        </p:txBody>
      </p:sp>
      <p:sp>
        <p:nvSpPr>
          <p:cNvPr id="513" name="Domain organization shapes mutational landscape"/>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Domain organization shapes mutational landscape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asted-image.tiff" descr="pasted-image.tiff"/>
          <p:cNvPicPr>
            <a:picLocks noChangeAspect="1"/>
          </p:cNvPicPr>
          <p:nvPr/>
        </p:nvPicPr>
        <p:blipFill>
          <a:blip r:embed="rId3">
            <a:extLst/>
          </a:blip>
          <a:stretch>
            <a:fillRect/>
          </a:stretch>
        </p:blipFill>
        <p:spPr>
          <a:xfrm>
            <a:off x="3344629" y="1563850"/>
            <a:ext cx="6277483" cy="5668990"/>
          </a:xfrm>
          <a:prstGeom prst="rect">
            <a:avLst/>
          </a:prstGeom>
          <a:ln w="3175">
            <a:miter lim="400000"/>
          </a:ln>
        </p:spPr>
      </p:pic>
      <p:pic>
        <p:nvPicPr>
          <p:cNvPr id="518" name="pasted-image.tiff" descr="pasted-image.tiff"/>
          <p:cNvPicPr>
            <a:picLocks noChangeAspect="1"/>
          </p:cNvPicPr>
          <p:nvPr/>
        </p:nvPicPr>
        <p:blipFill>
          <a:blip r:embed="rId4">
            <a:extLst/>
          </a:blip>
          <a:stretch>
            <a:fillRect/>
          </a:stretch>
        </p:blipFill>
        <p:spPr>
          <a:xfrm>
            <a:off x="173789" y="2117911"/>
            <a:ext cx="3104049" cy="817734"/>
          </a:xfrm>
          <a:prstGeom prst="rect">
            <a:avLst/>
          </a:prstGeom>
          <a:ln w="12700">
            <a:miter lim="400000"/>
          </a:ln>
        </p:spPr>
      </p:pic>
      <p:sp>
        <p:nvSpPr>
          <p:cNvPr id="519" name="Oval"/>
          <p:cNvSpPr/>
          <p:nvPr/>
        </p:nvSpPr>
        <p:spPr>
          <a:xfrm>
            <a:off x="-33422" y="1988149"/>
            <a:ext cx="527727" cy="566435"/>
          </a:xfrm>
          <a:prstGeom prst="ellipse">
            <a:avLst/>
          </a:prstGeom>
          <a:solidFill>
            <a:srgbClr val="FFFFFF"/>
          </a:solidFill>
          <a:ln w="12700">
            <a:miter lim="400000"/>
          </a:ln>
        </p:spPr>
        <p:txBody>
          <a:bodyPr lIns="45719" rIns="45719" anchor="ctr"/>
          <a:lstStyle/>
          <a:p>
            <a:endParaRPr/>
          </a:p>
        </p:txBody>
      </p:sp>
      <p:sp>
        <p:nvSpPr>
          <p:cNvPr id="520" name="Cluster 1"/>
          <p:cNvSpPr/>
          <p:nvPr/>
        </p:nvSpPr>
        <p:spPr>
          <a:xfrm>
            <a:off x="26172" y="3984969"/>
            <a:ext cx="101887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6159FF"/>
                </a:solidFill>
              </a:defRPr>
            </a:lvl1pPr>
          </a:lstStyle>
          <a:p>
            <a:pPr>
              <a:defRPr>
                <a:solidFill>
                  <a:srgbClr val="000000"/>
                </a:solidFill>
              </a:defRPr>
            </a:pPr>
            <a:r>
              <a:rPr>
                <a:solidFill>
                  <a:srgbClr val="6159FF"/>
                </a:solidFill>
              </a:rPr>
              <a:t>Cluster 1</a:t>
            </a:r>
          </a:p>
        </p:txBody>
      </p:sp>
      <p:sp>
        <p:nvSpPr>
          <p:cNvPr id="521" name="Cluster 2"/>
          <p:cNvSpPr/>
          <p:nvPr/>
        </p:nvSpPr>
        <p:spPr>
          <a:xfrm>
            <a:off x="38872" y="5374480"/>
            <a:ext cx="101887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a:defRPr>
                <a:solidFill>
                  <a:srgbClr val="000000"/>
                </a:solidFill>
              </a:defRPr>
            </a:pPr>
            <a:r>
              <a:rPr>
                <a:solidFill>
                  <a:srgbClr val="FF2600"/>
                </a:solidFill>
              </a:rPr>
              <a:t>Cluster 2</a:t>
            </a:r>
          </a:p>
        </p:txBody>
      </p:sp>
      <p:sp>
        <p:nvSpPr>
          <p:cNvPr id="522" name="TADs identified in MCF7"/>
          <p:cNvSpPr/>
          <p:nvPr/>
        </p:nvSpPr>
        <p:spPr>
          <a:xfrm>
            <a:off x="39273" y="1683124"/>
            <a:ext cx="2291120"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r>
              <a:t>TADs identified in MCF7</a:t>
            </a:r>
          </a:p>
        </p:txBody>
      </p:sp>
      <p:sp>
        <p:nvSpPr>
          <p:cNvPr id="523" name="mutations called from breast cancer…"/>
          <p:cNvSpPr/>
          <p:nvPr/>
        </p:nvSpPr>
        <p:spPr>
          <a:xfrm>
            <a:off x="51097" y="3252811"/>
            <a:ext cx="3435807"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t>mutations called from breast cancer </a:t>
            </a:r>
          </a:p>
          <a:p>
            <a:pPr>
              <a:defRPr sz="1600"/>
            </a:pPr>
            <a:r>
              <a:t>samples</a:t>
            </a:r>
          </a:p>
        </p:txBody>
      </p:sp>
      <p:sp>
        <p:nvSpPr>
          <p:cNvPr id="524" name="Yan KK and Gerstein M bioRxiv 097345"/>
          <p:cNvSpPr/>
          <p:nvPr/>
        </p:nvSpPr>
        <p:spPr>
          <a:xfrm>
            <a:off x="-9344" y="6578915"/>
            <a:ext cx="323387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and Gerstein M bioRxiv 097345</a:t>
            </a:r>
          </a:p>
        </p:txBody>
      </p:sp>
      <p:sp>
        <p:nvSpPr>
          <p:cNvPr id="525" name="Line"/>
          <p:cNvSpPr/>
          <p:nvPr/>
        </p:nvSpPr>
        <p:spPr>
          <a:xfrm flipV="1">
            <a:off x="1581058" y="4290659"/>
            <a:ext cx="1" cy="817734"/>
          </a:xfrm>
          <a:prstGeom prst="line">
            <a:avLst/>
          </a:prstGeom>
          <a:ln w="28575">
            <a:solidFill>
              <a:srgbClr val="000000"/>
            </a:solidFill>
            <a:custDash>
              <a:ds d="200000" sp="200000"/>
            </a:custDash>
            <a:miter lim="400000"/>
          </a:ln>
        </p:spPr>
        <p:txBody>
          <a:bodyPr lIns="45719" rIns="45719"/>
          <a:lstStyle/>
          <a:p>
            <a:pPr defTabSz="457200">
              <a:defRPr sz="1200">
                <a:latin typeface="+mj-lt"/>
                <a:ea typeface="+mj-ea"/>
                <a:cs typeface="+mj-cs"/>
                <a:sym typeface="Helvetica"/>
              </a:defRPr>
            </a:pPr>
            <a:endParaRPr/>
          </a:p>
        </p:txBody>
      </p:sp>
      <p:sp>
        <p:nvSpPr>
          <p:cNvPr id="526" name="Line"/>
          <p:cNvSpPr/>
          <p:nvPr/>
        </p:nvSpPr>
        <p:spPr>
          <a:xfrm flipV="1">
            <a:off x="1588633" y="5697607"/>
            <a:ext cx="1" cy="817734"/>
          </a:xfrm>
          <a:prstGeom prst="line">
            <a:avLst/>
          </a:prstGeom>
          <a:ln w="28575">
            <a:solidFill>
              <a:srgbClr val="000000"/>
            </a:solidFill>
            <a:custDash>
              <a:ds d="200000" sp="200000"/>
            </a:custDash>
            <a:miter lim="400000"/>
          </a:ln>
        </p:spPr>
        <p:txBody>
          <a:bodyPr lIns="45719" rIns="45719"/>
          <a:lstStyle/>
          <a:p>
            <a:pPr defTabSz="457200">
              <a:defRPr sz="1200">
                <a:latin typeface="+mj-lt"/>
                <a:ea typeface="+mj-ea"/>
                <a:cs typeface="+mj-cs"/>
                <a:sym typeface="Helvetica"/>
              </a:defRPr>
            </a:pPr>
            <a:endParaRPr/>
          </a:p>
        </p:txBody>
      </p:sp>
      <p:sp>
        <p:nvSpPr>
          <p:cNvPr id="527" name="early"/>
          <p:cNvSpPr/>
          <p:nvPr/>
        </p:nvSpPr>
        <p:spPr>
          <a:xfrm>
            <a:off x="2124644" y="4524195"/>
            <a:ext cx="59962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early</a:t>
            </a:r>
          </a:p>
        </p:txBody>
      </p:sp>
      <p:sp>
        <p:nvSpPr>
          <p:cNvPr id="528" name="early"/>
          <p:cNvSpPr/>
          <p:nvPr/>
        </p:nvSpPr>
        <p:spPr>
          <a:xfrm>
            <a:off x="558311" y="5880343"/>
            <a:ext cx="59962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early</a:t>
            </a:r>
          </a:p>
        </p:txBody>
      </p:sp>
      <p:sp>
        <p:nvSpPr>
          <p:cNvPr id="529" name="late"/>
          <p:cNvSpPr/>
          <p:nvPr/>
        </p:nvSpPr>
        <p:spPr>
          <a:xfrm>
            <a:off x="2188101" y="5880343"/>
            <a:ext cx="472714"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late</a:t>
            </a:r>
          </a:p>
        </p:txBody>
      </p:sp>
      <p:sp>
        <p:nvSpPr>
          <p:cNvPr id="530" name="late"/>
          <p:cNvSpPr/>
          <p:nvPr/>
        </p:nvSpPr>
        <p:spPr>
          <a:xfrm>
            <a:off x="564759" y="4524195"/>
            <a:ext cx="472714"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late</a:t>
            </a:r>
          </a:p>
        </p:txBody>
      </p:sp>
      <p:sp>
        <p:nvSpPr>
          <p:cNvPr id="531" name="Domain organization shapes mutational landscape"/>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Domain organization shapes mutational landscape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pic>
        <p:nvPicPr>
          <p:cNvPr id="146" name="Screen Shot 2016-01-29 at 10.40.09 AM.png" descr="Screen Shot 2016-01-29 at 10.40.09 AM.png"/>
          <p:cNvPicPr>
            <a:picLocks noChangeAspect="1"/>
          </p:cNvPicPr>
          <p:nvPr/>
        </p:nvPicPr>
        <p:blipFill>
          <a:blip r:embed="rId3">
            <a:extLst/>
          </a:blip>
          <a:stretch>
            <a:fillRect/>
          </a:stretch>
        </p:blipFill>
        <p:spPr>
          <a:xfrm>
            <a:off x="1239956" y="0"/>
            <a:ext cx="6943488" cy="6858000"/>
          </a:xfrm>
          <a:prstGeom prst="rect">
            <a:avLst/>
          </a:prstGeom>
          <a:ln w="12700">
            <a:miter lim="400000"/>
          </a:ln>
        </p:spPr>
      </p:pic>
      <p:sp>
        <p:nvSpPr>
          <p:cNvPr id="147" name="Data:…"/>
          <p:cNvSpPr/>
          <p:nvPr/>
        </p:nvSpPr>
        <p:spPr>
          <a:xfrm>
            <a:off x="30405" y="6320742"/>
            <a:ext cx="1908757" cy="4420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pPr>
            <a:r>
              <a:t>Data:</a:t>
            </a:r>
          </a:p>
          <a:p>
            <a:pPr>
              <a:defRPr sz="1200"/>
            </a:pPr>
            <a:r>
              <a:t>Rao et al. Aiden, Cell 2014</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Optimize Q by Dynamic programming"/>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Optimize Q by Dynamic programming</a:t>
            </a:r>
          </a:p>
        </p:txBody>
      </p:sp>
      <p:sp>
        <p:nvSpPr>
          <p:cNvPr id="536"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40</a:t>
            </a:fld>
            <a:endParaRPr/>
          </a:p>
        </p:txBody>
      </p:sp>
      <p:pic>
        <p:nvPicPr>
          <p:cNvPr id="537" name="pasted-image.tiff" descr="pasted-image.tiff"/>
          <p:cNvPicPr>
            <a:picLocks noChangeAspect="1"/>
          </p:cNvPicPr>
          <p:nvPr/>
        </p:nvPicPr>
        <p:blipFill>
          <a:blip r:embed="rId3">
            <a:extLst/>
          </a:blip>
          <a:stretch>
            <a:fillRect/>
          </a:stretch>
        </p:blipFill>
        <p:spPr>
          <a:xfrm>
            <a:off x="4481072" y="3362691"/>
            <a:ext cx="3216164" cy="3377447"/>
          </a:xfrm>
          <a:prstGeom prst="rect">
            <a:avLst/>
          </a:prstGeom>
          <a:ln w="12700">
            <a:miter lim="400000"/>
          </a:ln>
        </p:spPr>
      </p:pic>
      <p:sp>
        <p:nvSpPr>
          <p:cNvPr id="538" name="=        max of"/>
          <p:cNvSpPr/>
          <p:nvPr/>
        </p:nvSpPr>
        <p:spPr>
          <a:xfrm>
            <a:off x="2806331" y="4536421"/>
            <a:ext cx="149527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        max of </a:t>
            </a:r>
          </a:p>
        </p:txBody>
      </p:sp>
      <p:pic>
        <p:nvPicPr>
          <p:cNvPr id="539" name="pasted-image.tiff" descr="pasted-image.tiff"/>
          <p:cNvPicPr>
            <a:picLocks noChangeAspect="1"/>
          </p:cNvPicPr>
          <p:nvPr/>
        </p:nvPicPr>
        <p:blipFill>
          <a:blip r:embed="rId4">
            <a:extLst/>
          </a:blip>
          <a:stretch>
            <a:fillRect/>
          </a:stretch>
        </p:blipFill>
        <p:spPr>
          <a:xfrm>
            <a:off x="491986" y="4571384"/>
            <a:ext cx="2145765" cy="255450"/>
          </a:xfrm>
          <a:prstGeom prst="rect">
            <a:avLst/>
          </a:prstGeom>
          <a:ln w="12700">
            <a:miter lim="400000"/>
          </a:ln>
        </p:spPr>
      </p:pic>
      <p:sp>
        <p:nvSpPr>
          <p:cNvPr id="540" name="the optimal Q for…"/>
          <p:cNvSpPr/>
          <p:nvPr/>
        </p:nvSpPr>
        <p:spPr>
          <a:xfrm>
            <a:off x="218519" y="5672830"/>
            <a:ext cx="2010295"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the optimal Q for </a:t>
            </a:r>
          </a:p>
          <a:p>
            <a:r>
              <a:t>partitioning the loci</a:t>
            </a:r>
          </a:p>
        </p:txBody>
      </p:sp>
      <p:sp>
        <p:nvSpPr>
          <p:cNvPr id="541" name="The continuous nature of TADs is intrinsically different from modules in a network. Optimization of Q in TADs finding is much easier.…"/>
          <p:cNvSpPr>
            <a:spLocks noGrp="1"/>
          </p:cNvSpPr>
          <p:nvPr>
            <p:ph type="body" sz="quarter" idx="1"/>
          </p:nvPr>
        </p:nvSpPr>
        <p:spPr>
          <a:xfrm>
            <a:off x="493183" y="1830371"/>
            <a:ext cx="8336086" cy="1463374"/>
          </a:xfrm>
          <a:prstGeom prst="rect">
            <a:avLst/>
          </a:prstGeom>
        </p:spPr>
        <p:txBody>
          <a:bodyPr/>
          <a:lstStyle/>
          <a:p>
            <a:pPr marL="160019" indent="-160019" defTabSz="221813">
              <a:spcBef>
                <a:spcPts val="1500"/>
              </a:spcBef>
              <a:defRPr sz="1944"/>
            </a:pPr>
            <a:r>
              <a:t>The continuous nature of TADs is intrinsically different from modules in a network. Optimization of Q in TADs finding is much easier. </a:t>
            </a:r>
          </a:p>
          <a:p>
            <a:pPr marL="160019" indent="-160019" defTabSz="221813">
              <a:spcBef>
                <a:spcPts val="1500"/>
              </a:spcBef>
              <a:defRPr sz="1944"/>
            </a:pPr>
            <a:r>
              <a:t>Divide a chromosome into TADs is analogous to partitioning a sequence into subsequences.</a:t>
            </a:r>
          </a:p>
        </p:txBody>
      </p:sp>
      <p:sp>
        <p:nvSpPr>
          <p:cNvPr id="542" name="Line"/>
          <p:cNvSpPr/>
          <p:nvPr/>
        </p:nvSpPr>
        <p:spPr>
          <a:xfrm flipV="1">
            <a:off x="952781" y="4968913"/>
            <a:ext cx="551874" cy="551874"/>
          </a:xfrm>
          <a:prstGeom prst="line">
            <a:avLst/>
          </a:prstGeom>
          <a:ln w="28575">
            <a:solidFill>
              <a:schemeClr val="accent1"/>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Optimize Q by Dynamic programming"/>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Optimize Q by Dynamic programming</a:t>
            </a:r>
          </a:p>
        </p:txBody>
      </p:sp>
      <p:sp>
        <p:nvSpPr>
          <p:cNvPr id="547"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41</a:t>
            </a:fld>
            <a:endParaRPr/>
          </a:p>
        </p:txBody>
      </p:sp>
      <p:sp>
        <p:nvSpPr>
          <p:cNvPr id="548" name="Evaluate Q for all the possible partitions."/>
          <p:cNvSpPr/>
          <p:nvPr/>
        </p:nvSpPr>
        <p:spPr>
          <a:xfrm>
            <a:off x="189626" y="1726902"/>
            <a:ext cx="419572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Evaluate Q for all the possible partitions.</a:t>
            </a:r>
          </a:p>
        </p:txBody>
      </p:sp>
      <p:pic>
        <p:nvPicPr>
          <p:cNvPr id="549" name="Figure_S10.pdf" descr="Figure_S10.pdf"/>
          <p:cNvPicPr>
            <a:picLocks noChangeAspect="1"/>
          </p:cNvPicPr>
          <p:nvPr/>
        </p:nvPicPr>
        <p:blipFill>
          <a:blip r:embed="rId3">
            <a:extLst/>
          </a:blip>
          <a:stretch>
            <a:fillRect/>
          </a:stretch>
        </p:blipFill>
        <p:spPr>
          <a:xfrm>
            <a:off x="31929" y="2451995"/>
            <a:ext cx="6971059" cy="4231027"/>
          </a:xfrm>
          <a:prstGeom prst="rect">
            <a:avLst/>
          </a:prstGeom>
          <a:ln w="12700">
            <a:miter lim="400000"/>
          </a:ln>
        </p:spPr>
      </p:pic>
      <p:sp>
        <p:nvSpPr>
          <p:cNvPr id="550" name="O(n^3)…"/>
          <p:cNvSpPr/>
          <p:nvPr/>
        </p:nvSpPr>
        <p:spPr>
          <a:xfrm>
            <a:off x="5669583" y="3525273"/>
            <a:ext cx="3641436" cy="1684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t>O(n^3)</a:t>
            </a:r>
          </a:p>
          <a:p>
            <a:pPr marL="240631" indent="-240631">
              <a:buSzPct val="100000"/>
              <a:buAutoNum type="arabicPeriod"/>
            </a:pPr>
            <a:r>
              <a:t>loop over length x=1,2,…n</a:t>
            </a:r>
          </a:p>
          <a:p>
            <a:pPr marL="240631" indent="-240631">
              <a:buSzPct val="100000"/>
              <a:buAutoNum type="arabicPeriod"/>
            </a:pPr>
            <a:r>
              <a:t>loop over all subsequences of length x</a:t>
            </a:r>
          </a:p>
          <a:p>
            <a:pPr marL="240631" indent="-240631">
              <a:buSzPct val="100000"/>
              <a:buAutoNum type="arabicPeriod"/>
            </a:pPr>
            <a:r>
              <a:t>loop over each position of a subsequence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MrTADFinder"/>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MrTADFinder</a:t>
            </a:r>
          </a:p>
        </p:txBody>
      </p:sp>
      <p:sp>
        <p:nvSpPr>
          <p:cNvPr id="555"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42</a:t>
            </a:fld>
            <a:endParaRPr/>
          </a:p>
        </p:txBody>
      </p:sp>
      <p:pic>
        <p:nvPicPr>
          <p:cNvPr id="556" name="Screen Shot 2017-02-07 at 4.13.02 PM.png" descr="Screen Shot 2017-02-07 at 4.13.02 PM.png"/>
          <p:cNvPicPr>
            <a:picLocks noChangeAspect="1"/>
          </p:cNvPicPr>
          <p:nvPr/>
        </p:nvPicPr>
        <p:blipFill>
          <a:blip r:embed="rId3">
            <a:extLst/>
          </a:blip>
          <a:stretch>
            <a:fillRect/>
          </a:stretch>
        </p:blipFill>
        <p:spPr>
          <a:xfrm>
            <a:off x="765593" y="1358762"/>
            <a:ext cx="7612814" cy="5413893"/>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Quantifying reproducibility / distance of Hi-C contact maps…"/>
          <p:cNvSpPr>
            <a:spLocks noGrp="1"/>
          </p:cNvSpPr>
          <p:nvPr>
            <p:ph type="body" idx="1"/>
          </p:nvPr>
        </p:nvSpPr>
        <p:spPr>
          <a:xfrm>
            <a:off x="457200" y="1600200"/>
            <a:ext cx="8133987" cy="3461452"/>
          </a:xfrm>
          <a:prstGeom prst="rect">
            <a:avLst/>
          </a:prstGeom>
        </p:spPr>
        <p:txBody>
          <a:bodyPr/>
          <a:lstStyle/>
          <a:p>
            <a:r>
              <a:t>Quantifying reproducibility / distance of Hi-C contact maps </a:t>
            </a:r>
          </a:p>
          <a:p>
            <a:r>
              <a:t>Identifying topologically associating domains in multiple resolutions</a:t>
            </a:r>
          </a:p>
          <a:p>
            <a:r>
              <a:t>Relating spatial organization and gene expression in a system-wide manner</a:t>
            </a:r>
          </a:p>
        </p:txBody>
      </p:sp>
      <p:sp>
        <p:nvSpPr>
          <p:cNvPr id="561"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al physical space"/>
          <p:cNvSpPr/>
          <p:nvPr/>
        </p:nvSpPr>
        <p:spPr>
          <a:xfrm>
            <a:off x="1198269" y="1896467"/>
            <a:ext cx="2738032"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2400">
                <a:latin typeface="Helvetica Light"/>
                <a:ea typeface="Helvetica Light"/>
                <a:cs typeface="Helvetica Light"/>
                <a:sym typeface="Helvetica Light"/>
              </a:defRPr>
            </a:lvl1pPr>
          </a:lstStyle>
          <a:p>
            <a:r>
              <a:t>real physical space</a:t>
            </a:r>
          </a:p>
        </p:txBody>
      </p:sp>
      <p:sp>
        <p:nvSpPr>
          <p:cNvPr id="564" name="abstract expression space"/>
          <p:cNvSpPr/>
          <p:nvPr/>
        </p:nvSpPr>
        <p:spPr>
          <a:xfrm>
            <a:off x="4430216" y="1896467"/>
            <a:ext cx="3703638"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2400">
                <a:latin typeface="Helvetica Light"/>
                <a:ea typeface="Helvetica Light"/>
                <a:cs typeface="Helvetica Light"/>
                <a:sym typeface="Helvetica Light"/>
              </a:defRPr>
            </a:lvl1pPr>
          </a:lstStyle>
          <a:p>
            <a:r>
              <a:t>abstract expression space</a:t>
            </a:r>
          </a:p>
        </p:txBody>
      </p:sp>
      <p:pic>
        <p:nvPicPr>
          <p:cNvPr id="565" name="pasted-image.png" descr="pasted-image.png"/>
          <p:cNvPicPr>
            <a:picLocks noChangeAspect="1"/>
          </p:cNvPicPr>
          <p:nvPr/>
        </p:nvPicPr>
        <p:blipFill>
          <a:blip r:embed="rId2">
            <a:extLst/>
          </a:blip>
          <a:stretch>
            <a:fillRect/>
          </a:stretch>
        </p:blipFill>
        <p:spPr>
          <a:xfrm>
            <a:off x="4915792" y="2741414"/>
            <a:ext cx="3312747" cy="2427661"/>
          </a:xfrm>
          <a:prstGeom prst="rect">
            <a:avLst/>
          </a:prstGeom>
          <a:ln w="3175">
            <a:miter lim="400000"/>
          </a:ln>
        </p:spPr>
      </p:pic>
      <p:sp>
        <p:nvSpPr>
          <p:cNvPr id="566" name="Rectangle"/>
          <p:cNvSpPr/>
          <p:nvPr/>
        </p:nvSpPr>
        <p:spPr>
          <a:xfrm>
            <a:off x="4835425" y="2628397"/>
            <a:ext cx="2542381" cy="354119"/>
          </a:xfrm>
          <a:prstGeom prst="rect">
            <a:avLst/>
          </a:prstGeom>
          <a:solidFill>
            <a:srgbClr val="FFFFFF"/>
          </a:solidFill>
          <a:ln w="12700">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567" name="Rectangle"/>
          <p:cNvSpPr/>
          <p:nvPr/>
        </p:nvSpPr>
        <p:spPr>
          <a:xfrm>
            <a:off x="7939782" y="2985585"/>
            <a:ext cx="683227" cy="2427662"/>
          </a:xfrm>
          <a:prstGeom prst="rect">
            <a:avLst/>
          </a:prstGeom>
          <a:solidFill>
            <a:srgbClr val="FFFFFF"/>
          </a:solidFill>
          <a:ln w="12700">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568" name="cell types: 1, 2, 3 …"/>
          <p:cNvSpPr/>
          <p:nvPr/>
        </p:nvSpPr>
        <p:spPr>
          <a:xfrm>
            <a:off x="5273959" y="2661787"/>
            <a:ext cx="1665314" cy="287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cell types: 1, 2, 3 …</a:t>
            </a:r>
          </a:p>
        </p:txBody>
      </p:sp>
      <p:pic>
        <p:nvPicPr>
          <p:cNvPr id="569" name="Untitled.png" descr="Untitled.png"/>
          <p:cNvPicPr>
            <a:picLocks noChangeAspect="1"/>
          </p:cNvPicPr>
          <p:nvPr/>
        </p:nvPicPr>
        <p:blipFill>
          <a:blip r:embed="rId3">
            <a:extLst/>
          </a:blip>
          <a:stretch>
            <a:fillRect/>
          </a:stretch>
        </p:blipFill>
        <p:spPr>
          <a:xfrm>
            <a:off x="2161489" y="2691196"/>
            <a:ext cx="1259479" cy="3377434"/>
          </a:xfrm>
          <a:prstGeom prst="rect">
            <a:avLst/>
          </a:prstGeom>
          <a:ln w="3175">
            <a:miter lim="400000"/>
          </a:ln>
        </p:spPr>
      </p:pic>
      <p:grpSp>
        <p:nvGrpSpPr>
          <p:cNvPr id="573" name="Group"/>
          <p:cNvGrpSpPr/>
          <p:nvPr/>
        </p:nvGrpSpPr>
        <p:grpSpPr>
          <a:xfrm>
            <a:off x="1915089" y="2508893"/>
            <a:ext cx="1043377" cy="969199"/>
            <a:chOff x="0" y="0"/>
            <a:chExt cx="1043376" cy="969197"/>
          </a:xfrm>
        </p:grpSpPr>
        <p:sp>
          <p:nvSpPr>
            <p:cNvPr id="570" name="Line"/>
            <p:cNvSpPr/>
            <p:nvPr/>
          </p:nvSpPr>
          <p:spPr>
            <a:xfrm flipV="1">
              <a:off x="455742" y="0"/>
              <a:ext cx="1" cy="670076"/>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571" name="Line"/>
            <p:cNvSpPr/>
            <p:nvPr/>
          </p:nvSpPr>
          <p:spPr>
            <a:xfrm>
              <a:off x="448539" y="670075"/>
              <a:ext cx="594838" cy="1"/>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572" name="Line"/>
            <p:cNvSpPr/>
            <p:nvPr/>
          </p:nvSpPr>
          <p:spPr>
            <a:xfrm flipH="1">
              <a:off x="-1" y="664306"/>
              <a:ext cx="455744" cy="304892"/>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grpSp>
      <p:grpSp>
        <p:nvGrpSpPr>
          <p:cNvPr id="577" name="Group"/>
          <p:cNvGrpSpPr/>
          <p:nvPr/>
        </p:nvGrpSpPr>
        <p:grpSpPr>
          <a:xfrm>
            <a:off x="1915089" y="3642941"/>
            <a:ext cx="1043377" cy="969199"/>
            <a:chOff x="0" y="0"/>
            <a:chExt cx="1043376" cy="969197"/>
          </a:xfrm>
        </p:grpSpPr>
        <p:sp>
          <p:nvSpPr>
            <p:cNvPr id="574" name="Line"/>
            <p:cNvSpPr/>
            <p:nvPr/>
          </p:nvSpPr>
          <p:spPr>
            <a:xfrm flipV="1">
              <a:off x="455742" y="0"/>
              <a:ext cx="1" cy="670076"/>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575" name="Line"/>
            <p:cNvSpPr/>
            <p:nvPr/>
          </p:nvSpPr>
          <p:spPr>
            <a:xfrm>
              <a:off x="448539" y="670075"/>
              <a:ext cx="594838" cy="1"/>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576" name="Line"/>
            <p:cNvSpPr/>
            <p:nvPr/>
          </p:nvSpPr>
          <p:spPr>
            <a:xfrm flipH="1">
              <a:off x="-1" y="664306"/>
              <a:ext cx="455744" cy="304892"/>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grpSp>
      <p:grpSp>
        <p:nvGrpSpPr>
          <p:cNvPr id="581" name="Group"/>
          <p:cNvGrpSpPr/>
          <p:nvPr/>
        </p:nvGrpSpPr>
        <p:grpSpPr>
          <a:xfrm>
            <a:off x="1915089" y="4884146"/>
            <a:ext cx="1043377" cy="969198"/>
            <a:chOff x="0" y="0"/>
            <a:chExt cx="1043376" cy="969197"/>
          </a:xfrm>
        </p:grpSpPr>
        <p:sp>
          <p:nvSpPr>
            <p:cNvPr id="578" name="Line"/>
            <p:cNvSpPr/>
            <p:nvPr/>
          </p:nvSpPr>
          <p:spPr>
            <a:xfrm flipV="1">
              <a:off x="455742" y="0"/>
              <a:ext cx="1" cy="670076"/>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579" name="Line"/>
            <p:cNvSpPr/>
            <p:nvPr/>
          </p:nvSpPr>
          <p:spPr>
            <a:xfrm>
              <a:off x="448539" y="670075"/>
              <a:ext cx="594838" cy="1"/>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580" name="Line"/>
            <p:cNvSpPr/>
            <p:nvPr/>
          </p:nvSpPr>
          <p:spPr>
            <a:xfrm flipH="1">
              <a:off x="-1" y="664306"/>
              <a:ext cx="455744" cy="304892"/>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grpSp>
      <p:sp>
        <p:nvSpPr>
          <p:cNvPr id="582" name="cell type 1"/>
          <p:cNvSpPr/>
          <p:nvPr/>
        </p:nvSpPr>
        <p:spPr>
          <a:xfrm>
            <a:off x="686370" y="2740620"/>
            <a:ext cx="904330" cy="287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cell type 1</a:t>
            </a:r>
          </a:p>
        </p:txBody>
      </p:sp>
      <p:sp>
        <p:nvSpPr>
          <p:cNvPr id="583" name="cell type 2"/>
          <p:cNvSpPr/>
          <p:nvPr/>
        </p:nvSpPr>
        <p:spPr>
          <a:xfrm>
            <a:off x="686370" y="4062214"/>
            <a:ext cx="904330" cy="287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cell type 2</a:t>
            </a:r>
          </a:p>
        </p:txBody>
      </p:sp>
      <p:sp>
        <p:nvSpPr>
          <p:cNvPr id="584" name="cell type 3"/>
          <p:cNvSpPr/>
          <p:nvPr/>
        </p:nvSpPr>
        <p:spPr>
          <a:xfrm>
            <a:off x="686370" y="5260795"/>
            <a:ext cx="904330" cy="287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cell type 3</a:t>
            </a:r>
          </a:p>
        </p:txBody>
      </p:sp>
      <p:sp>
        <p:nvSpPr>
          <p:cNvPr id="585" name="Double Arrow"/>
          <p:cNvSpPr/>
          <p:nvPr/>
        </p:nvSpPr>
        <p:spPr>
          <a:xfrm>
            <a:off x="3735234" y="3832914"/>
            <a:ext cx="982266" cy="375815"/>
          </a:xfrm>
          <a:prstGeom prst="leftRightArrow">
            <a:avLst>
              <a:gd name="adj1" fmla="val 32000"/>
              <a:gd name="adj2" fmla="val 104548"/>
            </a:avLst>
          </a:prstGeom>
          <a:blipFill>
            <a:blip r:embed="rId4"/>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86" name="Oval"/>
          <p:cNvSpPr/>
          <p:nvPr/>
        </p:nvSpPr>
        <p:spPr>
          <a:xfrm>
            <a:off x="2498202" y="2809938"/>
            <a:ext cx="138167" cy="148702"/>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87" name="Oval"/>
          <p:cNvSpPr/>
          <p:nvPr/>
        </p:nvSpPr>
        <p:spPr>
          <a:xfrm>
            <a:off x="2498202" y="3222234"/>
            <a:ext cx="138167" cy="148701"/>
          </a:xfrm>
          <a:prstGeom prst="ellipse">
            <a:avLst/>
          </a:prstGeom>
          <a:blipFill>
            <a:blip r:embed="rId6"/>
          </a:blipFill>
          <a:ln w="3175">
            <a:miter lim="400000"/>
          </a:ln>
          <a:effectLst>
            <a:outerShdw blurRad="12700" dist="12700" dir="2388334" rotWithShape="0">
              <a:srgbClr val="000000">
                <a:alpha val="7931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88" name="Oval"/>
          <p:cNvSpPr/>
          <p:nvPr/>
        </p:nvSpPr>
        <p:spPr>
          <a:xfrm>
            <a:off x="2367694" y="3350185"/>
            <a:ext cx="138167" cy="148701"/>
          </a:xfrm>
          <a:prstGeom prst="ellipse">
            <a:avLst/>
          </a:prstGeom>
          <a:solidFill>
            <a:srgbClr val="F5D328"/>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89" name="Oval"/>
          <p:cNvSpPr/>
          <p:nvPr/>
        </p:nvSpPr>
        <p:spPr>
          <a:xfrm>
            <a:off x="2367694" y="3769880"/>
            <a:ext cx="138167" cy="148701"/>
          </a:xfrm>
          <a:prstGeom prst="ellipse">
            <a:avLst/>
          </a:prstGeom>
          <a:solidFill>
            <a:srgbClr val="F5D328"/>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0" name="Oval"/>
          <p:cNvSpPr/>
          <p:nvPr/>
        </p:nvSpPr>
        <p:spPr>
          <a:xfrm>
            <a:off x="2462483" y="3970798"/>
            <a:ext cx="138167" cy="148701"/>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1" name="Oval"/>
          <p:cNvSpPr/>
          <p:nvPr/>
        </p:nvSpPr>
        <p:spPr>
          <a:xfrm>
            <a:off x="2722089" y="4063007"/>
            <a:ext cx="138167" cy="148702"/>
          </a:xfrm>
          <a:prstGeom prst="ellipse">
            <a:avLst/>
          </a:prstGeom>
          <a:blipFill>
            <a:blip r:embed="rId6"/>
          </a:blipFill>
          <a:ln w="3175">
            <a:miter lim="400000"/>
          </a:ln>
          <a:effectLst>
            <a:outerShdw blurRad="12700" dist="12700" dir="2388334" rotWithShape="0">
              <a:srgbClr val="000000">
                <a:alpha val="7931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2" name="Oval"/>
          <p:cNvSpPr/>
          <p:nvPr/>
        </p:nvSpPr>
        <p:spPr>
          <a:xfrm>
            <a:off x="2731018" y="5234349"/>
            <a:ext cx="138167" cy="148701"/>
          </a:xfrm>
          <a:prstGeom prst="ellipse">
            <a:avLst/>
          </a:prstGeom>
          <a:solidFill>
            <a:srgbClr val="F5D328"/>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3" name="Oval"/>
          <p:cNvSpPr/>
          <p:nvPr/>
        </p:nvSpPr>
        <p:spPr>
          <a:xfrm>
            <a:off x="2462483" y="5533493"/>
            <a:ext cx="138167" cy="148701"/>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4" name="Oval"/>
          <p:cNvSpPr/>
          <p:nvPr/>
        </p:nvSpPr>
        <p:spPr>
          <a:xfrm>
            <a:off x="3061417" y="5435267"/>
            <a:ext cx="138167" cy="148701"/>
          </a:xfrm>
          <a:prstGeom prst="ellipse">
            <a:avLst/>
          </a:prstGeom>
          <a:blipFill>
            <a:blip r:embed="rId6"/>
          </a:blipFill>
          <a:ln w="3175">
            <a:miter lim="400000"/>
          </a:ln>
          <a:effectLst>
            <a:outerShdw blurRad="12700" dist="12700" dir="2388334" rotWithShape="0">
              <a:srgbClr val="000000">
                <a:alpha val="7931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5" name="Rectangle"/>
          <p:cNvSpPr/>
          <p:nvPr/>
        </p:nvSpPr>
        <p:spPr>
          <a:xfrm>
            <a:off x="7305774" y="2831318"/>
            <a:ext cx="683227" cy="2427661"/>
          </a:xfrm>
          <a:prstGeom prst="rect">
            <a:avLst/>
          </a:prstGeom>
          <a:solidFill>
            <a:srgbClr val="FFFFFF"/>
          </a:solidFill>
          <a:ln w="12700">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596" name="Oval"/>
          <p:cNvSpPr/>
          <p:nvPr/>
        </p:nvSpPr>
        <p:spPr>
          <a:xfrm>
            <a:off x="7377248" y="3019786"/>
            <a:ext cx="138167" cy="148701"/>
          </a:xfrm>
          <a:prstGeom prst="ellipse">
            <a:avLst/>
          </a:prstGeom>
          <a:solidFill>
            <a:srgbClr val="F5D328"/>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7" name="Oval"/>
          <p:cNvSpPr/>
          <p:nvPr/>
        </p:nvSpPr>
        <p:spPr>
          <a:xfrm>
            <a:off x="7377248" y="3350185"/>
            <a:ext cx="138167" cy="148701"/>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8" name="Oval"/>
          <p:cNvSpPr/>
          <p:nvPr/>
        </p:nvSpPr>
        <p:spPr>
          <a:xfrm>
            <a:off x="7368319" y="3717758"/>
            <a:ext cx="138167" cy="148701"/>
          </a:xfrm>
          <a:prstGeom prst="ellipse">
            <a:avLst/>
          </a:prstGeom>
          <a:blipFill>
            <a:blip r:embed="rId6"/>
          </a:blipFill>
          <a:ln w="3175">
            <a:miter lim="400000"/>
          </a:ln>
          <a:effectLst>
            <a:outerShdw blurRad="12700" dist="12700" dir="2388334" rotWithShape="0">
              <a:srgbClr val="000000">
                <a:alpha val="7931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599" name="Gene"/>
          <p:cNvSpPr/>
          <p:nvPr/>
        </p:nvSpPr>
        <p:spPr>
          <a:xfrm>
            <a:off x="7656649" y="3877152"/>
            <a:ext cx="519038" cy="287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Gene</a:t>
            </a:r>
          </a:p>
        </p:txBody>
      </p:sp>
      <p:sp>
        <p:nvSpPr>
          <p:cNvPr id="600" name="?"/>
          <p:cNvSpPr/>
          <p:nvPr/>
        </p:nvSpPr>
        <p:spPr>
          <a:xfrm>
            <a:off x="4108098" y="3378795"/>
            <a:ext cx="236538"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2400">
                <a:latin typeface="Helvetica Light"/>
                <a:ea typeface="Helvetica Light"/>
                <a:cs typeface="Helvetica Light"/>
                <a:sym typeface="Helvetica Light"/>
              </a:defRPr>
            </a:lvl1pPr>
          </a:lstStyle>
          <a:p>
            <a:r>
              <a:t>?</a:t>
            </a:r>
          </a:p>
        </p:txBody>
      </p:sp>
      <p:sp>
        <p:nvSpPr>
          <p:cNvPr id="601" name="A mapping between two spaces"/>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A mapping between two spaces</a:t>
            </a:r>
          </a:p>
        </p:txBody>
      </p:sp>
      <p:sp>
        <p:nvSpPr>
          <p:cNvPr id="602"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2" name="Group"/>
          <p:cNvGrpSpPr/>
          <p:nvPr/>
        </p:nvGrpSpPr>
        <p:grpSpPr>
          <a:xfrm>
            <a:off x="353316" y="1248377"/>
            <a:ext cx="8493982" cy="3507181"/>
            <a:chOff x="0" y="0"/>
            <a:chExt cx="8493980" cy="3507179"/>
          </a:xfrm>
        </p:grpSpPr>
        <p:sp>
          <p:nvSpPr>
            <p:cNvPr id="604" name="all genes"/>
            <p:cNvSpPr/>
            <p:nvPr/>
          </p:nvSpPr>
          <p:spPr>
            <a:xfrm>
              <a:off x="7142256" y="2844001"/>
              <a:ext cx="805473" cy="287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all genes</a:t>
              </a:r>
            </a:p>
          </p:txBody>
        </p:sp>
        <p:sp>
          <p:nvSpPr>
            <p:cNvPr id="605" name="Rectangle"/>
            <p:cNvSpPr/>
            <p:nvPr/>
          </p:nvSpPr>
          <p:spPr>
            <a:xfrm>
              <a:off x="6455569" y="772514"/>
              <a:ext cx="2038412" cy="1947859"/>
            </a:xfrm>
            <a:prstGeom prst="rect">
              <a:avLst/>
            </a:prstGeom>
            <a:noFill/>
            <a:ln w="12700" cap="flat">
              <a:solidFill>
                <a:srgbClr val="85888D"/>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06" name="Gene-Gene proximity…"/>
            <p:cNvSpPr/>
            <p:nvPr/>
          </p:nvSpPr>
          <p:spPr>
            <a:xfrm>
              <a:off x="6630103" y="0"/>
              <a:ext cx="1829779" cy="719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Light"/>
                  <a:ea typeface="Helvetica Light"/>
                  <a:cs typeface="Helvetica Light"/>
                  <a:sym typeface="Helvetica Light"/>
                </a:defRPr>
              </a:pPr>
              <a:r>
                <a:t>Gene-Gene proximity</a:t>
              </a:r>
            </a:p>
            <a:p>
              <a:pPr algn="ctr" defTabSz="410765">
                <a:defRPr sz="1400">
                  <a:latin typeface="Helvetica Light"/>
                  <a:ea typeface="Helvetica Light"/>
                  <a:cs typeface="Helvetica Light"/>
                  <a:sym typeface="Helvetica Light"/>
                </a:defRPr>
              </a:pPr>
              <a:r>
                <a:t>matrix/network</a:t>
              </a:r>
            </a:p>
          </p:txBody>
        </p:sp>
        <p:grpSp>
          <p:nvGrpSpPr>
            <p:cNvPr id="611" name="Group"/>
            <p:cNvGrpSpPr/>
            <p:nvPr/>
          </p:nvGrpSpPr>
          <p:grpSpPr>
            <a:xfrm>
              <a:off x="-1" y="192434"/>
              <a:ext cx="3087892" cy="2400046"/>
              <a:chOff x="4819" y="0"/>
              <a:chExt cx="3087890" cy="2400044"/>
            </a:xfrm>
          </p:grpSpPr>
          <p:pic>
            <p:nvPicPr>
              <p:cNvPr id="607" name="p2.png" descr="p2.png"/>
              <p:cNvPicPr>
                <a:picLocks noChangeAspect="1"/>
              </p:cNvPicPr>
              <p:nvPr/>
            </p:nvPicPr>
            <p:blipFill>
              <a:blip r:embed="rId3">
                <a:extLst/>
              </a:blip>
              <a:stretch>
                <a:fillRect/>
              </a:stretch>
            </p:blipFill>
            <p:spPr>
              <a:xfrm>
                <a:off x="298737" y="0"/>
                <a:ext cx="2500056" cy="2125753"/>
              </a:xfrm>
              <a:prstGeom prst="rect">
                <a:avLst/>
              </a:prstGeom>
              <a:ln w="3175" cap="flat">
                <a:noFill/>
                <a:miter lim="400000"/>
              </a:ln>
              <a:effectLst/>
            </p:spPr>
          </p:pic>
          <p:sp>
            <p:nvSpPr>
              <p:cNvPr id="608" name="Oval"/>
              <p:cNvSpPr/>
              <p:nvPr/>
            </p:nvSpPr>
            <p:spPr>
              <a:xfrm>
                <a:off x="1539643" y="1685442"/>
                <a:ext cx="161119" cy="154911"/>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09" name="Oval"/>
              <p:cNvSpPr/>
              <p:nvPr/>
            </p:nvSpPr>
            <p:spPr>
              <a:xfrm>
                <a:off x="1745026" y="1253312"/>
                <a:ext cx="161119" cy="154910"/>
              </a:xfrm>
              <a:prstGeom prst="ellipse">
                <a:avLst/>
              </a:prstGeom>
              <a:blipFill rotWithShape="1">
                <a:blip r:embed="rId5"/>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10" name="2 genes…"/>
              <p:cNvSpPr/>
              <p:nvPr/>
            </p:nvSpPr>
            <p:spPr>
              <a:xfrm>
                <a:off x="4819" y="1896807"/>
                <a:ext cx="3087892"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Light"/>
                    <a:ea typeface="Helvetica Light"/>
                    <a:cs typeface="Helvetica Light"/>
                    <a:sym typeface="Helvetica Light"/>
                  </a:defRPr>
                </a:pPr>
                <a:r>
                  <a:t>2 genes </a:t>
                </a:r>
              </a:p>
              <a:p>
                <a:pPr algn="ctr" defTabSz="410765">
                  <a:defRPr sz="1400">
                    <a:latin typeface="Helvetica Light"/>
                    <a:ea typeface="Helvetica Light"/>
                    <a:cs typeface="Helvetica Light"/>
                    <a:sym typeface="Helvetica Light"/>
                  </a:defRPr>
                </a:pPr>
                <a:r>
                  <a:t>(interchromosomal/intrachromosomal)</a:t>
                </a:r>
              </a:p>
            </p:txBody>
          </p:sp>
        </p:grpSp>
        <p:sp>
          <p:nvSpPr>
            <p:cNvPr id="612" name="Oval"/>
            <p:cNvSpPr/>
            <p:nvPr/>
          </p:nvSpPr>
          <p:spPr>
            <a:xfrm>
              <a:off x="6374714" y="865316"/>
              <a:ext cx="161119" cy="154911"/>
            </a:xfrm>
            <a:prstGeom prst="ellipse">
              <a:avLst/>
            </a:prstGeom>
            <a:blipFill rotWithShape="1">
              <a:blip r:embed="rId5"/>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13" name="Oval"/>
            <p:cNvSpPr/>
            <p:nvPr/>
          </p:nvSpPr>
          <p:spPr>
            <a:xfrm>
              <a:off x="6374714" y="113671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14" name="Oval"/>
            <p:cNvSpPr/>
            <p:nvPr/>
          </p:nvSpPr>
          <p:spPr>
            <a:xfrm>
              <a:off x="6580097" y="695652"/>
              <a:ext cx="161119" cy="154911"/>
            </a:xfrm>
            <a:prstGeom prst="ellipse">
              <a:avLst/>
            </a:prstGeom>
            <a:blipFill rotWithShape="1">
              <a:blip r:embed="rId5"/>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15" name="Oval"/>
            <p:cNvSpPr/>
            <p:nvPr/>
          </p:nvSpPr>
          <p:spPr>
            <a:xfrm>
              <a:off x="6865847" y="68672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16" name="Line"/>
            <p:cNvSpPr/>
            <p:nvPr/>
          </p:nvSpPr>
          <p:spPr>
            <a:xfrm>
              <a:off x="6453216" y="778828"/>
              <a:ext cx="2025259" cy="1872723"/>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17" name="N"/>
            <p:cNvSpPr/>
            <p:nvPr/>
          </p:nvSpPr>
          <p:spPr>
            <a:xfrm>
              <a:off x="6865847" y="862404"/>
              <a:ext cx="161119" cy="154910"/>
            </a:xfrm>
            <a:prstGeom prst="rect">
              <a:avLst/>
            </a:prstGeom>
            <a:blipFill rotWithShape="1">
              <a:blip r:embed="rId6"/>
              <a:srcRect/>
              <a:tile tx="0" ty="0" sx="100000" sy="100000" flip="none" algn="tl"/>
            </a:blipFill>
            <a:ln w="3175" cap="flat">
              <a:noFill/>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700">
                  <a:solidFill>
                    <a:srgbClr val="FFFFFF"/>
                  </a:solidFill>
                  <a:latin typeface="Helvetica Light"/>
                  <a:ea typeface="Helvetica Light"/>
                  <a:cs typeface="Helvetica Light"/>
                  <a:sym typeface="Helvetica Light"/>
                </a:defRPr>
              </a:lvl1pPr>
            </a:lstStyle>
            <a:p>
              <a:r>
                <a:t>N</a:t>
              </a:r>
            </a:p>
          </p:txBody>
        </p:sp>
        <p:sp>
          <p:nvSpPr>
            <p:cNvPr id="618" name="Arrow"/>
            <p:cNvSpPr/>
            <p:nvPr/>
          </p:nvSpPr>
          <p:spPr>
            <a:xfrm>
              <a:off x="2696171" y="1488075"/>
              <a:ext cx="449490" cy="285751"/>
            </a:xfrm>
            <a:prstGeom prst="rightArrow">
              <a:avLst>
                <a:gd name="adj1" fmla="val 32000"/>
                <a:gd name="adj2" fmla="val 100673"/>
              </a:avLst>
            </a:prstGeom>
            <a:blipFill rotWithShape="1">
              <a:blip r:embed="rId6"/>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nvGrpSpPr>
            <p:cNvPr id="629" name="Group"/>
            <p:cNvGrpSpPr/>
            <p:nvPr/>
          </p:nvGrpSpPr>
          <p:grpSpPr>
            <a:xfrm>
              <a:off x="3222534" y="93657"/>
              <a:ext cx="3137072" cy="3413523"/>
              <a:chOff x="0" y="-793"/>
              <a:chExt cx="3137070" cy="3413521"/>
            </a:xfrm>
          </p:grpSpPr>
          <p:sp>
            <p:nvSpPr>
              <p:cNvPr id="619" name="Rectangle"/>
              <p:cNvSpPr/>
              <p:nvPr/>
            </p:nvSpPr>
            <p:spPr>
              <a:xfrm>
                <a:off x="82968" y="388441"/>
                <a:ext cx="2508650" cy="2446735"/>
              </a:xfrm>
              <a:prstGeom prst="rect">
                <a:avLst/>
              </a:prstGeom>
              <a:noFill/>
              <a:ln w="12700" cap="flat">
                <a:solidFill>
                  <a:srgbClr val="85888D"/>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20" name="Hi-C contact matrix"/>
              <p:cNvSpPr/>
              <p:nvPr/>
            </p:nvSpPr>
            <p:spPr>
              <a:xfrm>
                <a:off x="529528" y="-794"/>
                <a:ext cx="1615530" cy="287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Hi-C contact matrix</a:t>
                </a:r>
              </a:p>
            </p:txBody>
          </p:sp>
          <p:sp>
            <p:nvSpPr>
              <p:cNvPr id="621" name="Genomics coordinates…"/>
              <p:cNvSpPr/>
              <p:nvPr/>
            </p:nvSpPr>
            <p:spPr>
              <a:xfrm>
                <a:off x="301448" y="2909490"/>
                <a:ext cx="1928814" cy="503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sz="1400">
                    <a:latin typeface="Helvetica Light"/>
                    <a:ea typeface="Helvetica Light"/>
                    <a:cs typeface="Helvetica Light"/>
                    <a:sym typeface="Helvetica Light"/>
                  </a:defRPr>
                </a:pPr>
                <a:r>
                  <a:t>Genomics coordinates</a:t>
                </a:r>
              </a:p>
              <a:p>
                <a:pPr algn="ctr" defTabSz="410765">
                  <a:defRPr sz="1400">
                    <a:latin typeface="Helvetica Light"/>
                    <a:ea typeface="Helvetica Light"/>
                    <a:cs typeface="Helvetica Light"/>
                    <a:sym typeface="Helvetica Light"/>
                  </a:defRPr>
                </a:pPr>
                <a:r>
                  <a:t>100kb resolution, ICED</a:t>
                </a:r>
              </a:p>
            </p:txBody>
          </p:sp>
          <p:sp>
            <p:nvSpPr>
              <p:cNvPr id="622" name="Oval"/>
              <p:cNvSpPr/>
              <p:nvPr/>
            </p:nvSpPr>
            <p:spPr>
              <a:xfrm>
                <a:off x="0" y="753006"/>
                <a:ext cx="161119" cy="154910"/>
              </a:xfrm>
              <a:prstGeom prst="ellipse">
                <a:avLst/>
              </a:prstGeom>
              <a:blipFill rotWithShape="1">
                <a:blip r:embed="rId5"/>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23" name="Oval"/>
              <p:cNvSpPr/>
              <p:nvPr/>
            </p:nvSpPr>
            <p:spPr>
              <a:xfrm>
                <a:off x="0" y="2399574"/>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24" name="Oval"/>
              <p:cNvSpPr/>
              <p:nvPr/>
            </p:nvSpPr>
            <p:spPr>
              <a:xfrm>
                <a:off x="464343" y="315451"/>
                <a:ext cx="161119" cy="154910"/>
              </a:xfrm>
              <a:prstGeom prst="ellipse">
                <a:avLst/>
              </a:prstGeom>
              <a:blipFill rotWithShape="1">
                <a:blip r:embed="rId5"/>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25" name="Oval"/>
              <p:cNvSpPr/>
              <p:nvPr/>
            </p:nvSpPr>
            <p:spPr>
              <a:xfrm>
                <a:off x="2009179" y="324381"/>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26" name="N"/>
              <p:cNvSpPr/>
              <p:nvPr/>
            </p:nvSpPr>
            <p:spPr>
              <a:xfrm>
                <a:off x="1991180" y="777022"/>
                <a:ext cx="161119" cy="154910"/>
              </a:xfrm>
              <a:prstGeom prst="rect">
                <a:avLst/>
              </a:prstGeom>
              <a:blipFill rotWithShape="1">
                <a:blip r:embed="rId6"/>
                <a:srcRect/>
                <a:tile tx="0" ty="0" sx="100000" sy="100000" flip="none" algn="tl"/>
              </a:blipFill>
              <a:ln w="3175" cap="flat">
                <a:noFill/>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700">
                    <a:solidFill>
                      <a:srgbClr val="FFFFFF"/>
                    </a:solidFill>
                    <a:latin typeface="Helvetica Light"/>
                    <a:ea typeface="Helvetica Light"/>
                    <a:cs typeface="Helvetica Light"/>
                    <a:sym typeface="Helvetica Light"/>
                  </a:defRPr>
                </a:lvl1pPr>
              </a:lstStyle>
              <a:p>
                <a:r>
                  <a:t>N</a:t>
                </a:r>
              </a:p>
            </p:txBody>
          </p:sp>
          <p:sp>
            <p:nvSpPr>
              <p:cNvPr id="627" name="Line"/>
              <p:cNvSpPr/>
              <p:nvPr/>
            </p:nvSpPr>
            <p:spPr>
              <a:xfrm>
                <a:off x="72993" y="405552"/>
                <a:ext cx="2528600" cy="2412514"/>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28" name="Arrow"/>
              <p:cNvSpPr/>
              <p:nvPr/>
            </p:nvSpPr>
            <p:spPr>
              <a:xfrm>
                <a:off x="2687581" y="1393624"/>
                <a:ext cx="449490" cy="285751"/>
              </a:xfrm>
              <a:prstGeom prst="rightArrow">
                <a:avLst>
                  <a:gd name="adj1" fmla="val 32000"/>
                  <a:gd name="adj2" fmla="val 100673"/>
                </a:avLst>
              </a:prstGeom>
              <a:blipFill rotWithShape="1">
                <a:blip r:embed="rId6"/>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sp>
          <p:nvSpPr>
            <p:cNvPr id="630" name="large N means closer"/>
            <p:cNvSpPr/>
            <p:nvPr/>
          </p:nvSpPr>
          <p:spPr>
            <a:xfrm>
              <a:off x="6492482" y="2398109"/>
              <a:ext cx="1783551" cy="287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large N means closer</a:t>
              </a:r>
            </a:p>
          </p:txBody>
        </p:sp>
        <p:pic>
          <p:nvPicPr>
            <p:cNvPr id="631" name="pasted-image.pdf" descr="pasted-image.pdf"/>
            <p:cNvPicPr>
              <a:picLocks noChangeAspect="1"/>
            </p:cNvPicPr>
            <p:nvPr/>
          </p:nvPicPr>
          <p:blipFill>
            <a:blip r:embed="rId7">
              <a:extLst/>
            </a:blip>
            <a:stretch>
              <a:fillRect/>
            </a:stretch>
          </p:blipFill>
          <p:spPr>
            <a:xfrm>
              <a:off x="7797451" y="1327375"/>
              <a:ext cx="301197" cy="285751"/>
            </a:xfrm>
            <a:prstGeom prst="rect">
              <a:avLst/>
            </a:prstGeom>
            <a:ln w="3175" cap="flat">
              <a:noFill/>
              <a:miter lim="400000"/>
            </a:ln>
            <a:effectLst/>
          </p:spPr>
        </p:pic>
      </p:grpSp>
      <p:sp>
        <p:nvSpPr>
          <p:cNvPr id="633" name="Gene-Gene proximity network"/>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network</a:t>
            </a:r>
          </a:p>
        </p:txBody>
      </p:sp>
      <p:sp>
        <p:nvSpPr>
          <p:cNvPr id="634" name="Oval"/>
          <p:cNvSpPr/>
          <p:nvPr/>
        </p:nvSpPr>
        <p:spPr>
          <a:xfrm>
            <a:off x="7374716" y="5169243"/>
            <a:ext cx="161119" cy="154910"/>
          </a:xfrm>
          <a:prstGeom prst="ellipse">
            <a:avLst/>
          </a:prstGeom>
          <a:solidFill>
            <a:schemeClr val="accent1"/>
          </a:solid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35" name="Oval"/>
          <p:cNvSpPr/>
          <p:nvPr/>
        </p:nvSpPr>
        <p:spPr>
          <a:xfrm>
            <a:off x="7017529" y="6464048"/>
            <a:ext cx="161119" cy="154910"/>
          </a:xfrm>
          <a:prstGeom prst="ellipse">
            <a:avLst/>
          </a:prstGeom>
          <a:solidFill>
            <a:schemeClr val="accent1"/>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36" name="Oval"/>
          <p:cNvSpPr/>
          <p:nvPr/>
        </p:nvSpPr>
        <p:spPr>
          <a:xfrm>
            <a:off x="7365786" y="5572893"/>
            <a:ext cx="161119" cy="154911"/>
          </a:xfrm>
          <a:prstGeom prst="ellipse">
            <a:avLst/>
          </a:prstGeom>
          <a:blipFill>
            <a:blip r:embed="rId4"/>
          </a:blip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37" name="Oval"/>
          <p:cNvSpPr/>
          <p:nvPr/>
        </p:nvSpPr>
        <p:spPr>
          <a:xfrm>
            <a:off x="7241227" y="6249735"/>
            <a:ext cx="161119" cy="154911"/>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38" name="Oval"/>
          <p:cNvSpPr/>
          <p:nvPr/>
        </p:nvSpPr>
        <p:spPr>
          <a:xfrm>
            <a:off x="7962108" y="5944969"/>
            <a:ext cx="161119" cy="154910"/>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39" name="Line"/>
          <p:cNvSpPr/>
          <p:nvPr/>
        </p:nvSpPr>
        <p:spPr>
          <a:xfrm flipH="1" flipV="1">
            <a:off x="7092067" y="5151769"/>
            <a:ext cx="291207" cy="75691"/>
          </a:xfrm>
          <a:prstGeom prst="line">
            <a:avLst/>
          </a:prstGeom>
          <a:ln w="508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0" name="Line"/>
          <p:cNvSpPr/>
          <p:nvPr/>
        </p:nvSpPr>
        <p:spPr>
          <a:xfrm flipV="1">
            <a:off x="7455275" y="5316969"/>
            <a:ext cx="1" cy="254180"/>
          </a:xfrm>
          <a:prstGeom prst="line">
            <a:avLst/>
          </a:prstGeom>
          <a:ln w="508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1" name="Line"/>
          <p:cNvSpPr/>
          <p:nvPr/>
        </p:nvSpPr>
        <p:spPr>
          <a:xfrm flipV="1">
            <a:off x="6911922" y="5182116"/>
            <a:ext cx="108709" cy="523885"/>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2" name="Oval"/>
          <p:cNvSpPr/>
          <p:nvPr/>
        </p:nvSpPr>
        <p:spPr>
          <a:xfrm>
            <a:off x="6818253" y="5623559"/>
            <a:ext cx="161119" cy="154910"/>
          </a:xfrm>
          <a:prstGeom prst="ellipse">
            <a:avLst/>
          </a:prstGeom>
          <a:solidFill>
            <a:schemeClr val="accent1"/>
          </a:solid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43" name="Line"/>
          <p:cNvSpPr/>
          <p:nvPr/>
        </p:nvSpPr>
        <p:spPr>
          <a:xfrm>
            <a:off x="6965500" y="5700789"/>
            <a:ext cx="423088" cy="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4" name="Line"/>
          <p:cNvSpPr/>
          <p:nvPr/>
        </p:nvSpPr>
        <p:spPr>
          <a:xfrm flipV="1">
            <a:off x="6965500" y="5245120"/>
            <a:ext cx="423088" cy="423088"/>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5" name="Line"/>
          <p:cNvSpPr/>
          <p:nvPr/>
        </p:nvSpPr>
        <p:spPr>
          <a:xfrm flipH="1" flipV="1">
            <a:off x="7072656" y="5173683"/>
            <a:ext cx="303240" cy="429584"/>
          </a:xfrm>
          <a:prstGeom prst="line">
            <a:avLst/>
          </a:prstGeom>
          <a:ln w="381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6" name="Oval"/>
          <p:cNvSpPr/>
          <p:nvPr/>
        </p:nvSpPr>
        <p:spPr>
          <a:xfrm>
            <a:off x="6968576" y="5031191"/>
            <a:ext cx="161119" cy="154910"/>
          </a:xfrm>
          <a:prstGeom prst="ellipse">
            <a:avLst/>
          </a:prstGeom>
          <a:solidFill>
            <a:schemeClr val="accent1"/>
          </a:solid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47" name="Line"/>
          <p:cNvSpPr/>
          <p:nvPr/>
        </p:nvSpPr>
        <p:spPr>
          <a:xfrm flipV="1">
            <a:off x="7152550" y="6386111"/>
            <a:ext cx="110710" cy="110710"/>
          </a:xfrm>
          <a:prstGeom prst="line">
            <a:avLst/>
          </a:prstGeom>
          <a:ln w="508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8" name="Line"/>
          <p:cNvSpPr/>
          <p:nvPr/>
        </p:nvSpPr>
        <p:spPr>
          <a:xfrm flipH="1" flipV="1">
            <a:off x="6924616" y="5787491"/>
            <a:ext cx="143668" cy="679482"/>
          </a:xfrm>
          <a:prstGeom prst="line">
            <a:avLst/>
          </a:prstGeom>
          <a:ln w="127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49" name="Line"/>
          <p:cNvSpPr/>
          <p:nvPr/>
        </p:nvSpPr>
        <p:spPr>
          <a:xfrm flipV="1">
            <a:off x="7329460" y="5737881"/>
            <a:ext cx="108756" cy="506220"/>
          </a:xfrm>
          <a:prstGeom prst="line">
            <a:avLst/>
          </a:prstGeom>
          <a:ln w="127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0" name="Line"/>
          <p:cNvSpPr/>
          <p:nvPr/>
        </p:nvSpPr>
        <p:spPr>
          <a:xfrm flipH="1" flipV="1">
            <a:off x="6944042" y="5761198"/>
            <a:ext cx="310429" cy="522452"/>
          </a:xfrm>
          <a:prstGeom prst="line">
            <a:avLst/>
          </a:prstGeom>
          <a:ln w="3175">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1" name="Line"/>
          <p:cNvSpPr/>
          <p:nvPr/>
        </p:nvSpPr>
        <p:spPr>
          <a:xfrm flipH="1">
            <a:off x="7163496" y="6584401"/>
            <a:ext cx="637137" cy="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2" name="Line"/>
          <p:cNvSpPr/>
          <p:nvPr/>
        </p:nvSpPr>
        <p:spPr>
          <a:xfrm flipH="1" flipV="1">
            <a:off x="7401677" y="6362429"/>
            <a:ext cx="441778" cy="201042"/>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3" name="Oval"/>
          <p:cNvSpPr/>
          <p:nvPr/>
        </p:nvSpPr>
        <p:spPr>
          <a:xfrm>
            <a:off x="7799037" y="6490837"/>
            <a:ext cx="161119" cy="154910"/>
          </a:xfrm>
          <a:prstGeom prst="ellipse">
            <a:avLst/>
          </a:prstGeom>
          <a:solidFill>
            <a:schemeClr val="accent1"/>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54" name="Line"/>
          <p:cNvSpPr/>
          <p:nvPr/>
        </p:nvSpPr>
        <p:spPr>
          <a:xfrm flipH="1">
            <a:off x="7958239" y="5920215"/>
            <a:ext cx="611879" cy="611880"/>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5" name="Line"/>
          <p:cNvSpPr/>
          <p:nvPr/>
        </p:nvSpPr>
        <p:spPr>
          <a:xfrm flipV="1">
            <a:off x="7907129" y="6098149"/>
            <a:ext cx="127231" cy="398887"/>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6" name="Line"/>
          <p:cNvSpPr/>
          <p:nvPr/>
        </p:nvSpPr>
        <p:spPr>
          <a:xfrm flipV="1">
            <a:off x="8124071" y="5860974"/>
            <a:ext cx="409694" cy="163515"/>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7" name="Oval"/>
          <p:cNvSpPr/>
          <p:nvPr/>
        </p:nvSpPr>
        <p:spPr>
          <a:xfrm>
            <a:off x="8522341" y="5790816"/>
            <a:ext cx="161119" cy="154910"/>
          </a:xfrm>
          <a:prstGeom prst="ellipse">
            <a:avLst/>
          </a:prstGeom>
          <a:solidFill>
            <a:schemeClr val="accent1"/>
          </a:solid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658" name="Line"/>
          <p:cNvSpPr/>
          <p:nvPr/>
        </p:nvSpPr>
        <p:spPr>
          <a:xfrm flipH="1" flipV="1">
            <a:off x="7532666" y="5684122"/>
            <a:ext cx="418036" cy="302083"/>
          </a:xfrm>
          <a:prstGeom prst="line">
            <a:avLst/>
          </a:prstGeom>
          <a:ln w="3175">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59" name="Line"/>
          <p:cNvSpPr/>
          <p:nvPr/>
        </p:nvSpPr>
        <p:spPr>
          <a:xfrm flipH="1">
            <a:off x="7397774" y="6036048"/>
            <a:ext cx="565061" cy="28176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60" name="Line"/>
          <p:cNvSpPr/>
          <p:nvPr/>
        </p:nvSpPr>
        <p:spPr>
          <a:xfrm flipH="1" flipV="1">
            <a:off x="7532666" y="5274436"/>
            <a:ext cx="1020932" cy="535698"/>
          </a:xfrm>
          <a:prstGeom prst="line">
            <a:avLst/>
          </a:prstGeom>
          <a:ln w="3175">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661" name="How do various attributes (expression, pathways etc)…"/>
          <p:cNvSpPr/>
          <p:nvPr/>
        </p:nvSpPr>
        <p:spPr>
          <a:xfrm>
            <a:off x="464185" y="5501498"/>
            <a:ext cx="6132300" cy="667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pPr>
            <a:r>
              <a:t>How do various attributes (expression, pathways etc)</a:t>
            </a:r>
          </a:p>
          <a:p>
            <a:pPr>
              <a:defRPr sz="2000"/>
            </a:pPr>
            <a:r>
              <a:t>distribute on the network? A graph coloring problem</a:t>
            </a:r>
          </a:p>
        </p:txBody>
      </p:sp>
      <p:sp>
        <p:nvSpPr>
          <p:cNvPr id="662"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 name="Group"/>
          <p:cNvGrpSpPr/>
          <p:nvPr/>
        </p:nvGrpSpPr>
        <p:grpSpPr>
          <a:xfrm>
            <a:off x="27661" y="1396402"/>
            <a:ext cx="8442043" cy="2624431"/>
            <a:chOff x="0" y="0"/>
            <a:chExt cx="8442042" cy="2624430"/>
          </a:xfrm>
        </p:grpSpPr>
        <p:pic>
          <p:nvPicPr>
            <p:cNvPr id="666" name="A549_expr.png" descr="A549_expr.png"/>
            <p:cNvPicPr>
              <a:picLocks noChangeAspect="1"/>
            </p:cNvPicPr>
            <p:nvPr/>
          </p:nvPicPr>
          <p:blipFill>
            <a:blip r:embed="rId3">
              <a:extLst/>
            </a:blip>
            <a:stretch>
              <a:fillRect/>
            </a:stretch>
          </p:blipFill>
          <p:spPr>
            <a:xfrm>
              <a:off x="0" y="0"/>
              <a:ext cx="3230069" cy="2624431"/>
            </a:xfrm>
            <a:prstGeom prst="rect">
              <a:avLst/>
            </a:prstGeom>
            <a:ln w="3175" cap="flat">
              <a:noFill/>
              <a:miter lim="400000"/>
            </a:ln>
            <a:effectLst/>
          </p:spPr>
        </p:pic>
        <p:sp>
          <p:nvSpPr>
            <p:cNvPr id="667" name="e=+1"/>
            <p:cNvSpPr/>
            <p:nvPr/>
          </p:nvSpPr>
          <p:spPr>
            <a:xfrm>
              <a:off x="2292355" y="364081"/>
              <a:ext cx="565976"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e=+1</a:t>
              </a:r>
            </a:p>
          </p:txBody>
        </p:sp>
        <p:sp>
          <p:nvSpPr>
            <p:cNvPr id="668" name="e=-1"/>
            <p:cNvSpPr/>
            <p:nvPr/>
          </p:nvSpPr>
          <p:spPr>
            <a:xfrm>
              <a:off x="785519" y="364081"/>
              <a:ext cx="507835"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e=-1</a:t>
              </a:r>
            </a:p>
          </p:txBody>
        </p:sp>
        <p:sp>
          <p:nvSpPr>
            <p:cNvPr id="669" name="Oval"/>
            <p:cNvSpPr/>
            <p:nvPr/>
          </p:nvSpPr>
          <p:spPr>
            <a:xfrm>
              <a:off x="976388" y="642994"/>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0" name="Oval"/>
            <p:cNvSpPr/>
            <p:nvPr/>
          </p:nvSpPr>
          <p:spPr>
            <a:xfrm>
              <a:off x="2440909" y="651924"/>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1" name="Oval"/>
            <p:cNvSpPr/>
            <p:nvPr/>
          </p:nvSpPr>
          <p:spPr>
            <a:xfrm>
              <a:off x="3896448" y="691148"/>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2" name="Oval"/>
            <p:cNvSpPr/>
            <p:nvPr/>
          </p:nvSpPr>
          <p:spPr>
            <a:xfrm>
              <a:off x="4146479" y="825093"/>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3" name="Oval"/>
            <p:cNvSpPr/>
            <p:nvPr/>
          </p:nvSpPr>
          <p:spPr>
            <a:xfrm>
              <a:off x="3833940" y="1993784"/>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4" name="Oval"/>
            <p:cNvSpPr/>
            <p:nvPr/>
          </p:nvSpPr>
          <p:spPr>
            <a:xfrm>
              <a:off x="4325073" y="955533"/>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5" name="Oval"/>
            <p:cNvSpPr/>
            <p:nvPr/>
          </p:nvSpPr>
          <p:spPr>
            <a:xfrm>
              <a:off x="3576461" y="1092984"/>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6" name="Oval"/>
            <p:cNvSpPr/>
            <p:nvPr/>
          </p:nvSpPr>
          <p:spPr>
            <a:xfrm>
              <a:off x="4097662" y="1771640"/>
              <a:ext cx="161119" cy="154911"/>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7" name="Oval"/>
            <p:cNvSpPr/>
            <p:nvPr/>
          </p:nvSpPr>
          <p:spPr>
            <a:xfrm>
              <a:off x="5575229" y="691148"/>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78" name="Oval"/>
            <p:cNvSpPr/>
            <p:nvPr/>
          </p:nvSpPr>
          <p:spPr>
            <a:xfrm>
              <a:off x="5289479" y="1223423"/>
              <a:ext cx="161119" cy="154911"/>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nvGrpSpPr>
            <p:cNvPr id="682" name="Group"/>
            <p:cNvGrpSpPr/>
            <p:nvPr/>
          </p:nvGrpSpPr>
          <p:grpSpPr>
            <a:xfrm>
              <a:off x="3494933" y="345158"/>
              <a:ext cx="2500056" cy="2125754"/>
              <a:chOff x="298737" y="0"/>
              <a:chExt cx="2500054" cy="2125752"/>
            </a:xfrm>
          </p:grpSpPr>
          <p:pic>
            <p:nvPicPr>
              <p:cNvPr id="679" name="p2.png" descr="p2.png"/>
              <p:cNvPicPr>
                <a:picLocks noChangeAspect="1"/>
              </p:cNvPicPr>
              <p:nvPr/>
            </p:nvPicPr>
            <p:blipFill>
              <a:blip r:embed="rId6">
                <a:extLst/>
              </a:blip>
              <a:srcRect/>
              <a:stretch>
                <a:fillRect/>
              </a:stretch>
            </p:blipFill>
            <p:spPr>
              <a:xfrm>
                <a:off x="298737" y="0"/>
                <a:ext cx="2500056" cy="2125753"/>
              </a:xfrm>
              <a:prstGeom prst="rect">
                <a:avLst/>
              </a:prstGeom>
              <a:ln w="3175" cap="flat">
                <a:noFill/>
                <a:miter lim="400000"/>
              </a:ln>
              <a:effectLst/>
            </p:spPr>
          </p:pic>
          <p:sp>
            <p:nvSpPr>
              <p:cNvPr id="680" name="Oval"/>
              <p:cNvSpPr/>
              <p:nvPr/>
            </p:nvSpPr>
            <p:spPr>
              <a:xfrm>
                <a:off x="1539643" y="1685442"/>
                <a:ext cx="161119" cy="154911"/>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1" name="Oval"/>
              <p:cNvSpPr/>
              <p:nvPr/>
            </p:nvSpPr>
            <p:spPr>
              <a:xfrm>
                <a:off x="1745026" y="1253312"/>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sp>
          <p:nvSpPr>
            <p:cNvPr id="683" name="Oval"/>
            <p:cNvSpPr/>
            <p:nvPr/>
          </p:nvSpPr>
          <p:spPr>
            <a:xfrm>
              <a:off x="3985745" y="780445"/>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4" name="Oval"/>
            <p:cNvSpPr/>
            <p:nvPr/>
          </p:nvSpPr>
          <p:spPr>
            <a:xfrm>
              <a:off x="4235776" y="914390"/>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5" name="Oval"/>
            <p:cNvSpPr/>
            <p:nvPr/>
          </p:nvSpPr>
          <p:spPr>
            <a:xfrm>
              <a:off x="3923237" y="2083081"/>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6" name="Oval"/>
            <p:cNvSpPr/>
            <p:nvPr/>
          </p:nvSpPr>
          <p:spPr>
            <a:xfrm>
              <a:off x="4414370" y="1044830"/>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7" name="Oval"/>
            <p:cNvSpPr/>
            <p:nvPr/>
          </p:nvSpPr>
          <p:spPr>
            <a:xfrm>
              <a:off x="3665758" y="1182281"/>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8" name="Oval"/>
            <p:cNvSpPr/>
            <p:nvPr/>
          </p:nvSpPr>
          <p:spPr>
            <a:xfrm>
              <a:off x="4186959" y="1860937"/>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89" name="Oval"/>
            <p:cNvSpPr/>
            <p:nvPr/>
          </p:nvSpPr>
          <p:spPr>
            <a:xfrm>
              <a:off x="5378776" y="1312720"/>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0" name="Oval"/>
            <p:cNvSpPr/>
            <p:nvPr/>
          </p:nvSpPr>
          <p:spPr>
            <a:xfrm>
              <a:off x="7133299" y="709007"/>
              <a:ext cx="161119" cy="154911"/>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1" name="Oval"/>
            <p:cNvSpPr/>
            <p:nvPr/>
          </p:nvSpPr>
          <p:spPr>
            <a:xfrm>
              <a:off x="6776111" y="2003812"/>
              <a:ext cx="161120"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2" name="Oval"/>
            <p:cNvSpPr/>
            <p:nvPr/>
          </p:nvSpPr>
          <p:spPr>
            <a:xfrm>
              <a:off x="7124369" y="1112657"/>
              <a:ext cx="161119" cy="154911"/>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3" name="Oval"/>
            <p:cNvSpPr/>
            <p:nvPr/>
          </p:nvSpPr>
          <p:spPr>
            <a:xfrm>
              <a:off x="6999810" y="1789499"/>
              <a:ext cx="161119" cy="154911"/>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4" name="Oval"/>
            <p:cNvSpPr/>
            <p:nvPr/>
          </p:nvSpPr>
          <p:spPr>
            <a:xfrm>
              <a:off x="7720691" y="1484733"/>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5" name="Line"/>
            <p:cNvSpPr/>
            <p:nvPr/>
          </p:nvSpPr>
          <p:spPr>
            <a:xfrm flipH="1" flipV="1">
              <a:off x="6850650" y="691533"/>
              <a:ext cx="291206" cy="7569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96" name="Line"/>
            <p:cNvSpPr/>
            <p:nvPr/>
          </p:nvSpPr>
          <p:spPr>
            <a:xfrm flipV="1">
              <a:off x="7213858" y="856733"/>
              <a:ext cx="1" cy="254180"/>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97" name="Line"/>
            <p:cNvSpPr/>
            <p:nvPr/>
          </p:nvSpPr>
          <p:spPr>
            <a:xfrm flipV="1">
              <a:off x="6670505" y="721880"/>
              <a:ext cx="108709" cy="523885"/>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698" name="Oval"/>
            <p:cNvSpPr/>
            <p:nvPr/>
          </p:nvSpPr>
          <p:spPr>
            <a:xfrm>
              <a:off x="6576836" y="1163323"/>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699" name="Line"/>
            <p:cNvSpPr/>
            <p:nvPr/>
          </p:nvSpPr>
          <p:spPr>
            <a:xfrm>
              <a:off x="6724083" y="1240553"/>
              <a:ext cx="423088"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0" name="Line"/>
            <p:cNvSpPr/>
            <p:nvPr/>
          </p:nvSpPr>
          <p:spPr>
            <a:xfrm flipV="1">
              <a:off x="6724083" y="784884"/>
              <a:ext cx="423088" cy="423088"/>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1" name="Line"/>
            <p:cNvSpPr/>
            <p:nvPr/>
          </p:nvSpPr>
          <p:spPr>
            <a:xfrm flipH="1" flipV="1">
              <a:off x="6831239" y="713447"/>
              <a:ext cx="303240" cy="429584"/>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2" name="Oval"/>
            <p:cNvSpPr/>
            <p:nvPr/>
          </p:nvSpPr>
          <p:spPr>
            <a:xfrm>
              <a:off x="6727159" y="570955"/>
              <a:ext cx="161119" cy="154910"/>
            </a:xfrm>
            <a:prstGeom prst="ellipse">
              <a:avLst/>
            </a:prstGeom>
            <a:blipFill rotWithShape="1">
              <a:blip r:embed="rId5"/>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703" name="Line"/>
            <p:cNvSpPr/>
            <p:nvPr/>
          </p:nvSpPr>
          <p:spPr>
            <a:xfrm flipV="1">
              <a:off x="6911133" y="1925875"/>
              <a:ext cx="110710" cy="110710"/>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4" name="Line"/>
            <p:cNvSpPr/>
            <p:nvPr/>
          </p:nvSpPr>
          <p:spPr>
            <a:xfrm flipH="1" flipV="1">
              <a:off x="6683200" y="1327255"/>
              <a:ext cx="143668" cy="679482"/>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5" name="Line"/>
            <p:cNvSpPr/>
            <p:nvPr/>
          </p:nvSpPr>
          <p:spPr>
            <a:xfrm flipV="1">
              <a:off x="7088043" y="1277645"/>
              <a:ext cx="108756" cy="506220"/>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6" name="Line"/>
            <p:cNvSpPr/>
            <p:nvPr/>
          </p:nvSpPr>
          <p:spPr>
            <a:xfrm flipH="1" flipV="1">
              <a:off x="6702625" y="1300962"/>
              <a:ext cx="310429" cy="522452"/>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7" name="Line"/>
            <p:cNvSpPr/>
            <p:nvPr/>
          </p:nvSpPr>
          <p:spPr>
            <a:xfrm flipH="1">
              <a:off x="6922079" y="2124166"/>
              <a:ext cx="637137"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8" name="Line"/>
            <p:cNvSpPr/>
            <p:nvPr/>
          </p:nvSpPr>
          <p:spPr>
            <a:xfrm flipH="1" flipV="1">
              <a:off x="7160260" y="1902193"/>
              <a:ext cx="441778" cy="201042"/>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09" name="Oval"/>
            <p:cNvSpPr/>
            <p:nvPr/>
          </p:nvSpPr>
          <p:spPr>
            <a:xfrm>
              <a:off x="7557620" y="2030601"/>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710" name="Line"/>
            <p:cNvSpPr/>
            <p:nvPr/>
          </p:nvSpPr>
          <p:spPr>
            <a:xfrm flipH="1">
              <a:off x="7716822" y="1459979"/>
              <a:ext cx="611879" cy="611879"/>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11" name="Line"/>
            <p:cNvSpPr/>
            <p:nvPr/>
          </p:nvSpPr>
          <p:spPr>
            <a:xfrm flipV="1">
              <a:off x="7665712" y="1637912"/>
              <a:ext cx="127231" cy="398888"/>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12" name="Line"/>
            <p:cNvSpPr/>
            <p:nvPr/>
          </p:nvSpPr>
          <p:spPr>
            <a:xfrm flipV="1">
              <a:off x="7882654" y="1400738"/>
              <a:ext cx="409694" cy="163515"/>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13" name="Oval"/>
            <p:cNvSpPr/>
            <p:nvPr/>
          </p:nvSpPr>
          <p:spPr>
            <a:xfrm>
              <a:off x="8280924" y="1330580"/>
              <a:ext cx="161119" cy="154910"/>
            </a:xfrm>
            <a:prstGeom prst="ellipse">
              <a:avLst/>
            </a:prstGeom>
            <a:blipFill rotWithShape="1">
              <a:blip r:embed="rId4"/>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714" name="Line"/>
            <p:cNvSpPr/>
            <p:nvPr/>
          </p:nvSpPr>
          <p:spPr>
            <a:xfrm flipH="1" flipV="1">
              <a:off x="7291249" y="1223886"/>
              <a:ext cx="418036" cy="302083"/>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15" name="Line"/>
            <p:cNvSpPr/>
            <p:nvPr/>
          </p:nvSpPr>
          <p:spPr>
            <a:xfrm flipH="1">
              <a:off x="7156357" y="1575812"/>
              <a:ext cx="565061" cy="28176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16" name="Line"/>
            <p:cNvSpPr/>
            <p:nvPr/>
          </p:nvSpPr>
          <p:spPr>
            <a:xfrm flipH="1" flipV="1">
              <a:off x="7291249" y="814200"/>
              <a:ext cx="1020932" cy="535698"/>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grpSp>
      <p:sp>
        <p:nvSpPr>
          <p:cNvPr id="718"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pic>
        <p:nvPicPr>
          <p:cNvPr id="719" name="pasted-image.pdf" descr="pasted-image.pdf"/>
          <p:cNvPicPr>
            <a:picLocks noChangeAspect="1"/>
          </p:cNvPicPr>
          <p:nvPr/>
        </p:nvPicPr>
        <p:blipFill>
          <a:blip r:embed="rId7">
            <a:extLst/>
          </a:blip>
          <a:stretch>
            <a:fillRect/>
          </a:stretch>
        </p:blipFill>
        <p:spPr>
          <a:xfrm>
            <a:off x="5381762" y="4233078"/>
            <a:ext cx="2271158" cy="684688"/>
          </a:xfrm>
          <a:prstGeom prst="rect">
            <a:avLst/>
          </a:prstGeom>
          <a:ln w="3175">
            <a:miter lim="400000"/>
          </a:ln>
        </p:spPr>
      </p:pic>
      <p:sp>
        <p:nvSpPr>
          <p:cNvPr id="720" name="d is the weighted adjacency matrix and e=+1 or -1"/>
          <p:cNvSpPr/>
          <p:nvPr/>
        </p:nvSpPr>
        <p:spPr>
          <a:xfrm>
            <a:off x="4098324" y="5098286"/>
            <a:ext cx="5229944" cy="2873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sz="1400">
                <a:latin typeface="Helvetica Light"/>
                <a:ea typeface="Helvetica Light"/>
                <a:cs typeface="Helvetica Light"/>
                <a:sym typeface="Helvetica Light"/>
              </a:defRPr>
            </a:lvl1pPr>
          </a:lstStyle>
          <a:p>
            <a:r>
              <a:t>d is the weighted adjacency matrix and e=+1 or -1</a:t>
            </a:r>
          </a:p>
        </p:txBody>
      </p:sp>
      <p:sp>
        <p:nvSpPr>
          <p:cNvPr id="721"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46</a:t>
            </a:fld>
            <a:endParaRPr/>
          </a:p>
        </p:txBody>
      </p:sp>
      <p:sp>
        <p:nvSpPr>
          <p:cNvPr id="722" name="Graph partition…"/>
          <p:cNvSpPr/>
          <p:nvPr/>
        </p:nvSpPr>
        <p:spPr>
          <a:xfrm>
            <a:off x="72781" y="4491808"/>
            <a:ext cx="3440786" cy="1183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10765">
              <a:defRPr sz="3600">
                <a:latin typeface="Helvetica Light"/>
                <a:ea typeface="Helvetica Light"/>
                <a:cs typeface="Helvetica Light"/>
                <a:sym typeface="Helvetica Light"/>
              </a:defRPr>
            </a:pPr>
            <a:r>
              <a:t>Graph partition </a:t>
            </a:r>
          </a:p>
          <a:p>
            <a:pPr algn="ctr" defTabSz="410765">
              <a:defRPr sz="3600">
                <a:latin typeface="Helvetica Light"/>
                <a:ea typeface="Helvetica Light"/>
                <a:cs typeface="Helvetica Light"/>
                <a:sym typeface="Helvetica Light"/>
              </a:defRPr>
            </a:pPr>
            <a:r>
              <a:t>problem</a:t>
            </a:r>
          </a:p>
        </p:txBody>
      </p:sp>
      <p:sp>
        <p:nvSpPr>
          <p:cNvPr id="723" name="minimizing the weights of the edges between separate components."/>
          <p:cNvSpPr/>
          <p:nvPr/>
        </p:nvSpPr>
        <p:spPr>
          <a:xfrm>
            <a:off x="112016" y="5753100"/>
            <a:ext cx="4198565" cy="574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0765">
              <a:defRPr sz="1600">
                <a:latin typeface="Helvetica Light"/>
                <a:ea typeface="Helvetica Light"/>
                <a:cs typeface="Helvetica Light"/>
                <a:sym typeface="Helvetica Light"/>
              </a:defRPr>
            </a:lvl1pPr>
          </a:lstStyle>
          <a:p>
            <a:r>
              <a:t>minimizing the weights of the edges between separate components.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pic>
        <p:nvPicPr>
          <p:cNvPr id="728" name="E_vs_rand_A_only.png" descr="E_vs_rand_A_only.png"/>
          <p:cNvPicPr>
            <a:picLocks noChangeAspect="1"/>
          </p:cNvPicPr>
          <p:nvPr/>
        </p:nvPicPr>
        <p:blipFill>
          <a:blip r:embed="rId2">
            <a:extLst/>
          </a:blip>
          <a:stretch>
            <a:fillRect/>
          </a:stretch>
        </p:blipFill>
        <p:spPr>
          <a:xfrm>
            <a:off x="176542" y="1604337"/>
            <a:ext cx="8503053" cy="5224513"/>
          </a:xfrm>
          <a:prstGeom prst="rect">
            <a:avLst/>
          </a:prstGeom>
          <a:ln w="12700">
            <a:miter lim="400000"/>
          </a:ln>
        </p:spPr>
      </p:pic>
      <p:sp>
        <p:nvSpPr>
          <p:cNvPr id="729" name="Distribution of E by shuffling the expression profile"/>
          <p:cNvSpPr/>
          <p:nvPr/>
        </p:nvSpPr>
        <p:spPr>
          <a:xfrm>
            <a:off x="4703295" y="5249179"/>
            <a:ext cx="4076371"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10765">
              <a:defRPr sz="1400">
                <a:latin typeface="Helvetica Light"/>
                <a:ea typeface="Helvetica Light"/>
                <a:cs typeface="Helvetica Light"/>
                <a:sym typeface="Helvetica Light"/>
              </a:defRPr>
            </a:lvl1pPr>
          </a:lstStyle>
          <a:p>
            <a:r>
              <a:t>Distribution of E by shuffling the expression profile</a:t>
            </a:r>
          </a:p>
        </p:txBody>
      </p:sp>
      <p:sp>
        <p:nvSpPr>
          <p:cNvPr id="730" name="empirical profile"/>
          <p:cNvSpPr/>
          <p:nvPr/>
        </p:nvSpPr>
        <p:spPr>
          <a:xfrm>
            <a:off x="4938495" y="5609431"/>
            <a:ext cx="1355231" cy="287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empirical profile</a:t>
            </a:r>
          </a:p>
        </p:txBody>
      </p:sp>
      <p:sp>
        <p:nvSpPr>
          <p:cNvPr id="731" name="Oval"/>
          <p:cNvSpPr/>
          <p:nvPr/>
        </p:nvSpPr>
        <p:spPr>
          <a:xfrm>
            <a:off x="4792552" y="5690325"/>
            <a:ext cx="120458" cy="125551"/>
          </a:xfrm>
          <a:prstGeom prst="ellipse">
            <a:avLst/>
          </a:prstGeom>
          <a:ln w="38100">
            <a:solidFill>
              <a:srgbClr val="AF0B0F"/>
            </a:solidFill>
            <a:miter lim="400000"/>
          </a:ln>
        </p:spPr>
        <p:txBody>
          <a:bodyPr lIns="45719" rIns="45719" anchor="ctr"/>
          <a:lstStyle/>
          <a:p>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 name="Group"/>
          <p:cNvGrpSpPr/>
          <p:nvPr/>
        </p:nvGrpSpPr>
        <p:grpSpPr>
          <a:xfrm>
            <a:off x="748261" y="1190290"/>
            <a:ext cx="7211703" cy="5654498"/>
            <a:chOff x="0" y="0"/>
            <a:chExt cx="7211702" cy="5654497"/>
          </a:xfrm>
        </p:grpSpPr>
        <p:pic>
          <p:nvPicPr>
            <p:cNvPr id="733" name="figure_1.png" descr="figure_1.png"/>
            <p:cNvPicPr>
              <a:picLocks noChangeAspect="1"/>
            </p:cNvPicPr>
            <p:nvPr/>
          </p:nvPicPr>
          <p:blipFill>
            <a:blip r:embed="rId3">
              <a:extLst/>
            </a:blip>
            <a:srcRect/>
            <a:stretch>
              <a:fillRect/>
            </a:stretch>
          </p:blipFill>
          <p:spPr>
            <a:xfrm>
              <a:off x="0" y="0"/>
              <a:ext cx="7211703" cy="5446293"/>
            </a:xfrm>
            <a:prstGeom prst="rect">
              <a:avLst/>
            </a:prstGeom>
            <a:ln w="3175" cap="flat">
              <a:noFill/>
              <a:miter lim="400000"/>
            </a:ln>
            <a:effectLst/>
          </p:spPr>
        </p:pic>
        <p:sp>
          <p:nvSpPr>
            <p:cNvPr id="734" name="H"/>
            <p:cNvSpPr/>
            <p:nvPr/>
          </p:nvSpPr>
          <p:spPr>
            <a:xfrm>
              <a:off x="3622304" y="5160961"/>
              <a:ext cx="351184" cy="493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600">
                  <a:latin typeface="Helvetica Light"/>
                  <a:ea typeface="Helvetica Light"/>
                  <a:cs typeface="Helvetica Light"/>
                  <a:sym typeface="Helvetica Light"/>
                </a:defRPr>
              </a:lvl1pPr>
            </a:lstStyle>
            <a:p>
              <a:r>
                <a:t>H</a:t>
              </a:r>
            </a:p>
          </p:txBody>
        </p:sp>
        <p:sp>
          <p:nvSpPr>
            <p:cNvPr id="735" name="Line"/>
            <p:cNvSpPr/>
            <p:nvPr/>
          </p:nvSpPr>
          <p:spPr>
            <a:xfrm flipH="1">
              <a:off x="1036765" y="2619920"/>
              <a:ext cx="1" cy="2267596"/>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736" name="empirical A549 profile"/>
            <p:cNvSpPr/>
            <p:nvPr/>
          </p:nvSpPr>
          <p:spPr>
            <a:xfrm>
              <a:off x="975103" y="2320128"/>
              <a:ext cx="2153062" cy="3399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sz="1400">
                  <a:latin typeface="Helvetica Light"/>
                  <a:ea typeface="Helvetica Light"/>
                  <a:cs typeface="Helvetica Light"/>
                  <a:sym typeface="Helvetica Light"/>
                </a:defRPr>
              </a:lvl1pPr>
            </a:lstStyle>
            <a:p>
              <a:r>
                <a:t>empirical A549 profile</a:t>
              </a:r>
            </a:p>
          </p:txBody>
        </p:sp>
      </p:grpSp>
      <p:sp>
        <p:nvSpPr>
          <p:cNvPr id="738"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2" name="figure_1.png" descr="figure_1.png"/>
          <p:cNvPicPr>
            <a:picLocks noChangeAspect="1"/>
          </p:cNvPicPr>
          <p:nvPr/>
        </p:nvPicPr>
        <p:blipFill>
          <a:blip r:embed="rId3">
            <a:extLst/>
          </a:blip>
          <a:stretch>
            <a:fillRect/>
          </a:stretch>
        </p:blipFill>
        <p:spPr>
          <a:xfrm>
            <a:off x="11661" y="2065465"/>
            <a:ext cx="6095513" cy="4603343"/>
          </a:xfrm>
          <a:prstGeom prst="rect">
            <a:avLst/>
          </a:prstGeom>
          <a:ln w="3175">
            <a:miter lim="400000"/>
          </a:ln>
        </p:spPr>
      </p:pic>
      <p:sp>
        <p:nvSpPr>
          <p:cNvPr id="743" name="H"/>
          <p:cNvSpPr/>
          <p:nvPr/>
        </p:nvSpPr>
        <p:spPr>
          <a:xfrm>
            <a:off x="3073323" y="6427638"/>
            <a:ext cx="296830" cy="417150"/>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410765">
              <a:defRPr sz="1600">
                <a:latin typeface="Helvetica Light"/>
                <a:ea typeface="Helvetica Light"/>
                <a:cs typeface="Helvetica Light"/>
                <a:sym typeface="Helvetica Light"/>
              </a:defRPr>
            </a:lvl1pPr>
          </a:lstStyle>
          <a:p>
            <a:r>
              <a:t>H</a:t>
            </a:r>
          </a:p>
        </p:txBody>
      </p:sp>
      <p:sp>
        <p:nvSpPr>
          <p:cNvPr id="744" name="Line"/>
          <p:cNvSpPr/>
          <p:nvPr/>
        </p:nvSpPr>
        <p:spPr>
          <a:xfrm flipH="1">
            <a:off x="887961" y="4279887"/>
            <a:ext cx="1" cy="1916629"/>
          </a:xfrm>
          <a:prstGeom prst="line">
            <a:avLst/>
          </a:prstGeom>
          <a:ln w="12700">
            <a:solidFill>
              <a:srgbClr val="000000"/>
            </a:solidFill>
            <a:miter lim="400000"/>
            <a:tailEnd type="triangle"/>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45" name="empirical A549 profile"/>
          <p:cNvSpPr/>
          <p:nvPr/>
        </p:nvSpPr>
        <p:spPr>
          <a:xfrm>
            <a:off x="835843" y="4026495"/>
            <a:ext cx="1819822" cy="287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empirical A549 profile</a:t>
            </a:r>
          </a:p>
        </p:txBody>
      </p:sp>
      <p:sp>
        <p:nvSpPr>
          <p:cNvPr id="746" name="The spatial location of expressed genes  are highly non-random.…"/>
          <p:cNvSpPr/>
          <p:nvPr/>
        </p:nvSpPr>
        <p:spPr>
          <a:xfrm>
            <a:off x="5553470" y="5008269"/>
            <a:ext cx="3648335" cy="11509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172861" indent="-172861" defTabSz="410765">
              <a:buSzPct val="75000"/>
              <a:buChar char="•"/>
              <a:defRPr sz="1400">
                <a:latin typeface="Helvetica Light"/>
                <a:ea typeface="Helvetica Light"/>
                <a:cs typeface="Helvetica Light"/>
                <a:sym typeface="Helvetica Light"/>
              </a:defRPr>
            </a:pPr>
            <a:r>
              <a:t>The spatial location of expressed genes  are highly non-random.</a:t>
            </a:r>
          </a:p>
          <a:p>
            <a:pPr marL="172861" indent="-172861" defTabSz="410765">
              <a:buSzPct val="75000"/>
              <a:buChar char="•"/>
              <a:defRPr sz="1400">
                <a:latin typeface="Helvetica Light"/>
                <a:ea typeface="Helvetica Light"/>
                <a:cs typeface="Helvetica Light"/>
                <a:sym typeface="Helvetica Light"/>
              </a:defRPr>
            </a:pPr>
            <a:r>
              <a:t>May be it’s too naive to compare with random - perform shuffling while preserving other genomics features </a:t>
            </a:r>
          </a:p>
        </p:txBody>
      </p:sp>
      <p:sp>
        <p:nvSpPr>
          <p:cNvPr id="747" name="Oval"/>
          <p:cNvSpPr/>
          <p:nvPr/>
        </p:nvSpPr>
        <p:spPr>
          <a:xfrm>
            <a:off x="7160960" y="3227628"/>
            <a:ext cx="161119" cy="154910"/>
          </a:xfrm>
          <a:prstGeom prst="ellipse">
            <a:avLst/>
          </a:prstGeom>
          <a:blipFill>
            <a:blip r:embed="rId4"/>
          </a:blip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48" name="Oval"/>
          <p:cNvSpPr/>
          <p:nvPr/>
        </p:nvSpPr>
        <p:spPr>
          <a:xfrm>
            <a:off x="6803773" y="4522432"/>
            <a:ext cx="161119" cy="154911"/>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49" name="Oval"/>
          <p:cNvSpPr/>
          <p:nvPr/>
        </p:nvSpPr>
        <p:spPr>
          <a:xfrm>
            <a:off x="7152030" y="3631278"/>
            <a:ext cx="161119" cy="154910"/>
          </a:xfrm>
          <a:prstGeom prst="ellipse">
            <a:avLst/>
          </a:prstGeom>
          <a:blipFill>
            <a:blip r:embed="rId4"/>
          </a:blip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50" name="Oval"/>
          <p:cNvSpPr/>
          <p:nvPr/>
        </p:nvSpPr>
        <p:spPr>
          <a:xfrm>
            <a:off x="7027471" y="4308120"/>
            <a:ext cx="161119" cy="154910"/>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51" name="Oval"/>
          <p:cNvSpPr/>
          <p:nvPr/>
        </p:nvSpPr>
        <p:spPr>
          <a:xfrm>
            <a:off x="7748352" y="4003354"/>
            <a:ext cx="161119" cy="154910"/>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52" name="Line"/>
          <p:cNvSpPr/>
          <p:nvPr/>
        </p:nvSpPr>
        <p:spPr>
          <a:xfrm flipH="1" flipV="1">
            <a:off x="6878311" y="3210154"/>
            <a:ext cx="291207" cy="75691"/>
          </a:xfrm>
          <a:prstGeom prst="line">
            <a:avLst/>
          </a:prstGeom>
          <a:ln w="508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53" name="Line"/>
          <p:cNvSpPr/>
          <p:nvPr/>
        </p:nvSpPr>
        <p:spPr>
          <a:xfrm flipV="1">
            <a:off x="7241519" y="3375353"/>
            <a:ext cx="1" cy="254180"/>
          </a:xfrm>
          <a:prstGeom prst="line">
            <a:avLst/>
          </a:prstGeom>
          <a:ln w="508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54" name="Line"/>
          <p:cNvSpPr/>
          <p:nvPr/>
        </p:nvSpPr>
        <p:spPr>
          <a:xfrm flipV="1">
            <a:off x="6698166" y="3240501"/>
            <a:ext cx="108709" cy="523884"/>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55" name="Oval"/>
          <p:cNvSpPr/>
          <p:nvPr/>
        </p:nvSpPr>
        <p:spPr>
          <a:xfrm>
            <a:off x="6604497" y="3681943"/>
            <a:ext cx="161119" cy="154911"/>
          </a:xfrm>
          <a:prstGeom prst="ellipse">
            <a:avLst/>
          </a:prstGeom>
          <a:blipFill>
            <a:blip r:embed="rId4"/>
          </a:blip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56" name="Line"/>
          <p:cNvSpPr/>
          <p:nvPr/>
        </p:nvSpPr>
        <p:spPr>
          <a:xfrm>
            <a:off x="6751744" y="3759174"/>
            <a:ext cx="423088" cy="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57" name="Line"/>
          <p:cNvSpPr/>
          <p:nvPr/>
        </p:nvSpPr>
        <p:spPr>
          <a:xfrm flipV="1">
            <a:off x="6751744" y="3303504"/>
            <a:ext cx="423088" cy="423089"/>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58" name="Line"/>
          <p:cNvSpPr/>
          <p:nvPr/>
        </p:nvSpPr>
        <p:spPr>
          <a:xfrm flipH="1" flipV="1">
            <a:off x="6858900" y="3232067"/>
            <a:ext cx="303240" cy="429585"/>
          </a:xfrm>
          <a:prstGeom prst="line">
            <a:avLst/>
          </a:prstGeom>
          <a:ln w="381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59" name="Oval"/>
          <p:cNvSpPr/>
          <p:nvPr/>
        </p:nvSpPr>
        <p:spPr>
          <a:xfrm>
            <a:off x="6754820" y="3089575"/>
            <a:ext cx="161119" cy="154911"/>
          </a:xfrm>
          <a:prstGeom prst="ellipse">
            <a:avLst/>
          </a:prstGeom>
          <a:blipFill>
            <a:blip r:embed="rId4"/>
          </a:blipFill>
          <a:ln w="3175">
            <a:miter lim="400000"/>
          </a:ln>
          <a:effectLst>
            <a:outerShdw blurRad="254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60" name="Line"/>
          <p:cNvSpPr/>
          <p:nvPr/>
        </p:nvSpPr>
        <p:spPr>
          <a:xfrm flipV="1">
            <a:off x="6938794" y="4444495"/>
            <a:ext cx="110710" cy="110711"/>
          </a:xfrm>
          <a:prstGeom prst="line">
            <a:avLst/>
          </a:prstGeom>
          <a:ln w="508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1" name="Line"/>
          <p:cNvSpPr/>
          <p:nvPr/>
        </p:nvSpPr>
        <p:spPr>
          <a:xfrm flipH="1" flipV="1">
            <a:off x="6710861" y="3845875"/>
            <a:ext cx="143668" cy="679482"/>
          </a:xfrm>
          <a:prstGeom prst="line">
            <a:avLst/>
          </a:prstGeom>
          <a:ln w="127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2" name="Line"/>
          <p:cNvSpPr/>
          <p:nvPr/>
        </p:nvSpPr>
        <p:spPr>
          <a:xfrm flipV="1">
            <a:off x="7115704" y="3796266"/>
            <a:ext cx="108756" cy="506219"/>
          </a:xfrm>
          <a:prstGeom prst="line">
            <a:avLst/>
          </a:prstGeom>
          <a:ln w="127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3" name="Line"/>
          <p:cNvSpPr/>
          <p:nvPr/>
        </p:nvSpPr>
        <p:spPr>
          <a:xfrm flipH="1" flipV="1">
            <a:off x="6730286" y="3819583"/>
            <a:ext cx="310429" cy="522451"/>
          </a:xfrm>
          <a:prstGeom prst="line">
            <a:avLst/>
          </a:prstGeom>
          <a:ln w="3175">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4" name="Line"/>
          <p:cNvSpPr/>
          <p:nvPr/>
        </p:nvSpPr>
        <p:spPr>
          <a:xfrm flipH="1">
            <a:off x="6949740" y="4642786"/>
            <a:ext cx="637137" cy="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5" name="Line"/>
          <p:cNvSpPr/>
          <p:nvPr/>
        </p:nvSpPr>
        <p:spPr>
          <a:xfrm flipH="1" flipV="1">
            <a:off x="7187921" y="4420814"/>
            <a:ext cx="441778" cy="20104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6" name="Oval"/>
          <p:cNvSpPr/>
          <p:nvPr/>
        </p:nvSpPr>
        <p:spPr>
          <a:xfrm>
            <a:off x="7585281" y="4549221"/>
            <a:ext cx="161119" cy="154911"/>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67" name="Line"/>
          <p:cNvSpPr/>
          <p:nvPr/>
        </p:nvSpPr>
        <p:spPr>
          <a:xfrm flipH="1">
            <a:off x="7744483" y="3978600"/>
            <a:ext cx="611879" cy="611879"/>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8" name="Line"/>
          <p:cNvSpPr/>
          <p:nvPr/>
        </p:nvSpPr>
        <p:spPr>
          <a:xfrm flipV="1">
            <a:off x="7693373" y="4156533"/>
            <a:ext cx="127231" cy="398888"/>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69" name="Line"/>
          <p:cNvSpPr/>
          <p:nvPr/>
        </p:nvSpPr>
        <p:spPr>
          <a:xfrm flipV="1">
            <a:off x="7910315" y="3919358"/>
            <a:ext cx="409694" cy="163515"/>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70" name="Oval"/>
          <p:cNvSpPr/>
          <p:nvPr/>
        </p:nvSpPr>
        <p:spPr>
          <a:xfrm>
            <a:off x="8308585" y="3849200"/>
            <a:ext cx="161119" cy="154910"/>
          </a:xfrm>
          <a:prstGeom prst="ellipse">
            <a:avLst/>
          </a:prstGeom>
          <a:blipFill>
            <a:blip r:embed="rId5"/>
          </a:blipFill>
          <a:ln w="3175">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a:p>
        </p:txBody>
      </p:sp>
      <p:sp>
        <p:nvSpPr>
          <p:cNvPr id="771" name="Line"/>
          <p:cNvSpPr/>
          <p:nvPr/>
        </p:nvSpPr>
        <p:spPr>
          <a:xfrm flipH="1" flipV="1">
            <a:off x="7318910" y="3742506"/>
            <a:ext cx="418036" cy="302084"/>
          </a:xfrm>
          <a:prstGeom prst="line">
            <a:avLst/>
          </a:prstGeom>
          <a:ln w="3175">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72" name="Line"/>
          <p:cNvSpPr/>
          <p:nvPr/>
        </p:nvSpPr>
        <p:spPr>
          <a:xfrm flipH="1">
            <a:off x="7184018" y="4094433"/>
            <a:ext cx="565061" cy="281761"/>
          </a:xfrm>
          <a:prstGeom prst="line">
            <a:avLst/>
          </a:prstGeom>
          <a:ln w="25400">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73" name="Line"/>
          <p:cNvSpPr/>
          <p:nvPr/>
        </p:nvSpPr>
        <p:spPr>
          <a:xfrm flipH="1" flipV="1">
            <a:off x="7318910" y="3332821"/>
            <a:ext cx="1020932" cy="535697"/>
          </a:xfrm>
          <a:prstGeom prst="line">
            <a:avLst/>
          </a:prstGeom>
          <a:ln w="3175">
            <a:solidFill>
              <a:srgbClr val="000000"/>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74" name="N nodes:…"/>
          <p:cNvSpPr/>
          <p:nvPr/>
        </p:nvSpPr>
        <p:spPr>
          <a:xfrm>
            <a:off x="6233198" y="2277488"/>
            <a:ext cx="1968107" cy="503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sz="1400">
                <a:latin typeface="Helvetica Light"/>
                <a:ea typeface="Helvetica Light"/>
                <a:cs typeface="Helvetica Light"/>
                <a:sym typeface="Helvetica Light"/>
              </a:defRPr>
            </a:pPr>
            <a:r>
              <a:t>N nodes:</a:t>
            </a:r>
          </a:p>
          <a:p>
            <a:pPr defTabSz="410765">
              <a:defRPr sz="1400">
                <a:latin typeface="Helvetica Light"/>
                <a:ea typeface="Helvetica Light"/>
                <a:cs typeface="Helvetica Light"/>
                <a:sym typeface="Helvetica Light"/>
              </a:defRPr>
            </a:pPr>
            <a:r>
              <a:t>m is expressed, n is not</a:t>
            </a:r>
          </a:p>
        </p:txBody>
      </p:sp>
      <p:sp>
        <p:nvSpPr>
          <p:cNvPr id="775"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Quantifying reproducibility / distance of Hi-C contact maps…"/>
          <p:cNvSpPr>
            <a:spLocks noGrp="1"/>
          </p:cNvSpPr>
          <p:nvPr>
            <p:ph type="body" idx="1"/>
          </p:nvPr>
        </p:nvSpPr>
        <p:spPr>
          <a:xfrm>
            <a:off x="457200" y="1600200"/>
            <a:ext cx="8133987" cy="3461452"/>
          </a:xfrm>
          <a:prstGeom prst="rect">
            <a:avLst/>
          </a:prstGeom>
        </p:spPr>
        <p:txBody>
          <a:bodyPr/>
          <a:lstStyle/>
          <a:p>
            <a:r>
              <a:t>Quantifying reproducibility / distance of Hi-C contact maps </a:t>
            </a:r>
          </a:p>
          <a:p>
            <a:r>
              <a:t>Identifying topologically associating domains in multiple resolutions</a:t>
            </a:r>
          </a:p>
          <a:p>
            <a:r>
              <a:t>Relating spatial organization and gene expression in a system-wide manner</a:t>
            </a:r>
          </a:p>
        </p:txBody>
      </p:sp>
      <p:sp>
        <p:nvSpPr>
          <p:cNvPr id="152"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E_rand_hist_v2.png" descr="E_rand_hist_v2.png"/>
          <p:cNvPicPr>
            <a:picLocks noChangeAspect="1"/>
          </p:cNvPicPr>
          <p:nvPr/>
        </p:nvPicPr>
        <p:blipFill>
          <a:blip r:embed="rId3">
            <a:extLst/>
          </a:blip>
          <a:stretch>
            <a:fillRect/>
          </a:stretch>
        </p:blipFill>
        <p:spPr>
          <a:xfrm>
            <a:off x="1448728" y="1212458"/>
            <a:ext cx="6451840" cy="5764952"/>
          </a:xfrm>
          <a:prstGeom prst="rect">
            <a:avLst/>
          </a:prstGeom>
          <a:ln w="3175">
            <a:miter lim="400000"/>
          </a:ln>
        </p:spPr>
      </p:pic>
      <p:sp>
        <p:nvSpPr>
          <p:cNvPr id="780" name="empirical A549 profile"/>
          <p:cNvSpPr/>
          <p:nvPr/>
        </p:nvSpPr>
        <p:spPr>
          <a:xfrm>
            <a:off x="65526" y="4371547"/>
            <a:ext cx="1819823" cy="2873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empirical A549 profile</a:t>
            </a:r>
          </a:p>
        </p:txBody>
      </p:sp>
      <p:sp>
        <p:nvSpPr>
          <p:cNvPr id="781" name="Line"/>
          <p:cNvSpPr/>
          <p:nvPr/>
        </p:nvSpPr>
        <p:spPr>
          <a:xfrm flipH="1">
            <a:off x="2422078" y="4448420"/>
            <a:ext cx="1" cy="1916629"/>
          </a:xfrm>
          <a:prstGeom prst="line">
            <a:avLst/>
          </a:prstGeom>
          <a:ln w="12700">
            <a:solidFill>
              <a:srgbClr val="000000"/>
            </a:solidFill>
            <a:miter lim="400000"/>
            <a:tailEnd type="triangle"/>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82" name="Line"/>
          <p:cNvSpPr/>
          <p:nvPr/>
        </p:nvSpPr>
        <p:spPr>
          <a:xfrm>
            <a:off x="1273417" y="4696258"/>
            <a:ext cx="1155568" cy="799157"/>
          </a:xfrm>
          <a:prstGeom prst="line">
            <a:avLst/>
          </a:prstGeom>
          <a:ln w="12700">
            <a:solidFill>
              <a:srgbClr val="000000"/>
            </a:solidFill>
            <a:miter lim="400000"/>
            <a:tailEnd type="triangle"/>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83" name="randomized profile but with…"/>
          <p:cNvSpPr/>
          <p:nvPr/>
        </p:nvSpPr>
        <p:spPr>
          <a:xfrm>
            <a:off x="2637712" y="2957519"/>
            <a:ext cx="2609711" cy="5540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1600">
                <a:latin typeface="Helvetica Light"/>
                <a:ea typeface="Helvetica Light"/>
                <a:cs typeface="Helvetica Light"/>
                <a:sym typeface="Helvetica Light"/>
              </a:defRPr>
            </a:pPr>
            <a:r>
              <a:t>randomized profile but with</a:t>
            </a:r>
          </a:p>
          <a:p>
            <a:pPr algn="ctr" defTabSz="410765">
              <a:defRPr sz="1600">
                <a:latin typeface="Helvetica Light"/>
                <a:ea typeface="Helvetica Light"/>
                <a:cs typeface="Helvetica Light"/>
                <a:sym typeface="Helvetica Light"/>
              </a:defRPr>
            </a:pPr>
            <a:r>
              <a:t>preserved TADs structure</a:t>
            </a:r>
          </a:p>
        </p:txBody>
      </p:sp>
      <p:sp>
        <p:nvSpPr>
          <p:cNvPr id="784" name="Line"/>
          <p:cNvSpPr/>
          <p:nvPr/>
        </p:nvSpPr>
        <p:spPr>
          <a:xfrm flipH="1">
            <a:off x="3434106" y="3597138"/>
            <a:ext cx="150995" cy="1108673"/>
          </a:xfrm>
          <a:prstGeom prst="line">
            <a:avLst/>
          </a:prstGeom>
          <a:ln w="12700">
            <a:solidFill>
              <a:srgbClr val="000000"/>
            </a:solidFill>
            <a:miter lim="400000"/>
            <a:tailEnd type="triangle"/>
          </a:ln>
        </p:spPr>
        <p:txBody>
          <a:bodyPr lIns="35718" tIns="35718" rIns="35718" bIns="35718" anchor="ctr"/>
          <a:lstStyle/>
          <a:p>
            <a:pPr algn="ctr" defTabSz="410765">
              <a:defRPr sz="1600">
                <a:latin typeface="Helvetica Light"/>
                <a:ea typeface="Helvetica Light"/>
                <a:cs typeface="Helvetica Light"/>
                <a:sym typeface="Helvetica Light"/>
              </a:defRPr>
            </a:pPr>
            <a:endParaRPr/>
          </a:p>
        </p:txBody>
      </p:sp>
      <p:sp>
        <p:nvSpPr>
          <p:cNvPr id="785" name="Text"/>
          <p:cNvSpPr/>
          <p:nvPr/>
        </p:nvSpPr>
        <p:spPr>
          <a:xfrm>
            <a:off x="8711395" y="6505277"/>
            <a:ext cx="253607" cy="249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p>
            <a:pPr algn="ctr" defTabSz="410765">
              <a:defRPr sz="1200">
                <a:latin typeface="Helvetica Light"/>
                <a:ea typeface="Helvetica Light"/>
                <a:cs typeface="Helvetica Light"/>
                <a:sym typeface="Helvetica Light"/>
              </a:defRPr>
            </a:pPr>
            <a:fld id="{86CB4B4D-7CA3-9044-876B-883B54F8677D}" type="slidenum">
              <a:t>50</a:t>
            </a:fld>
            <a:r>
              <a:t>￼</a:t>
            </a:r>
          </a:p>
        </p:txBody>
      </p:sp>
      <p:sp>
        <p:nvSpPr>
          <p:cNvPr id="786"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 name="E_vs_time_random.png" descr="E_vs_time_random.png"/>
          <p:cNvPicPr>
            <a:picLocks noChangeAspect="1"/>
          </p:cNvPicPr>
          <p:nvPr/>
        </p:nvPicPr>
        <p:blipFill>
          <a:blip r:embed="rId3">
            <a:extLst/>
          </a:blip>
          <a:stretch>
            <a:fillRect/>
          </a:stretch>
        </p:blipFill>
        <p:spPr>
          <a:xfrm>
            <a:off x="56104" y="2324083"/>
            <a:ext cx="4459605" cy="3674302"/>
          </a:xfrm>
          <a:prstGeom prst="rect">
            <a:avLst/>
          </a:prstGeom>
          <a:ln w="3175">
            <a:miter lim="400000"/>
          </a:ln>
        </p:spPr>
      </p:pic>
      <p:pic>
        <p:nvPicPr>
          <p:cNvPr id="791" name="E_vs_time_forced.png" descr="E_vs_time_forced.png"/>
          <p:cNvPicPr>
            <a:picLocks noChangeAspect="1"/>
          </p:cNvPicPr>
          <p:nvPr/>
        </p:nvPicPr>
        <p:blipFill>
          <a:blip r:embed="rId4">
            <a:extLst/>
          </a:blip>
          <a:stretch>
            <a:fillRect/>
          </a:stretch>
        </p:blipFill>
        <p:spPr>
          <a:xfrm>
            <a:off x="4496759" y="2340427"/>
            <a:ext cx="4822041" cy="3641615"/>
          </a:xfrm>
          <a:prstGeom prst="rect">
            <a:avLst/>
          </a:prstGeom>
          <a:ln w="3175">
            <a:miter lim="400000"/>
          </a:ln>
        </p:spPr>
      </p:pic>
      <p:sp>
        <p:nvSpPr>
          <p:cNvPr id="792" name="H"/>
          <p:cNvSpPr/>
          <p:nvPr/>
        </p:nvSpPr>
        <p:spPr>
          <a:xfrm>
            <a:off x="4282686" y="4017565"/>
            <a:ext cx="212510" cy="287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latin typeface="Helvetica Light"/>
                <a:ea typeface="Helvetica Light"/>
                <a:cs typeface="Helvetica Light"/>
                <a:sym typeface="Helvetica Light"/>
              </a:defRPr>
            </a:lvl1pPr>
          </a:lstStyle>
          <a:p>
            <a:r>
              <a:t>H</a:t>
            </a:r>
          </a:p>
        </p:txBody>
      </p:sp>
      <p:sp>
        <p:nvSpPr>
          <p:cNvPr id="793" name="Is the spatial configuration optimal?"/>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Is the spatial configuration optimal?</a:t>
            </a:r>
          </a:p>
        </p:txBody>
      </p:sp>
      <p:sp>
        <p:nvSpPr>
          <p:cNvPr id="794" name="Plenty of room for optimization."/>
          <p:cNvSpPr/>
          <p:nvPr/>
        </p:nvSpPr>
        <p:spPr>
          <a:xfrm>
            <a:off x="5550290" y="2188782"/>
            <a:ext cx="3084462" cy="3127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sz="1600">
                <a:latin typeface="Helvetica Light"/>
                <a:ea typeface="Helvetica Light"/>
                <a:cs typeface="Helvetica Light"/>
                <a:sym typeface="Helvetica Light"/>
              </a:defRPr>
            </a:lvl1pPr>
          </a:lstStyle>
          <a:p>
            <a:r>
              <a:t>Plenty of room for optimization.</a:t>
            </a:r>
          </a:p>
        </p:txBody>
      </p:sp>
      <p:sp>
        <p:nvSpPr>
          <p:cNvPr id="795" name="Oval"/>
          <p:cNvSpPr/>
          <p:nvPr/>
        </p:nvSpPr>
        <p:spPr>
          <a:xfrm>
            <a:off x="5019842" y="2706851"/>
            <a:ext cx="183935" cy="164197"/>
          </a:xfrm>
          <a:prstGeom prst="ellipse">
            <a:avLst/>
          </a:prstGeom>
          <a:solidFill>
            <a:srgbClr val="FFFFFF"/>
          </a:solidFill>
          <a:ln w="28575">
            <a:solidFill>
              <a:srgbClr val="B41111"/>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796" name="Oval"/>
          <p:cNvSpPr/>
          <p:nvPr/>
        </p:nvSpPr>
        <p:spPr>
          <a:xfrm>
            <a:off x="523278" y="5343295"/>
            <a:ext cx="183935" cy="164197"/>
          </a:xfrm>
          <a:prstGeom prst="ellipse">
            <a:avLst/>
          </a:prstGeom>
          <a:solidFill>
            <a:srgbClr val="FFFFFF"/>
          </a:solidFill>
          <a:ln w="28575">
            <a:solidFill>
              <a:srgbClr val="B41111"/>
            </a:solidFill>
            <a:miter lim="400000"/>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1" name="Group"/>
          <p:cNvGrpSpPr/>
          <p:nvPr/>
        </p:nvGrpSpPr>
        <p:grpSpPr>
          <a:xfrm>
            <a:off x="27661" y="1396402"/>
            <a:ext cx="8442043" cy="2624431"/>
            <a:chOff x="0" y="0"/>
            <a:chExt cx="8442042" cy="2624430"/>
          </a:xfrm>
        </p:grpSpPr>
        <p:pic>
          <p:nvPicPr>
            <p:cNvPr id="800" name="A549_expr.png" descr="A549_expr.png"/>
            <p:cNvPicPr>
              <a:picLocks noChangeAspect="1"/>
            </p:cNvPicPr>
            <p:nvPr/>
          </p:nvPicPr>
          <p:blipFill>
            <a:blip r:embed="rId2">
              <a:extLst/>
            </a:blip>
            <a:stretch>
              <a:fillRect/>
            </a:stretch>
          </p:blipFill>
          <p:spPr>
            <a:xfrm>
              <a:off x="0" y="0"/>
              <a:ext cx="3230069" cy="2624431"/>
            </a:xfrm>
            <a:prstGeom prst="rect">
              <a:avLst/>
            </a:prstGeom>
            <a:ln w="3175" cap="flat">
              <a:noFill/>
              <a:miter lim="400000"/>
            </a:ln>
            <a:effectLst/>
          </p:spPr>
        </p:pic>
        <p:sp>
          <p:nvSpPr>
            <p:cNvPr id="801" name="e=+1"/>
            <p:cNvSpPr/>
            <p:nvPr/>
          </p:nvSpPr>
          <p:spPr>
            <a:xfrm>
              <a:off x="2292355" y="364081"/>
              <a:ext cx="565976"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e=+1</a:t>
              </a:r>
            </a:p>
          </p:txBody>
        </p:sp>
        <p:sp>
          <p:nvSpPr>
            <p:cNvPr id="802" name="e=-1"/>
            <p:cNvSpPr/>
            <p:nvPr/>
          </p:nvSpPr>
          <p:spPr>
            <a:xfrm>
              <a:off x="785519" y="364081"/>
              <a:ext cx="507835"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e=-1</a:t>
              </a:r>
            </a:p>
          </p:txBody>
        </p:sp>
        <p:sp>
          <p:nvSpPr>
            <p:cNvPr id="803" name="Oval"/>
            <p:cNvSpPr/>
            <p:nvPr/>
          </p:nvSpPr>
          <p:spPr>
            <a:xfrm>
              <a:off x="976388" y="642994"/>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04" name="Oval"/>
            <p:cNvSpPr/>
            <p:nvPr/>
          </p:nvSpPr>
          <p:spPr>
            <a:xfrm>
              <a:off x="2440909" y="651924"/>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05" name="Oval"/>
            <p:cNvSpPr/>
            <p:nvPr/>
          </p:nvSpPr>
          <p:spPr>
            <a:xfrm>
              <a:off x="3896448" y="691148"/>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06" name="Oval"/>
            <p:cNvSpPr/>
            <p:nvPr/>
          </p:nvSpPr>
          <p:spPr>
            <a:xfrm>
              <a:off x="4146479" y="82509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07" name="Oval"/>
            <p:cNvSpPr/>
            <p:nvPr/>
          </p:nvSpPr>
          <p:spPr>
            <a:xfrm>
              <a:off x="3833940" y="1993784"/>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08" name="Oval"/>
            <p:cNvSpPr/>
            <p:nvPr/>
          </p:nvSpPr>
          <p:spPr>
            <a:xfrm>
              <a:off x="4325073" y="95553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09" name="Oval"/>
            <p:cNvSpPr/>
            <p:nvPr/>
          </p:nvSpPr>
          <p:spPr>
            <a:xfrm>
              <a:off x="3576461" y="1092984"/>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10" name="Oval"/>
            <p:cNvSpPr/>
            <p:nvPr/>
          </p:nvSpPr>
          <p:spPr>
            <a:xfrm>
              <a:off x="4097662" y="1771640"/>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11" name="Oval"/>
            <p:cNvSpPr/>
            <p:nvPr/>
          </p:nvSpPr>
          <p:spPr>
            <a:xfrm>
              <a:off x="5575229" y="691148"/>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12" name="Oval"/>
            <p:cNvSpPr/>
            <p:nvPr/>
          </p:nvSpPr>
          <p:spPr>
            <a:xfrm>
              <a:off x="5289479" y="1223423"/>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nvGrpSpPr>
            <p:cNvPr id="816" name="Group"/>
            <p:cNvGrpSpPr/>
            <p:nvPr/>
          </p:nvGrpSpPr>
          <p:grpSpPr>
            <a:xfrm>
              <a:off x="3494933" y="345158"/>
              <a:ext cx="2500056" cy="2125754"/>
              <a:chOff x="298737" y="0"/>
              <a:chExt cx="2500054" cy="2125752"/>
            </a:xfrm>
          </p:grpSpPr>
          <p:pic>
            <p:nvPicPr>
              <p:cNvPr id="813" name="p2.png" descr="p2.png"/>
              <p:cNvPicPr>
                <a:picLocks noChangeAspect="1"/>
              </p:cNvPicPr>
              <p:nvPr/>
            </p:nvPicPr>
            <p:blipFill>
              <a:blip r:embed="rId5">
                <a:extLst/>
              </a:blip>
              <a:srcRect/>
              <a:stretch>
                <a:fillRect/>
              </a:stretch>
            </p:blipFill>
            <p:spPr>
              <a:xfrm>
                <a:off x="298737" y="0"/>
                <a:ext cx="2500056" cy="2125753"/>
              </a:xfrm>
              <a:prstGeom prst="rect">
                <a:avLst/>
              </a:prstGeom>
              <a:ln w="3175" cap="flat">
                <a:noFill/>
                <a:miter lim="400000"/>
              </a:ln>
              <a:effectLst/>
            </p:spPr>
          </p:pic>
          <p:sp>
            <p:nvSpPr>
              <p:cNvPr id="814" name="Oval"/>
              <p:cNvSpPr/>
              <p:nvPr/>
            </p:nvSpPr>
            <p:spPr>
              <a:xfrm>
                <a:off x="1539643" y="1685442"/>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15" name="Oval"/>
              <p:cNvSpPr/>
              <p:nvPr/>
            </p:nvSpPr>
            <p:spPr>
              <a:xfrm>
                <a:off x="1745026" y="1253312"/>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sp>
          <p:nvSpPr>
            <p:cNvPr id="817" name="Oval"/>
            <p:cNvSpPr/>
            <p:nvPr/>
          </p:nvSpPr>
          <p:spPr>
            <a:xfrm>
              <a:off x="3985745" y="780445"/>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18" name="Oval"/>
            <p:cNvSpPr/>
            <p:nvPr/>
          </p:nvSpPr>
          <p:spPr>
            <a:xfrm>
              <a:off x="4235776" y="914390"/>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19" name="Oval"/>
            <p:cNvSpPr/>
            <p:nvPr/>
          </p:nvSpPr>
          <p:spPr>
            <a:xfrm>
              <a:off x="3923237" y="2083081"/>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0" name="Oval"/>
            <p:cNvSpPr/>
            <p:nvPr/>
          </p:nvSpPr>
          <p:spPr>
            <a:xfrm>
              <a:off x="4414370" y="1044830"/>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1" name="Oval"/>
            <p:cNvSpPr/>
            <p:nvPr/>
          </p:nvSpPr>
          <p:spPr>
            <a:xfrm>
              <a:off x="3665758" y="1182281"/>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2" name="Oval"/>
            <p:cNvSpPr/>
            <p:nvPr/>
          </p:nvSpPr>
          <p:spPr>
            <a:xfrm>
              <a:off x="4186959" y="1860937"/>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3" name="Oval"/>
            <p:cNvSpPr/>
            <p:nvPr/>
          </p:nvSpPr>
          <p:spPr>
            <a:xfrm>
              <a:off x="5378776" y="1312720"/>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4" name="Oval"/>
            <p:cNvSpPr/>
            <p:nvPr/>
          </p:nvSpPr>
          <p:spPr>
            <a:xfrm>
              <a:off x="7133299" y="709007"/>
              <a:ext cx="161119" cy="154911"/>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5" name="Oval"/>
            <p:cNvSpPr/>
            <p:nvPr/>
          </p:nvSpPr>
          <p:spPr>
            <a:xfrm>
              <a:off x="6776111" y="2003812"/>
              <a:ext cx="161120"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6" name="Oval"/>
            <p:cNvSpPr/>
            <p:nvPr/>
          </p:nvSpPr>
          <p:spPr>
            <a:xfrm>
              <a:off x="7124369" y="1112657"/>
              <a:ext cx="161119" cy="154911"/>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7" name="Oval"/>
            <p:cNvSpPr/>
            <p:nvPr/>
          </p:nvSpPr>
          <p:spPr>
            <a:xfrm>
              <a:off x="6999810" y="1789499"/>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8" name="Oval"/>
            <p:cNvSpPr/>
            <p:nvPr/>
          </p:nvSpPr>
          <p:spPr>
            <a:xfrm>
              <a:off x="7720691" y="1484733"/>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29" name="Line"/>
            <p:cNvSpPr/>
            <p:nvPr/>
          </p:nvSpPr>
          <p:spPr>
            <a:xfrm flipH="1" flipV="1">
              <a:off x="6850650" y="691533"/>
              <a:ext cx="291206" cy="7569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0" name="Line"/>
            <p:cNvSpPr/>
            <p:nvPr/>
          </p:nvSpPr>
          <p:spPr>
            <a:xfrm flipV="1">
              <a:off x="7213858" y="856733"/>
              <a:ext cx="1" cy="254180"/>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1" name="Line"/>
            <p:cNvSpPr/>
            <p:nvPr/>
          </p:nvSpPr>
          <p:spPr>
            <a:xfrm flipV="1">
              <a:off x="6670505" y="721880"/>
              <a:ext cx="108709" cy="523885"/>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2" name="Oval"/>
            <p:cNvSpPr/>
            <p:nvPr/>
          </p:nvSpPr>
          <p:spPr>
            <a:xfrm>
              <a:off x="6576836" y="116332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33" name="Line"/>
            <p:cNvSpPr/>
            <p:nvPr/>
          </p:nvSpPr>
          <p:spPr>
            <a:xfrm>
              <a:off x="6724083" y="1240553"/>
              <a:ext cx="423088"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4" name="Line"/>
            <p:cNvSpPr/>
            <p:nvPr/>
          </p:nvSpPr>
          <p:spPr>
            <a:xfrm flipV="1">
              <a:off x="6724083" y="784884"/>
              <a:ext cx="423088" cy="423088"/>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5" name="Line"/>
            <p:cNvSpPr/>
            <p:nvPr/>
          </p:nvSpPr>
          <p:spPr>
            <a:xfrm flipH="1" flipV="1">
              <a:off x="6831239" y="713447"/>
              <a:ext cx="303240" cy="429584"/>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6" name="Oval"/>
            <p:cNvSpPr/>
            <p:nvPr/>
          </p:nvSpPr>
          <p:spPr>
            <a:xfrm>
              <a:off x="6727159" y="570955"/>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37" name="Line"/>
            <p:cNvSpPr/>
            <p:nvPr/>
          </p:nvSpPr>
          <p:spPr>
            <a:xfrm flipV="1">
              <a:off x="6911133" y="1925875"/>
              <a:ext cx="110710" cy="110710"/>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8" name="Line"/>
            <p:cNvSpPr/>
            <p:nvPr/>
          </p:nvSpPr>
          <p:spPr>
            <a:xfrm flipH="1" flipV="1">
              <a:off x="6683200" y="1327255"/>
              <a:ext cx="143668" cy="679482"/>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39" name="Line"/>
            <p:cNvSpPr/>
            <p:nvPr/>
          </p:nvSpPr>
          <p:spPr>
            <a:xfrm flipV="1">
              <a:off x="7088043" y="1277645"/>
              <a:ext cx="108756" cy="506220"/>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0" name="Line"/>
            <p:cNvSpPr/>
            <p:nvPr/>
          </p:nvSpPr>
          <p:spPr>
            <a:xfrm flipH="1" flipV="1">
              <a:off x="6702625" y="1300962"/>
              <a:ext cx="310429" cy="522452"/>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1" name="Line"/>
            <p:cNvSpPr/>
            <p:nvPr/>
          </p:nvSpPr>
          <p:spPr>
            <a:xfrm flipH="1">
              <a:off x="6922079" y="2124166"/>
              <a:ext cx="637137"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2" name="Line"/>
            <p:cNvSpPr/>
            <p:nvPr/>
          </p:nvSpPr>
          <p:spPr>
            <a:xfrm flipH="1" flipV="1">
              <a:off x="7160260" y="1902193"/>
              <a:ext cx="441778" cy="201042"/>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3" name="Oval"/>
            <p:cNvSpPr/>
            <p:nvPr/>
          </p:nvSpPr>
          <p:spPr>
            <a:xfrm>
              <a:off x="7557620" y="2030601"/>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44" name="Line"/>
            <p:cNvSpPr/>
            <p:nvPr/>
          </p:nvSpPr>
          <p:spPr>
            <a:xfrm flipH="1">
              <a:off x="7716822" y="1459979"/>
              <a:ext cx="611879" cy="611879"/>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5" name="Line"/>
            <p:cNvSpPr/>
            <p:nvPr/>
          </p:nvSpPr>
          <p:spPr>
            <a:xfrm flipV="1">
              <a:off x="7665712" y="1637912"/>
              <a:ext cx="127231" cy="398888"/>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6" name="Line"/>
            <p:cNvSpPr/>
            <p:nvPr/>
          </p:nvSpPr>
          <p:spPr>
            <a:xfrm flipV="1">
              <a:off x="7882654" y="1400738"/>
              <a:ext cx="409694" cy="163515"/>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7" name="Oval"/>
            <p:cNvSpPr/>
            <p:nvPr/>
          </p:nvSpPr>
          <p:spPr>
            <a:xfrm>
              <a:off x="8280924" y="1330580"/>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48" name="Line"/>
            <p:cNvSpPr/>
            <p:nvPr/>
          </p:nvSpPr>
          <p:spPr>
            <a:xfrm flipH="1" flipV="1">
              <a:off x="7291249" y="1223886"/>
              <a:ext cx="418036" cy="302083"/>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49" name="Line"/>
            <p:cNvSpPr/>
            <p:nvPr/>
          </p:nvSpPr>
          <p:spPr>
            <a:xfrm flipH="1">
              <a:off x="7156357" y="1575812"/>
              <a:ext cx="565061" cy="28176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50" name="Line"/>
            <p:cNvSpPr/>
            <p:nvPr/>
          </p:nvSpPr>
          <p:spPr>
            <a:xfrm flipH="1" flipV="1">
              <a:off x="7291249" y="814200"/>
              <a:ext cx="1020932" cy="535698"/>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grpSp>
      <p:sp>
        <p:nvSpPr>
          <p:cNvPr id="852"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sp>
        <p:nvSpPr>
          <p:cNvPr id="853" name="d is the weighted adjacency matrix and e=+1 or -1"/>
          <p:cNvSpPr/>
          <p:nvPr/>
        </p:nvSpPr>
        <p:spPr>
          <a:xfrm>
            <a:off x="4098324" y="5098286"/>
            <a:ext cx="5229944" cy="2873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sz="1400">
                <a:latin typeface="Helvetica Light"/>
                <a:ea typeface="Helvetica Light"/>
                <a:cs typeface="Helvetica Light"/>
                <a:sym typeface="Helvetica Light"/>
              </a:defRPr>
            </a:lvl1pPr>
          </a:lstStyle>
          <a:p>
            <a:r>
              <a:t>d is the weighted adjacency matrix and e=+1 or -1</a:t>
            </a:r>
          </a:p>
        </p:txBody>
      </p:sp>
      <p:sp>
        <p:nvSpPr>
          <p:cNvPr id="854"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52</a:t>
            </a:fld>
            <a:endParaRPr/>
          </a:p>
        </p:txBody>
      </p:sp>
      <p:sp>
        <p:nvSpPr>
          <p:cNvPr id="855" name="Modularity…"/>
          <p:cNvSpPr/>
          <p:nvPr/>
        </p:nvSpPr>
        <p:spPr>
          <a:xfrm>
            <a:off x="547126" y="4491808"/>
            <a:ext cx="2492096" cy="1183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10765">
              <a:defRPr sz="3600">
                <a:latin typeface="Helvetica Light"/>
                <a:ea typeface="Helvetica Light"/>
                <a:cs typeface="Helvetica Light"/>
                <a:sym typeface="Helvetica Light"/>
              </a:defRPr>
            </a:pPr>
            <a:r>
              <a:t>Modularity </a:t>
            </a:r>
          </a:p>
          <a:p>
            <a:pPr algn="ctr" defTabSz="410765">
              <a:defRPr sz="3600">
                <a:latin typeface="Helvetica Light"/>
                <a:ea typeface="Helvetica Light"/>
                <a:cs typeface="Helvetica Light"/>
                <a:sym typeface="Helvetica Light"/>
              </a:defRPr>
            </a:pPr>
            <a:r>
              <a:t>detection</a:t>
            </a:r>
          </a:p>
        </p:txBody>
      </p:sp>
      <p:pic>
        <p:nvPicPr>
          <p:cNvPr id="856" name="pasted-image.pdf" descr="pasted-image.pdf"/>
          <p:cNvPicPr>
            <a:picLocks noChangeAspect="1"/>
          </p:cNvPicPr>
          <p:nvPr/>
        </p:nvPicPr>
        <p:blipFill>
          <a:blip r:embed="rId6">
            <a:extLst/>
          </a:blip>
          <a:stretch>
            <a:fillRect/>
          </a:stretch>
        </p:blipFill>
        <p:spPr>
          <a:xfrm>
            <a:off x="4192646" y="4279141"/>
            <a:ext cx="3825732" cy="804385"/>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9" name="Group"/>
          <p:cNvGrpSpPr/>
          <p:nvPr/>
        </p:nvGrpSpPr>
        <p:grpSpPr>
          <a:xfrm>
            <a:off x="27661" y="1396402"/>
            <a:ext cx="8442043" cy="2624431"/>
            <a:chOff x="0" y="0"/>
            <a:chExt cx="8442042" cy="2624430"/>
          </a:xfrm>
        </p:grpSpPr>
        <p:pic>
          <p:nvPicPr>
            <p:cNvPr id="858" name="A549_expr.png" descr="A549_expr.png"/>
            <p:cNvPicPr>
              <a:picLocks noChangeAspect="1"/>
            </p:cNvPicPr>
            <p:nvPr/>
          </p:nvPicPr>
          <p:blipFill>
            <a:blip r:embed="rId2">
              <a:extLst/>
            </a:blip>
            <a:stretch>
              <a:fillRect/>
            </a:stretch>
          </p:blipFill>
          <p:spPr>
            <a:xfrm>
              <a:off x="0" y="0"/>
              <a:ext cx="3230069" cy="2624431"/>
            </a:xfrm>
            <a:prstGeom prst="rect">
              <a:avLst/>
            </a:prstGeom>
            <a:ln w="3175" cap="flat">
              <a:noFill/>
              <a:miter lim="400000"/>
            </a:ln>
            <a:effectLst/>
          </p:spPr>
        </p:pic>
        <p:sp>
          <p:nvSpPr>
            <p:cNvPr id="859" name="e=+1"/>
            <p:cNvSpPr/>
            <p:nvPr/>
          </p:nvSpPr>
          <p:spPr>
            <a:xfrm>
              <a:off x="2292355" y="364081"/>
              <a:ext cx="565976"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e=+1</a:t>
              </a:r>
            </a:p>
          </p:txBody>
        </p:sp>
        <p:sp>
          <p:nvSpPr>
            <p:cNvPr id="860" name="e=-1"/>
            <p:cNvSpPr/>
            <p:nvPr/>
          </p:nvSpPr>
          <p:spPr>
            <a:xfrm>
              <a:off x="785519" y="364081"/>
              <a:ext cx="507835" cy="50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1400">
                  <a:latin typeface="Helvetica Light"/>
                  <a:ea typeface="Helvetica Light"/>
                  <a:cs typeface="Helvetica Light"/>
                  <a:sym typeface="Helvetica Light"/>
                </a:defRPr>
              </a:lvl1pPr>
            </a:lstStyle>
            <a:p>
              <a:r>
                <a:t>e=-1</a:t>
              </a:r>
            </a:p>
          </p:txBody>
        </p:sp>
        <p:sp>
          <p:nvSpPr>
            <p:cNvPr id="861" name="Oval"/>
            <p:cNvSpPr/>
            <p:nvPr/>
          </p:nvSpPr>
          <p:spPr>
            <a:xfrm>
              <a:off x="976388" y="642994"/>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2" name="Oval"/>
            <p:cNvSpPr/>
            <p:nvPr/>
          </p:nvSpPr>
          <p:spPr>
            <a:xfrm>
              <a:off x="2440909" y="651924"/>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3" name="Oval"/>
            <p:cNvSpPr/>
            <p:nvPr/>
          </p:nvSpPr>
          <p:spPr>
            <a:xfrm>
              <a:off x="3896448" y="691148"/>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4" name="Oval"/>
            <p:cNvSpPr/>
            <p:nvPr/>
          </p:nvSpPr>
          <p:spPr>
            <a:xfrm>
              <a:off x="4146479" y="82509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5" name="Oval"/>
            <p:cNvSpPr/>
            <p:nvPr/>
          </p:nvSpPr>
          <p:spPr>
            <a:xfrm>
              <a:off x="3833940" y="1993784"/>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6" name="Oval"/>
            <p:cNvSpPr/>
            <p:nvPr/>
          </p:nvSpPr>
          <p:spPr>
            <a:xfrm>
              <a:off x="4325073" y="95553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7" name="Oval"/>
            <p:cNvSpPr/>
            <p:nvPr/>
          </p:nvSpPr>
          <p:spPr>
            <a:xfrm>
              <a:off x="3576461" y="1092984"/>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8" name="Oval"/>
            <p:cNvSpPr/>
            <p:nvPr/>
          </p:nvSpPr>
          <p:spPr>
            <a:xfrm>
              <a:off x="4097662" y="1771640"/>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69" name="Oval"/>
            <p:cNvSpPr/>
            <p:nvPr/>
          </p:nvSpPr>
          <p:spPr>
            <a:xfrm>
              <a:off x="5575229" y="691148"/>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70" name="Oval"/>
            <p:cNvSpPr/>
            <p:nvPr/>
          </p:nvSpPr>
          <p:spPr>
            <a:xfrm>
              <a:off x="5289479" y="1223423"/>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nvGrpSpPr>
            <p:cNvPr id="874" name="Group"/>
            <p:cNvGrpSpPr/>
            <p:nvPr/>
          </p:nvGrpSpPr>
          <p:grpSpPr>
            <a:xfrm>
              <a:off x="3494933" y="345158"/>
              <a:ext cx="2500056" cy="2125754"/>
              <a:chOff x="298737" y="0"/>
              <a:chExt cx="2500054" cy="2125752"/>
            </a:xfrm>
          </p:grpSpPr>
          <p:pic>
            <p:nvPicPr>
              <p:cNvPr id="871" name="p2.png" descr="p2.png"/>
              <p:cNvPicPr>
                <a:picLocks noChangeAspect="1"/>
              </p:cNvPicPr>
              <p:nvPr/>
            </p:nvPicPr>
            <p:blipFill>
              <a:blip r:embed="rId5">
                <a:extLst/>
              </a:blip>
              <a:srcRect/>
              <a:stretch>
                <a:fillRect/>
              </a:stretch>
            </p:blipFill>
            <p:spPr>
              <a:xfrm>
                <a:off x="298737" y="0"/>
                <a:ext cx="2500056" cy="2125753"/>
              </a:xfrm>
              <a:prstGeom prst="rect">
                <a:avLst/>
              </a:prstGeom>
              <a:ln w="3175" cap="flat">
                <a:noFill/>
                <a:miter lim="400000"/>
              </a:ln>
              <a:effectLst/>
            </p:spPr>
          </p:pic>
          <p:sp>
            <p:nvSpPr>
              <p:cNvPr id="872" name="Oval"/>
              <p:cNvSpPr/>
              <p:nvPr/>
            </p:nvSpPr>
            <p:spPr>
              <a:xfrm>
                <a:off x="1539643" y="1685442"/>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73" name="Oval"/>
              <p:cNvSpPr/>
              <p:nvPr/>
            </p:nvSpPr>
            <p:spPr>
              <a:xfrm>
                <a:off x="1745026" y="1253312"/>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grpSp>
        <p:sp>
          <p:nvSpPr>
            <p:cNvPr id="875" name="Oval"/>
            <p:cNvSpPr/>
            <p:nvPr/>
          </p:nvSpPr>
          <p:spPr>
            <a:xfrm>
              <a:off x="3985745" y="780445"/>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76" name="Oval"/>
            <p:cNvSpPr/>
            <p:nvPr/>
          </p:nvSpPr>
          <p:spPr>
            <a:xfrm>
              <a:off x="4235776" y="914390"/>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77" name="Oval"/>
            <p:cNvSpPr/>
            <p:nvPr/>
          </p:nvSpPr>
          <p:spPr>
            <a:xfrm>
              <a:off x="3923237" y="2083081"/>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78" name="Oval"/>
            <p:cNvSpPr/>
            <p:nvPr/>
          </p:nvSpPr>
          <p:spPr>
            <a:xfrm>
              <a:off x="4414370" y="1044830"/>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79" name="Oval"/>
            <p:cNvSpPr/>
            <p:nvPr/>
          </p:nvSpPr>
          <p:spPr>
            <a:xfrm>
              <a:off x="3665758" y="1182281"/>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0" name="Oval"/>
            <p:cNvSpPr/>
            <p:nvPr/>
          </p:nvSpPr>
          <p:spPr>
            <a:xfrm>
              <a:off x="4186959" y="1860937"/>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1" name="Oval"/>
            <p:cNvSpPr/>
            <p:nvPr/>
          </p:nvSpPr>
          <p:spPr>
            <a:xfrm>
              <a:off x="5378776" y="1312720"/>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2" name="Oval"/>
            <p:cNvSpPr/>
            <p:nvPr/>
          </p:nvSpPr>
          <p:spPr>
            <a:xfrm>
              <a:off x="7133299" y="709007"/>
              <a:ext cx="161119" cy="154911"/>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3" name="Oval"/>
            <p:cNvSpPr/>
            <p:nvPr/>
          </p:nvSpPr>
          <p:spPr>
            <a:xfrm>
              <a:off x="6776111" y="2003812"/>
              <a:ext cx="161120"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4" name="Oval"/>
            <p:cNvSpPr/>
            <p:nvPr/>
          </p:nvSpPr>
          <p:spPr>
            <a:xfrm>
              <a:off x="7124369" y="1112657"/>
              <a:ext cx="161119" cy="154911"/>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5" name="Oval"/>
            <p:cNvSpPr/>
            <p:nvPr/>
          </p:nvSpPr>
          <p:spPr>
            <a:xfrm>
              <a:off x="6999810" y="1789499"/>
              <a:ext cx="161119" cy="154911"/>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6" name="Oval"/>
            <p:cNvSpPr/>
            <p:nvPr/>
          </p:nvSpPr>
          <p:spPr>
            <a:xfrm>
              <a:off x="7720691" y="1484733"/>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87" name="Line"/>
            <p:cNvSpPr/>
            <p:nvPr/>
          </p:nvSpPr>
          <p:spPr>
            <a:xfrm flipH="1" flipV="1">
              <a:off x="6850650" y="691533"/>
              <a:ext cx="291206" cy="7569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88" name="Line"/>
            <p:cNvSpPr/>
            <p:nvPr/>
          </p:nvSpPr>
          <p:spPr>
            <a:xfrm flipV="1">
              <a:off x="7213858" y="856733"/>
              <a:ext cx="1" cy="254180"/>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89" name="Line"/>
            <p:cNvSpPr/>
            <p:nvPr/>
          </p:nvSpPr>
          <p:spPr>
            <a:xfrm flipV="1">
              <a:off x="6670505" y="721880"/>
              <a:ext cx="108709" cy="523885"/>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0" name="Oval"/>
            <p:cNvSpPr/>
            <p:nvPr/>
          </p:nvSpPr>
          <p:spPr>
            <a:xfrm>
              <a:off x="6576836" y="1163323"/>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91" name="Line"/>
            <p:cNvSpPr/>
            <p:nvPr/>
          </p:nvSpPr>
          <p:spPr>
            <a:xfrm>
              <a:off x="6724083" y="1240553"/>
              <a:ext cx="423088"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2" name="Line"/>
            <p:cNvSpPr/>
            <p:nvPr/>
          </p:nvSpPr>
          <p:spPr>
            <a:xfrm flipV="1">
              <a:off x="6724083" y="784884"/>
              <a:ext cx="423088" cy="423088"/>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3" name="Line"/>
            <p:cNvSpPr/>
            <p:nvPr/>
          </p:nvSpPr>
          <p:spPr>
            <a:xfrm flipH="1" flipV="1">
              <a:off x="6831239" y="713447"/>
              <a:ext cx="303240" cy="429584"/>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4" name="Oval"/>
            <p:cNvSpPr/>
            <p:nvPr/>
          </p:nvSpPr>
          <p:spPr>
            <a:xfrm>
              <a:off x="6727159" y="570955"/>
              <a:ext cx="161119" cy="154910"/>
            </a:xfrm>
            <a:prstGeom prst="ellipse">
              <a:avLst/>
            </a:prstGeom>
            <a:blipFill rotWithShape="1">
              <a:blip r:embed="rId4"/>
              <a:srcRect/>
              <a:tile tx="0" ty="0" sx="100000" sy="100000" flip="none" algn="tl"/>
            </a:blipFill>
            <a:ln w="3175" cap="flat">
              <a:noFill/>
              <a:miter lim="400000"/>
            </a:ln>
            <a:effectLst>
              <a:outerShdw blurRad="254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895" name="Line"/>
            <p:cNvSpPr/>
            <p:nvPr/>
          </p:nvSpPr>
          <p:spPr>
            <a:xfrm flipV="1">
              <a:off x="6911133" y="1925875"/>
              <a:ext cx="110710" cy="110710"/>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6" name="Line"/>
            <p:cNvSpPr/>
            <p:nvPr/>
          </p:nvSpPr>
          <p:spPr>
            <a:xfrm flipH="1" flipV="1">
              <a:off x="6683200" y="1327255"/>
              <a:ext cx="143668" cy="679482"/>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7" name="Line"/>
            <p:cNvSpPr/>
            <p:nvPr/>
          </p:nvSpPr>
          <p:spPr>
            <a:xfrm flipV="1">
              <a:off x="7088043" y="1277645"/>
              <a:ext cx="108756" cy="506220"/>
            </a:xfrm>
            <a:prstGeom prst="line">
              <a:avLst/>
            </a:prstGeom>
            <a:noFill/>
            <a:ln w="127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8" name="Line"/>
            <p:cNvSpPr/>
            <p:nvPr/>
          </p:nvSpPr>
          <p:spPr>
            <a:xfrm flipH="1" flipV="1">
              <a:off x="6702625" y="1300962"/>
              <a:ext cx="310429" cy="522452"/>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899" name="Line"/>
            <p:cNvSpPr/>
            <p:nvPr/>
          </p:nvSpPr>
          <p:spPr>
            <a:xfrm flipH="1">
              <a:off x="6922079" y="2124166"/>
              <a:ext cx="637137"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0" name="Line"/>
            <p:cNvSpPr/>
            <p:nvPr/>
          </p:nvSpPr>
          <p:spPr>
            <a:xfrm flipH="1" flipV="1">
              <a:off x="7160260" y="1902193"/>
              <a:ext cx="441778" cy="201042"/>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1" name="Oval"/>
            <p:cNvSpPr/>
            <p:nvPr/>
          </p:nvSpPr>
          <p:spPr>
            <a:xfrm>
              <a:off x="7557620" y="2030601"/>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902" name="Line"/>
            <p:cNvSpPr/>
            <p:nvPr/>
          </p:nvSpPr>
          <p:spPr>
            <a:xfrm flipH="1">
              <a:off x="7716822" y="1459979"/>
              <a:ext cx="611879" cy="611879"/>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3" name="Line"/>
            <p:cNvSpPr/>
            <p:nvPr/>
          </p:nvSpPr>
          <p:spPr>
            <a:xfrm flipV="1">
              <a:off x="7665712" y="1637912"/>
              <a:ext cx="127231" cy="398888"/>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4" name="Line"/>
            <p:cNvSpPr/>
            <p:nvPr/>
          </p:nvSpPr>
          <p:spPr>
            <a:xfrm flipV="1">
              <a:off x="7882654" y="1400738"/>
              <a:ext cx="409694" cy="163515"/>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5" name="Oval"/>
            <p:cNvSpPr/>
            <p:nvPr/>
          </p:nvSpPr>
          <p:spPr>
            <a:xfrm>
              <a:off x="8280924" y="1330580"/>
              <a:ext cx="161119" cy="154910"/>
            </a:xfrm>
            <a:prstGeom prst="ellipse">
              <a:avLst/>
            </a:prstGeom>
            <a:blipFill rotWithShape="1">
              <a:blip r:embed="rId3"/>
              <a:srcRect/>
              <a:tile tx="0" ty="0" sx="100000" sy="100000" flip="none" algn="tl"/>
            </a:blip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algn="ctr" defTabSz="410765">
                <a:defRPr sz="1600">
                  <a:solidFill>
                    <a:srgbClr val="FFFFFF"/>
                  </a:solidFill>
                  <a:latin typeface="Helvetica Light"/>
                  <a:ea typeface="Helvetica Light"/>
                  <a:cs typeface="Helvetica Light"/>
                  <a:sym typeface="Helvetica Light"/>
                </a:defRPr>
              </a:pPr>
              <a:endParaRPr/>
            </a:p>
          </p:txBody>
        </p:sp>
        <p:sp>
          <p:nvSpPr>
            <p:cNvPr id="906" name="Line"/>
            <p:cNvSpPr/>
            <p:nvPr/>
          </p:nvSpPr>
          <p:spPr>
            <a:xfrm flipH="1" flipV="1">
              <a:off x="7291249" y="1223886"/>
              <a:ext cx="418036" cy="302083"/>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7" name="Line"/>
            <p:cNvSpPr/>
            <p:nvPr/>
          </p:nvSpPr>
          <p:spPr>
            <a:xfrm flipH="1">
              <a:off x="7156357" y="1575812"/>
              <a:ext cx="565061" cy="28176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sp>
          <p:nvSpPr>
            <p:cNvPr id="908" name="Line"/>
            <p:cNvSpPr/>
            <p:nvPr/>
          </p:nvSpPr>
          <p:spPr>
            <a:xfrm flipH="1" flipV="1">
              <a:off x="7291249" y="814200"/>
              <a:ext cx="1020932" cy="535698"/>
            </a:xfrm>
            <a:prstGeom prst="line">
              <a:avLst/>
            </a:prstGeom>
            <a:noFill/>
            <a:ln w="3175" cap="flat">
              <a:solidFill>
                <a:srgbClr val="000000"/>
              </a:solidFill>
              <a:prstDash val="solid"/>
              <a:miter lim="400000"/>
            </a:ln>
            <a:effectLst/>
          </p:spPr>
          <p:txBody>
            <a:bodyPr wrap="square" lIns="35718" tIns="35718" rIns="35718" bIns="35718" numCol="1" anchor="ctr">
              <a:noAutofit/>
            </a:bodyPr>
            <a:lstStyle/>
            <a:p>
              <a:pPr algn="ctr" defTabSz="410765">
                <a:defRPr sz="1600">
                  <a:latin typeface="Helvetica Light"/>
                  <a:ea typeface="Helvetica Light"/>
                  <a:cs typeface="Helvetica Light"/>
                  <a:sym typeface="Helvetica Light"/>
                </a:defRPr>
              </a:pPr>
              <a:endParaRPr/>
            </a:p>
          </p:txBody>
        </p:sp>
      </p:grpSp>
      <p:sp>
        <p:nvSpPr>
          <p:cNvPr id="910" name="Gene-Gene proximity versus co-expression"/>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Gene-Gene proximity versus co-expression</a:t>
            </a:r>
          </a:p>
        </p:txBody>
      </p:sp>
      <p:sp>
        <p:nvSpPr>
          <p:cNvPr id="911" name="d is the weighted adjacency matrix and e=+1 or -1"/>
          <p:cNvSpPr/>
          <p:nvPr/>
        </p:nvSpPr>
        <p:spPr>
          <a:xfrm>
            <a:off x="4098324" y="5098286"/>
            <a:ext cx="5229944" cy="2873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sz="1400">
                <a:latin typeface="Helvetica Light"/>
                <a:ea typeface="Helvetica Light"/>
                <a:cs typeface="Helvetica Light"/>
                <a:sym typeface="Helvetica Light"/>
              </a:defRPr>
            </a:lvl1pPr>
          </a:lstStyle>
          <a:p>
            <a:r>
              <a:t>d is the weighted adjacency matrix and e=+1 or -1</a:t>
            </a:r>
          </a:p>
        </p:txBody>
      </p:sp>
      <p:sp>
        <p:nvSpPr>
          <p:cNvPr id="912"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53</a:t>
            </a:fld>
            <a:endParaRPr/>
          </a:p>
        </p:txBody>
      </p:sp>
      <p:sp>
        <p:nvSpPr>
          <p:cNvPr id="913" name="Modularity…"/>
          <p:cNvSpPr/>
          <p:nvPr/>
        </p:nvSpPr>
        <p:spPr>
          <a:xfrm>
            <a:off x="547126" y="4491808"/>
            <a:ext cx="2492096" cy="1183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10765">
              <a:defRPr sz="3600">
                <a:latin typeface="Helvetica Light"/>
                <a:ea typeface="Helvetica Light"/>
                <a:cs typeface="Helvetica Light"/>
                <a:sym typeface="Helvetica Light"/>
              </a:defRPr>
            </a:pPr>
            <a:r>
              <a:t>Modularity </a:t>
            </a:r>
          </a:p>
          <a:p>
            <a:pPr algn="ctr" defTabSz="410765">
              <a:defRPr sz="3600">
                <a:latin typeface="Helvetica Light"/>
                <a:ea typeface="Helvetica Light"/>
                <a:cs typeface="Helvetica Light"/>
                <a:sym typeface="Helvetica Light"/>
              </a:defRPr>
            </a:pPr>
            <a:r>
              <a:t>detection</a:t>
            </a:r>
          </a:p>
        </p:txBody>
      </p:sp>
      <p:pic>
        <p:nvPicPr>
          <p:cNvPr id="914" name="pasted-image.pdf" descr="pasted-image.pdf"/>
          <p:cNvPicPr>
            <a:picLocks noChangeAspect="1"/>
          </p:cNvPicPr>
          <p:nvPr/>
        </p:nvPicPr>
        <p:blipFill>
          <a:blip r:embed="rId6">
            <a:extLst/>
          </a:blip>
          <a:stretch>
            <a:fillRect/>
          </a:stretch>
        </p:blipFill>
        <p:spPr>
          <a:xfrm>
            <a:off x="4192646" y="4279141"/>
            <a:ext cx="3825732" cy="804385"/>
          </a:xfrm>
          <a:prstGeom prst="rect">
            <a:avLst/>
          </a:prstGeom>
          <a:ln w="12700">
            <a:miter lim="400000"/>
          </a:ln>
        </p:spPr>
      </p:pic>
      <p:pic>
        <p:nvPicPr>
          <p:cNvPr id="915" name="A549C_modularity_vs_rand.png" descr="A549C_modularity_vs_rand.png"/>
          <p:cNvPicPr>
            <a:picLocks noChangeAspect="1"/>
          </p:cNvPicPr>
          <p:nvPr/>
        </p:nvPicPr>
        <p:blipFill>
          <a:blip r:embed="rId7">
            <a:extLst/>
          </a:blip>
          <a:stretch>
            <a:fillRect/>
          </a:stretch>
        </p:blipFill>
        <p:spPr>
          <a:xfrm>
            <a:off x="1310193" y="1533569"/>
            <a:ext cx="6523614" cy="528856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Divide gene-gene proximity network into modules"/>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Divide gene-gene proximity network into modules</a:t>
            </a:r>
          </a:p>
        </p:txBody>
      </p:sp>
      <p:sp>
        <p:nvSpPr>
          <p:cNvPr id="918"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54</a:t>
            </a:fld>
            <a:endParaRPr/>
          </a:p>
        </p:txBody>
      </p:sp>
      <p:sp>
        <p:nvSpPr>
          <p:cNvPr id="919" name="Line"/>
          <p:cNvSpPr/>
          <p:nvPr/>
        </p:nvSpPr>
        <p:spPr>
          <a:xfrm>
            <a:off x="344714" y="6225864"/>
            <a:ext cx="8229600" cy="1"/>
          </a:xfrm>
          <a:prstGeom prst="line">
            <a:avLst/>
          </a:prstGeom>
          <a:ln w="28575">
            <a:solidFill>
              <a:schemeClr val="accent1"/>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920" name="0"/>
          <p:cNvSpPr/>
          <p:nvPr/>
        </p:nvSpPr>
        <p:spPr>
          <a:xfrm>
            <a:off x="614892" y="6257744"/>
            <a:ext cx="23127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0</a:t>
            </a:r>
          </a:p>
        </p:txBody>
      </p:sp>
      <p:sp>
        <p:nvSpPr>
          <p:cNvPr id="921" name="Q"/>
          <p:cNvSpPr/>
          <p:nvPr/>
        </p:nvSpPr>
        <p:spPr>
          <a:xfrm>
            <a:off x="8645127" y="6050533"/>
            <a:ext cx="281953"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Q</a:t>
            </a:r>
          </a:p>
        </p:txBody>
      </p:sp>
      <p:sp>
        <p:nvSpPr>
          <p:cNvPr id="922" name="0.04"/>
          <p:cNvSpPr/>
          <p:nvPr/>
        </p:nvSpPr>
        <p:spPr>
          <a:xfrm>
            <a:off x="2976328" y="6295844"/>
            <a:ext cx="54906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0.04</a:t>
            </a:r>
          </a:p>
        </p:txBody>
      </p:sp>
      <p:pic>
        <p:nvPicPr>
          <p:cNvPr id="923" name="A549_norm_modularity_by_chr.png" descr="A549_norm_modularity_by_chr.png"/>
          <p:cNvPicPr>
            <a:picLocks noChangeAspect="1"/>
          </p:cNvPicPr>
          <p:nvPr/>
        </p:nvPicPr>
        <p:blipFill>
          <a:blip r:embed="rId2">
            <a:extLst/>
          </a:blip>
          <a:stretch>
            <a:fillRect/>
          </a:stretch>
        </p:blipFill>
        <p:spPr>
          <a:xfrm>
            <a:off x="548450" y="1417910"/>
            <a:ext cx="4909233" cy="4103239"/>
          </a:xfrm>
          <a:prstGeom prst="rect">
            <a:avLst/>
          </a:prstGeom>
          <a:ln w="12700">
            <a:miter lim="400000"/>
          </a:ln>
        </p:spPr>
      </p:pic>
      <p:sp>
        <p:nvSpPr>
          <p:cNvPr id="924" name="Line"/>
          <p:cNvSpPr/>
          <p:nvPr/>
        </p:nvSpPr>
        <p:spPr>
          <a:xfrm>
            <a:off x="2999926" y="5458805"/>
            <a:ext cx="173952" cy="669061"/>
          </a:xfrm>
          <a:prstGeom prst="line">
            <a:avLst/>
          </a:prstGeom>
          <a:ln w="28575">
            <a:solidFill>
              <a:schemeClr val="accent1"/>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925" name="renormalized modularity matrix"/>
          <p:cNvSpPr/>
          <p:nvPr/>
        </p:nvSpPr>
        <p:spPr>
          <a:xfrm>
            <a:off x="5520513" y="1561937"/>
            <a:ext cx="3298149" cy="35066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renormalized modularity matrix</a:t>
            </a:r>
          </a:p>
        </p:txBody>
      </p:sp>
      <p:sp>
        <p:nvSpPr>
          <p:cNvPr id="926" name="Line"/>
          <p:cNvSpPr/>
          <p:nvPr/>
        </p:nvSpPr>
        <p:spPr>
          <a:xfrm flipH="1">
            <a:off x="6369979" y="5602993"/>
            <a:ext cx="538960" cy="538960"/>
          </a:xfrm>
          <a:prstGeom prst="line">
            <a:avLst/>
          </a:prstGeom>
          <a:ln w="28575">
            <a:solidFill>
              <a:schemeClr val="accent1"/>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pic>
        <p:nvPicPr>
          <p:cNvPr id="927" name="Q_norm.png" descr="Q_norm.png"/>
          <p:cNvPicPr>
            <a:picLocks noChangeAspect="1"/>
          </p:cNvPicPr>
          <p:nvPr/>
        </p:nvPicPr>
        <p:blipFill>
          <a:blip r:embed="rId3">
            <a:extLst/>
          </a:blip>
          <a:stretch>
            <a:fillRect/>
          </a:stretch>
        </p:blipFill>
        <p:spPr>
          <a:xfrm>
            <a:off x="5030875" y="1867783"/>
            <a:ext cx="4407575" cy="3769823"/>
          </a:xfrm>
          <a:prstGeom prst="rect">
            <a:avLst/>
          </a:prstGeom>
          <a:ln w="12700">
            <a:miter lim="400000"/>
          </a:ln>
        </p:spPr>
      </p:pic>
      <p:sp>
        <p:nvSpPr>
          <p:cNvPr id="928" name="0.08"/>
          <p:cNvSpPr/>
          <p:nvPr/>
        </p:nvSpPr>
        <p:spPr>
          <a:xfrm>
            <a:off x="6025282" y="6295844"/>
            <a:ext cx="549063"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0.08</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Modularity may potentially reveal chromosome territories"/>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Modularity may potentially reveal chromosome territories</a:t>
            </a:r>
          </a:p>
        </p:txBody>
      </p:sp>
      <p:sp>
        <p:nvSpPr>
          <p:cNvPr id="931"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55</a:t>
            </a:fld>
            <a:endParaRPr/>
          </a:p>
        </p:txBody>
      </p:sp>
      <p:sp>
        <p:nvSpPr>
          <p:cNvPr id="932" name="Modules resemble the…"/>
          <p:cNvSpPr/>
          <p:nvPr/>
        </p:nvSpPr>
        <p:spPr>
          <a:xfrm>
            <a:off x="6081503" y="1816177"/>
            <a:ext cx="2480220"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Modules resemble the </a:t>
            </a:r>
          </a:p>
          <a:p>
            <a:r>
              <a:t>chromosome territories</a:t>
            </a:r>
          </a:p>
        </p:txBody>
      </p:sp>
      <p:sp>
        <p:nvSpPr>
          <p:cNvPr id="933" name="Contents?…"/>
          <p:cNvSpPr/>
          <p:nvPr/>
        </p:nvSpPr>
        <p:spPr>
          <a:xfrm>
            <a:off x="5960350" y="3122472"/>
            <a:ext cx="3112494" cy="11507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t>Contents?</a:t>
            </a:r>
          </a:p>
          <a:p>
            <a:r>
              <a:t>Conservation across cell types?</a:t>
            </a:r>
          </a:p>
          <a:p>
            <a:r>
              <a:t>Where are the pathways etc?</a:t>
            </a:r>
          </a:p>
        </p:txBody>
      </p:sp>
      <p:pic>
        <p:nvPicPr>
          <p:cNvPr id="934" name="pasted-image.tiff" descr="pasted-image.tiff"/>
          <p:cNvPicPr>
            <a:picLocks noChangeAspect="1"/>
          </p:cNvPicPr>
          <p:nvPr/>
        </p:nvPicPr>
        <p:blipFill>
          <a:blip r:embed="rId2">
            <a:extLst/>
          </a:blip>
          <a:stretch>
            <a:fillRect/>
          </a:stretch>
        </p:blipFill>
        <p:spPr>
          <a:xfrm>
            <a:off x="249239" y="1743146"/>
            <a:ext cx="5562601" cy="4953001"/>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Acknowledgement"/>
          <p:cNvSpPr>
            <a:spLocks noGrp="1"/>
          </p:cNvSpPr>
          <p:nvPr>
            <p:ph type="title"/>
          </p:nvPr>
        </p:nvSpPr>
        <p:spPr>
          <a:prstGeom prst="rect">
            <a:avLst/>
          </a:prstGeom>
        </p:spPr>
        <p:txBody>
          <a:bodyPr/>
          <a:lstStyle/>
          <a:p>
            <a:r>
              <a:t>Acknowledgement</a:t>
            </a:r>
          </a:p>
        </p:txBody>
      </p:sp>
      <p:sp>
        <p:nvSpPr>
          <p:cNvPr id="937"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56</a:t>
            </a:fld>
            <a:endParaRPr/>
          </a:p>
        </p:txBody>
      </p:sp>
      <p:sp>
        <p:nvSpPr>
          <p:cNvPr id="938" name="MG…"/>
          <p:cNvSpPr>
            <a:spLocks noGrp="1"/>
          </p:cNvSpPr>
          <p:nvPr>
            <p:ph type="body" idx="1"/>
          </p:nvPr>
        </p:nvSpPr>
        <p:spPr>
          <a:xfrm>
            <a:off x="457200" y="1600200"/>
            <a:ext cx="8133987" cy="3461452"/>
          </a:xfrm>
          <a:prstGeom prst="rect">
            <a:avLst/>
          </a:prstGeom>
        </p:spPr>
        <p:txBody>
          <a:bodyPr>
            <a:normAutofit lnSpcReduction="10000"/>
          </a:bodyPr>
          <a:lstStyle/>
          <a:p>
            <a:pPr marL="322325" indent="-322325" defTabSz="859536">
              <a:defRPr sz="2256"/>
            </a:pPr>
            <a:r>
              <a:t>MG</a:t>
            </a:r>
          </a:p>
          <a:p>
            <a:pPr marL="322325" indent="-322325" defTabSz="859536">
              <a:defRPr sz="2256"/>
            </a:pPr>
            <a:r>
              <a:t>Quantifying reproducibility / distance of Hi-C contact maps</a:t>
            </a:r>
          </a:p>
          <a:p>
            <a:pPr marL="752094" lvl="1" indent="-322325" defTabSz="859536">
              <a:buChar char="•"/>
              <a:defRPr sz="2256"/>
            </a:pPr>
            <a:r>
              <a:t>Gurkan Yardimci, Bill Noble, Chengfei</a:t>
            </a:r>
          </a:p>
          <a:p>
            <a:pPr marL="322325" indent="-322325" defTabSz="859536">
              <a:defRPr sz="2256"/>
            </a:pPr>
            <a:r>
              <a:t>Identifying topologically associating domains in multiple resolutions</a:t>
            </a:r>
          </a:p>
          <a:p>
            <a:pPr marL="752094" lvl="1" indent="-322325" defTabSz="859536">
              <a:buChar char="•"/>
              <a:defRPr sz="2256"/>
            </a:pPr>
            <a:r>
              <a:t>Shaokei, Joel, Anurag, Ari, Timur, Jonathan</a:t>
            </a:r>
          </a:p>
          <a:p>
            <a:pPr marL="322325" indent="-322325" defTabSz="859536">
              <a:defRPr sz="2256"/>
            </a:pPr>
            <a:r>
              <a:t>Relating spatial organization and gene expression in a system-wide manner</a:t>
            </a:r>
          </a:p>
          <a:p>
            <a:pPr marL="752094" lvl="1" indent="-322325" defTabSz="859536">
              <a:buChar char="•"/>
              <a:defRPr sz="2256"/>
            </a:pPr>
            <a:r>
              <a:t>Cheng Ye, Alberto, Hannah Lawrence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Benchmark with previous methods"/>
          <p:cNvSpPr>
            <a:spLocks noGrp="1"/>
          </p:cNvSpPr>
          <p:nvPr>
            <p:ph type="title"/>
          </p:nvPr>
        </p:nvSpPr>
        <p:spPr>
          <a:xfrm>
            <a:off x="457200" y="0"/>
            <a:ext cx="8229600" cy="1600200"/>
          </a:xfrm>
          <a:prstGeom prst="rect">
            <a:avLst/>
          </a:prstGeom>
        </p:spPr>
        <p:txBody>
          <a:bodyPr lIns="45719" tIns="45719" rIns="45719" bIns="45719">
            <a:noAutofit/>
          </a:bodyPr>
          <a:lstStyle>
            <a:lvl1pPr defTabSz="914400">
              <a:defRPr sz="3800">
                <a:solidFill>
                  <a:srgbClr val="2F5897"/>
                </a:solidFill>
                <a:latin typeface="Arial"/>
                <a:ea typeface="Arial"/>
                <a:cs typeface="Arial"/>
                <a:sym typeface="Arial"/>
              </a:defRPr>
            </a:lvl1pPr>
          </a:lstStyle>
          <a:p>
            <a:r>
              <a:t>Benchmark with previous methods</a:t>
            </a:r>
          </a:p>
        </p:txBody>
      </p:sp>
      <p:sp>
        <p:nvSpPr>
          <p:cNvPr id="941" name="Slide Number"/>
          <p:cNvSpPr>
            <a:spLocks noGrp="1"/>
          </p:cNvSpPr>
          <p:nvPr>
            <p:ph type="sldNum" sz="quarter" idx="4294967295"/>
          </p:nvPr>
        </p:nvSpPr>
        <p:spPr>
          <a:xfrm>
            <a:off x="8543277" y="6428930"/>
            <a:ext cx="561976" cy="219965"/>
          </a:xfrm>
          <a:prstGeom prst="rect">
            <a:avLst/>
          </a:prstGeom>
          <a:extLst>
            <a:ext uri="{C572A759-6A51-4108-AA02-DFA0A04FC94B}">
              <ma14:wrappingTextBoxFlag xmlns:ma14="http://schemas.microsoft.com/office/mac/drawingml/2011/main" val="1"/>
            </a:ext>
          </a:extLst>
        </p:spPr>
        <p:txBody>
          <a:bodyPr/>
          <a:lstStyle>
            <a:lvl1pPr algn="ctr" defTabSz="410765">
              <a:defRPr sz="1100">
                <a:solidFill>
                  <a:srgbClr val="000000"/>
                </a:solidFill>
                <a:latin typeface="Helvetica Light"/>
                <a:ea typeface="Helvetica Light"/>
                <a:cs typeface="Helvetica Light"/>
                <a:sym typeface="Helvetica Light"/>
              </a:defRPr>
            </a:lvl1pPr>
          </a:lstStyle>
          <a:p>
            <a:fld id="{86CB4B4D-7CA3-9044-876B-883B54F8677D}" type="slidenum">
              <a:t>57</a:t>
            </a:fld>
            <a:endParaRPr/>
          </a:p>
        </p:txBody>
      </p:sp>
      <p:sp>
        <p:nvSpPr>
          <p:cNvPr id="942" name="Yan KK and Gerstein M bioRxiv 097345"/>
          <p:cNvSpPr/>
          <p:nvPr/>
        </p:nvSpPr>
        <p:spPr>
          <a:xfrm>
            <a:off x="5343238" y="6538735"/>
            <a:ext cx="3233873"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and Gerstein M bioRxiv 097345</a:t>
            </a:r>
          </a:p>
        </p:txBody>
      </p:sp>
      <p:pic>
        <p:nvPicPr>
          <p:cNvPr id="943" name="cf_CTCF_me_Ren.png" descr="cf_CTCF_me_Ren.png"/>
          <p:cNvPicPr>
            <a:picLocks noChangeAspect="1"/>
          </p:cNvPicPr>
          <p:nvPr/>
        </p:nvPicPr>
        <p:blipFill>
          <a:blip r:embed="rId3">
            <a:extLst/>
          </a:blip>
          <a:stretch>
            <a:fillRect/>
          </a:stretch>
        </p:blipFill>
        <p:spPr>
          <a:xfrm>
            <a:off x="1476712" y="1171965"/>
            <a:ext cx="6190577" cy="5418947"/>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More Repli-seq data"/>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More Repli-seq data</a:t>
            </a:r>
          </a:p>
        </p:txBody>
      </p:sp>
      <p:sp>
        <p:nvSpPr>
          <p:cNvPr id="948"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58</a:t>
            </a:fld>
            <a:endParaRPr/>
          </a:p>
        </p:txBody>
      </p:sp>
      <p:pic>
        <p:nvPicPr>
          <p:cNvPr id="949" name="FigureS5.pdf" descr="FigureS5.pdf"/>
          <p:cNvPicPr>
            <a:picLocks noChangeAspect="1"/>
          </p:cNvPicPr>
          <p:nvPr/>
        </p:nvPicPr>
        <p:blipFill>
          <a:blip r:embed="rId3">
            <a:extLst/>
          </a:blip>
          <a:stretch>
            <a:fillRect/>
          </a:stretch>
        </p:blipFill>
        <p:spPr>
          <a:xfrm>
            <a:off x="2702099" y="1143023"/>
            <a:ext cx="3204259" cy="5633747"/>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algorithm robustness"/>
          <p:cNvSpPr/>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4000">
                <a:solidFill>
                  <a:srgbClr val="2F5897"/>
                </a:solidFill>
                <a:effectLst>
                  <a:outerShdw blurRad="63500" dist="38100" dir="5400000" rotWithShape="0">
                    <a:srgbClr val="000000">
                      <a:alpha val="25000"/>
                    </a:srgbClr>
                  </a:outerShdw>
                </a:effectLst>
              </a:defRPr>
            </a:lvl1pPr>
          </a:lstStyle>
          <a:p>
            <a:r>
              <a:t>algorithm robustness</a:t>
            </a:r>
          </a:p>
        </p:txBody>
      </p:sp>
      <p:sp>
        <p:nvSpPr>
          <p:cNvPr id="954" name="Slide Number"/>
          <p:cNvSpPr>
            <a:spLocks noGrp="1"/>
          </p:cNvSpPr>
          <p:nvPr>
            <p:ph type="sldNum" sz="quarter" idx="4294967295"/>
          </p:nvPr>
        </p:nvSpPr>
        <p:spPr>
          <a:xfrm>
            <a:off x="8543277" y="6422580"/>
            <a:ext cx="561976" cy="232665"/>
          </a:xfrm>
          <a:prstGeom prst="rect">
            <a:avLst/>
          </a:prstGeom>
          <a:extLst>
            <a:ext uri="{C572A759-6A51-4108-AA02-DFA0A04FC94B}">
              <ma14:wrappingTextBoxFlag xmlns:ma14="http://schemas.microsoft.com/office/mac/drawingml/2011/main" val="1"/>
            </a:ext>
          </a:extLst>
        </p:spPr>
        <p:txBody>
          <a:bodyPr/>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59</a:t>
            </a:fld>
            <a:endParaRPr/>
          </a:p>
        </p:txBody>
      </p:sp>
      <p:pic>
        <p:nvPicPr>
          <p:cNvPr id="955" name="FigureS7.pdf" descr="FigureS7.pdf"/>
          <p:cNvPicPr>
            <a:picLocks noChangeAspect="1"/>
          </p:cNvPicPr>
          <p:nvPr/>
        </p:nvPicPr>
        <p:blipFill>
          <a:blip r:embed="rId3">
            <a:extLst/>
          </a:blip>
          <a:stretch>
            <a:fillRect/>
          </a:stretch>
        </p:blipFill>
        <p:spPr>
          <a:xfrm>
            <a:off x="1859723" y="1243976"/>
            <a:ext cx="5424554" cy="5550860"/>
          </a:xfrm>
          <a:prstGeom prst="rect">
            <a:avLst/>
          </a:prstGeom>
          <a:ln w="12700">
            <a:miter lim="400000"/>
          </a:ln>
        </p:spPr>
      </p:pic>
      <p:sp>
        <p:nvSpPr>
          <p:cNvPr id="956" name="Louvain algorithm"/>
          <p:cNvSpPr/>
          <p:nvPr/>
        </p:nvSpPr>
        <p:spPr>
          <a:xfrm>
            <a:off x="138618" y="2416171"/>
            <a:ext cx="1908608"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Louvain algorithm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asted-image.tiff" descr="pasted-image.tiff"/>
          <p:cNvPicPr>
            <a:picLocks noChangeAspect="1"/>
          </p:cNvPicPr>
          <p:nvPr/>
        </p:nvPicPr>
        <p:blipFill>
          <a:blip r:embed="rId3">
            <a:extLst/>
          </a:blip>
          <a:stretch>
            <a:fillRect/>
          </a:stretch>
        </p:blipFill>
        <p:spPr>
          <a:xfrm>
            <a:off x="3169603" y="1444372"/>
            <a:ext cx="6278155" cy="5233145"/>
          </a:xfrm>
          <a:prstGeom prst="rect">
            <a:avLst/>
          </a:prstGeom>
          <a:ln w="12700">
            <a:miter lim="400000"/>
          </a:ln>
        </p:spPr>
      </p:pic>
      <p:sp>
        <p:nvSpPr>
          <p:cNvPr id="157" name="Quantifying reproducibility…"/>
          <p:cNvSpPr>
            <a:spLocks noGrp="1"/>
          </p:cNvSpPr>
          <p:nvPr>
            <p:ph type="title"/>
          </p:nvPr>
        </p:nvSpPr>
        <p:spPr>
          <a:prstGeom prst="rect">
            <a:avLst/>
          </a:prstGeom>
        </p:spPr>
        <p:txBody>
          <a:bodyPr/>
          <a:lstStyle/>
          <a:p>
            <a:r>
              <a:t>Quantifying reproducibility </a:t>
            </a:r>
          </a:p>
          <a:p>
            <a:r>
              <a:t>of Hi-C data</a:t>
            </a:r>
          </a:p>
        </p:txBody>
      </p:sp>
      <p:sp>
        <p:nvSpPr>
          <p:cNvPr id="158"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grpSp>
        <p:nvGrpSpPr>
          <p:cNvPr id="162" name="Group"/>
          <p:cNvGrpSpPr/>
          <p:nvPr/>
        </p:nvGrpSpPr>
        <p:grpSpPr>
          <a:xfrm>
            <a:off x="-893519" y="1955961"/>
            <a:ext cx="4226483" cy="4303643"/>
            <a:chOff x="0" y="0"/>
            <a:chExt cx="4226482" cy="4303642"/>
          </a:xfrm>
        </p:grpSpPr>
        <p:sp>
          <p:nvSpPr>
            <p:cNvPr id="159" name="ENCODE Hi-C data"/>
            <p:cNvSpPr/>
            <p:nvPr/>
          </p:nvSpPr>
          <p:spPr>
            <a:xfrm>
              <a:off x="1338576" y="0"/>
              <a:ext cx="21112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ENCODE Hi-C data</a:t>
              </a:r>
            </a:p>
          </p:txBody>
        </p:sp>
        <p:pic>
          <p:nvPicPr>
            <p:cNvPr id="160" name="Screen Shot 2017-02-05 at 5.13.28 PM.png" descr="Screen Shot 2017-02-05 at 5.13.28 PM.png"/>
            <p:cNvPicPr>
              <a:picLocks noChangeAspect="1"/>
            </p:cNvPicPr>
            <p:nvPr/>
          </p:nvPicPr>
          <p:blipFill>
            <a:blip r:embed="rId4">
              <a:extLst/>
            </a:blip>
            <a:stretch>
              <a:fillRect/>
            </a:stretch>
          </p:blipFill>
          <p:spPr>
            <a:xfrm>
              <a:off x="0" y="550725"/>
              <a:ext cx="2568982" cy="3667315"/>
            </a:xfrm>
            <a:prstGeom prst="rect">
              <a:avLst/>
            </a:prstGeom>
            <a:ln w="12700" cap="flat">
              <a:noFill/>
              <a:miter lim="400000"/>
            </a:ln>
            <a:effectLst/>
          </p:spPr>
        </p:pic>
        <p:pic>
          <p:nvPicPr>
            <p:cNvPr id="161" name="pasted-image.tiff" descr="pasted-image.tiff"/>
            <p:cNvPicPr>
              <a:picLocks noChangeAspect="1"/>
            </p:cNvPicPr>
            <p:nvPr/>
          </p:nvPicPr>
          <p:blipFill>
            <a:blip r:embed="rId5">
              <a:extLst/>
            </a:blip>
            <a:stretch>
              <a:fillRect/>
            </a:stretch>
          </p:blipFill>
          <p:spPr>
            <a:xfrm>
              <a:off x="2379976" y="414323"/>
              <a:ext cx="1846507" cy="3889320"/>
            </a:xfrm>
            <a:prstGeom prst="rect">
              <a:avLst/>
            </a:prstGeom>
            <a:ln w="12700" cap="flat">
              <a:noFill/>
              <a:miter lim="400000"/>
            </a:ln>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
        <p:nvSpPr>
          <p:cNvPr id="167" name="Quantifying reproducibility…"/>
          <p:cNvSpPr>
            <a:spLocks noGrp="1"/>
          </p:cNvSpPr>
          <p:nvPr>
            <p:ph type="title"/>
          </p:nvPr>
        </p:nvSpPr>
        <p:spPr>
          <a:prstGeom prst="rect">
            <a:avLst/>
          </a:prstGeom>
        </p:spPr>
        <p:txBody>
          <a:bodyPr/>
          <a:lstStyle/>
          <a:p>
            <a:r>
              <a:t>Quantifying reproducibility </a:t>
            </a:r>
          </a:p>
          <a:p>
            <a:r>
              <a:t>of Hi-C data</a:t>
            </a:r>
          </a:p>
        </p:txBody>
      </p:sp>
      <p:pic>
        <p:nvPicPr>
          <p:cNvPr id="168" name="pasted-image.tiff" descr="pasted-image.tiff"/>
          <p:cNvPicPr>
            <a:picLocks noChangeAspect="1"/>
          </p:cNvPicPr>
          <p:nvPr/>
        </p:nvPicPr>
        <p:blipFill>
          <a:blip r:embed="rId3">
            <a:extLst/>
          </a:blip>
          <a:stretch>
            <a:fillRect/>
          </a:stretch>
        </p:blipFill>
        <p:spPr>
          <a:xfrm>
            <a:off x="4273460" y="2485665"/>
            <a:ext cx="4850835" cy="3877719"/>
          </a:xfrm>
          <a:prstGeom prst="rect">
            <a:avLst/>
          </a:prstGeom>
          <a:ln w="12700">
            <a:miter lim="400000"/>
          </a:ln>
        </p:spPr>
      </p:pic>
      <p:sp>
        <p:nvSpPr>
          <p:cNvPr id="169" name="Is there a better way to decompose the contact map W (matrix)?"/>
          <p:cNvSpPr/>
          <p:nvPr/>
        </p:nvSpPr>
        <p:spPr>
          <a:xfrm>
            <a:off x="140770" y="1867601"/>
            <a:ext cx="6609307"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Is there a better way to decompose the contact map W (matrix)?</a:t>
            </a:r>
          </a:p>
        </p:txBody>
      </p:sp>
      <p:sp>
        <p:nvSpPr>
          <p:cNvPr id="170" name="Spectral clustering commonly used in image processing…"/>
          <p:cNvSpPr/>
          <p:nvPr/>
        </p:nvSpPr>
        <p:spPr>
          <a:xfrm>
            <a:off x="132368" y="2761879"/>
            <a:ext cx="4097475" cy="3284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80473" indent="-180473">
              <a:buSzPct val="100000"/>
              <a:buChar char="•"/>
            </a:pPr>
            <a:r>
              <a:t>Spectral clustering commonly used in image processing</a:t>
            </a:r>
          </a:p>
          <a:p>
            <a:pPr marL="180473" indent="-180473">
              <a:buSzPct val="100000"/>
              <a:buChar char="•"/>
            </a:pPr>
            <a:r>
              <a:t>Transform W into the Laplacian matrix</a:t>
            </a:r>
          </a:p>
          <a:p>
            <a:pPr marL="180473" indent="-180473">
              <a:buSzPct val="100000"/>
              <a:buChar char="•"/>
            </a:pPr>
            <a:endParaRPr/>
          </a:p>
          <a:p>
            <a:pPr marL="180473" indent="-180473">
              <a:buSzPct val="100000"/>
              <a:buChar char="•"/>
            </a:pPr>
            <a:endParaRPr/>
          </a:p>
          <a:p>
            <a:pPr marL="180473" indent="-180473">
              <a:buSzPct val="100000"/>
              <a:buChar char="•"/>
            </a:pPr>
            <a:endParaRPr/>
          </a:p>
          <a:p>
            <a:pPr marL="180473" indent="-180473">
              <a:buSzPct val="100000"/>
              <a:buChar char="•"/>
            </a:pPr>
            <a:r>
              <a:t>Decomposed into eigenvectors, and consider only the leading ones  (dimension reduction)</a:t>
            </a:r>
          </a:p>
          <a:p>
            <a:pPr marL="180473" indent="-180473">
              <a:buSzPct val="100000"/>
              <a:buChar char="•"/>
            </a:pPr>
            <a:r>
              <a:t>Distance between the corresponding vectors</a:t>
            </a:r>
          </a:p>
        </p:txBody>
      </p:sp>
      <p:pic>
        <p:nvPicPr>
          <p:cNvPr id="171" name="pasted-image.pdf" descr="pasted-image.pdf"/>
          <p:cNvPicPr>
            <a:picLocks noChangeAspect="1"/>
          </p:cNvPicPr>
          <p:nvPr/>
        </p:nvPicPr>
        <p:blipFill>
          <a:blip r:embed="rId4">
            <a:extLst/>
          </a:blip>
          <a:stretch>
            <a:fillRect/>
          </a:stretch>
        </p:blipFill>
        <p:spPr>
          <a:xfrm>
            <a:off x="378027" y="3945137"/>
            <a:ext cx="3919906" cy="536616"/>
          </a:xfrm>
          <a:prstGeom prst="rect">
            <a:avLst/>
          </a:prstGeom>
          <a:ln w="12700">
            <a:miter lim="400000"/>
          </a:ln>
        </p:spPr>
      </p:pic>
      <p:sp>
        <p:nvSpPr>
          <p:cNvPr id="172" name="Yan KK et al. Bioinformatics 2017"/>
          <p:cNvSpPr/>
          <p:nvPr/>
        </p:nvSpPr>
        <p:spPr>
          <a:xfrm>
            <a:off x="60038" y="6589535"/>
            <a:ext cx="2739627"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et al. Bioinformatics 2017</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177" name="Quantifying reproducibility…"/>
          <p:cNvSpPr>
            <a:spLocks noGrp="1"/>
          </p:cNvSpPr>
          <p:nvPr>
            <p:ph type="title"/>
          </p:nvPr>
        </p:nvSpPr>
        <p:spPr>
          <a:prstGeom prst="rect">
            <a:avLst/>
          </a:prstGeom>
        </p:spPr>
        <p:txBody>
          <a:bodyPr/>
          <a:lstStyle/>
          <a:p>
            <a:r>
              <a:t>Quantifying reproducibility </a:t>
            </a:r>
          </a:p>
          <a:p>
            <a:r>
              <a:t>of Hi-C data</a:t>
            </a:r>
          </a:p>
        </p:txBody>
      </p:sp>
      <p:sp>
        <p:nvSpPr>
          <p:cNvPr id="178" name="How many eigenvectors should be used?"/>
          <p:cNvSpPr/>
          <p:nvPr/>
        </p:nvSpPr>
        <p:spPr>
          <a:xfrm>
            <a:off x="328293" y="1572922"/>
            <a:ext cx="3876835"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r>
              <a:t>How many eigenvectors should be used? </a:t>
            </a:r>
          </a:p>
        </p:txBody>
      </p:sp>
      <p:pic>
        <p:nvPicPr>
          <p:cNvPr id="179" name="pasted-image.tiff" descr="pasted-image.tiff"/>
          <p:cNvPicPr>
            <a:picLocks noChangeAspect="1"/>
          </p:cNvPicPr>
          <p:nvPr/>
        </p:nvPicPr>
        <p:blipFill>
          <a:blip r:embed="rId3">
            <a:extLst/>
          </a:blip>
          <a:stretch>
            <a:fillRect/>
          </a:stretch>
        </p:blipFill>
        <p:spPr>
          <a:xfrm>
            <a:off x="1424285" y="1865173"/>
            <a:ext cx="6726198" cy="4765526"/>
          </a:xfrm>
          <a:prstGeom prst="rect">
            <a:avLst/>
          </a:prstGeom>
          <a:ln w="3175">
            <a:miter lim="400000"/>
          </a:ln>
        </p:spPr>
      </p:pic>
      <p:sp>
        <p:nvSpPr>
          <p:cNvPr id="180" name="Yan KK et al. Bioinformatics 2017"/>
          <p:cNvSpPr/>
          <p:nvPr/>
        </p:nvSpPr>
        <p:spPr>
          <a:xfrm>
            <a:off x="60038" y="6589535"/>
            <a:ext cx="2739627"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et al. Bioinformatics 2017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hic_spector_lab_image.pdf" descr="hic_spector_lab_image.pdf"/>
          <p:cNvPicPr>
            <a:picLocks noChangeAspect="1"/>
          </p:cNvPicPr>
          <p:nvPr/>
        </p:nvPicPr>
        <p:blipFill>
          <a:blip r:embed="rId3">
            <a:extLst/>
          </a:blip>
          <a:stretch>
            <a:fillRect/>
          </a:stretch>
        </p:blipFill>
        <p:spPr>
          <a:xfrm>
            <a:off x="462364" y="1317333"/>
            <a:ext cx="8229601" cy="5271779"/>
          </a:xfrm>
          <a:prstGeom prst="rect">
            <a:avLst/>
          </a:prstGeom>
          <a:ln w="12700">
            <a:miter lim="400000"/>
          </a:ln>
        </p:spPr>
      </p:pic>
      <p:sp>
        <p:nvSpPr>
          <p:cNvPr id="185"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186" name="Quantifying reproducibility…"/>
          <p:cNvSpPr>
            <a:spLocks noGrp="1"/>
          </p:cNvSpPr>
          <p:nvPr>
            <p:ph type="title"/>
          </p:nvPr>
        </p:nvSpPr>
        <p:spPr>
          <a:prstGeom prst="rect">
            <a:avLst/>
          </a:prstGeom>
        </p:spPr>
        <p:txBody>
          <a:bodyPr/>
          <a:lstStyle/>
          <a:p>
            <a:r>
              <a:t>Quantifying reproducibility </a:t>
            </a:r>
          </a:p>
          <a:p>
            <a:r>
              <a:t>of Hi-C data</a:t>
            </a:r>
          </a:p>
        </p:txBody>
      </p:sp>
      <p:sp>
        <p:nvSpPr>
          <p:cNvPr id="187" name="Yan KK et al. Bioinformatics 2017"/>
          <p:cNvSpPr/>
          <p:nvPr/>
        </p:nvSpPr>
        <p:spPr>
          <a:xfrm>
            <a:off x="60038" y="6589535"/>
            <a:ext cx="2739627"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vl1pPr>
          </a:lstStyle>
          <a:p>
            <a:r>
              <a:t>Yan KK et al. Bioinformatics 2017</a:t>
            </a:r>
          </a:p>
        </p:txBody>
      </p:sp>
      <p:pic>
        <p:nvPicPr>
          <p:cNvPr id="188" name="pasted-image.tiff" descr="pasted-image.tiff"/>
          <p:cNvPicPr>
            <a:picLocks noChangeAspect="1"/>
          </p:cNvPicPr>
          <p:nvPr/>
        </p:nvPicPr>
        <p:blipFill>
          <a:blip r:embed="rId4">
            <a:extLst/>
          </a:blip>
          <a:stretch>
            <a:fillRect/>
          </a:stretch>
        </p:blipFill>
        <p:spPr>
          <a:xfrm>
            <a:off x="2674230" y="1554206"/>
            <a:ext cx="2011120" cy="64974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1564</Words>
  <Application>Microsoft Macintosh PowerPoint</Application>
  <PresentationFormat>On-screen Show (4:3)</PresentationFormat>
  <Paragraphs>318</Paragraphs>
  <Slides>59</Slides>
  <Notes>45</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Avenir Roman</vt:lpstr>
      <vt:lpstr>Century Gothic</vt:lpstr>
      <vt:lpstr>Helvetica</vt:lpstr>
      <vt:lpstr>Helvetica Light</vt:lpstr>
      <vt:lpstr>Helvetica Neue</vt:lpstr>
      <vt:lpstr>Arial</vt:lpstr>
      <vt:lpstr>Default</vt:lpstr>
      <vt:lpstr>Graph-theoretical approach to 3D genome organization</vt:lpstr>
      <vt:lpstr>3D organization of genome</vt:lpstr>
      <vt:lpstr>Chromosome conformation capture (3C) and Hi-C</vt:lpstr>
      <vt:lpstr>PowerPoint Presentation</vt:lpstr>
      <vt:lpstr>PowerPoint Presentation</vt:lpstr>
      <vt:lpstr>Quantifying reproducibility  of Hi-C data</vt:lpstr>
      <vt:lpstr>Quantifying reproducibility  of Hi-C data</vt:lpstr>
      <vt:lpstr>Quantifying reproducibility  of Hi-C data</vt:lpstr>
      <vt:lpstr>Quantifying reproducibility  of Hi-C data</vt:lpstr>
      <vt:lpstr>A distance measure between two contact maps</vt:lpstr>
      <vt:lpstr>Comparison with other methods</vt:lpstr>
      <vt:lpstr>Comparison with other methods</vt:lpstr>
      <vt:lpstr>Comparison with other methods</vt:lpstr>
      <vt:lpstr>Comparison with other methods</vt:lpstr>
      <vt:lpstr>Comparison with other methods</vt:lpstr>
      <vt:lpstr>PowerPoint Presentation</vt:lpstr>
      <vt:lpstr>Summary and future work</vt:lpstr>
      <vt:lpstr>PowerPoint Presentation</vt:lpstr>
      <vt:lpstr>Topologically associating domains (TADs)</vt:lpstr>
      <vt:lpstr>Local TAD boundary disruption activates oncogene</vt:lpstr>
      <vt:lpstr>Network modularity</vt:lpstr>
      <vt:lpstr>Network modularity</vt:lpstr>
      <vt:lpstr>Identifying TADs in multiple resolutions</vt:lpstr>
      <vt:lpstr>Identifying TADs in multiple resolutions</vt:lpstr>
      <vt:lpstr>Identifying TADs in multiple resolutions</vt:lpstr>
      <vt:lpstr>Identifying TADs in multiple resolutions</vt:lpstr>
      <vt:lpstr>Identifying TADs in multiple resolutions</vt:lpstr>
      <vt:lpstr>Identifying TADs in multiple resolutions</vt:lpstr>
      <vt:lpstr>From one resolution to  multiple resolutions</vt:lpstr>
      <vt:lpstr>Enrichment of histone features at different resolution</vt:lpstr>
      <vt:lpstr>Enrichment of histone features at different resolution</vt:lpstr>
      <vt:lpstr>House-keeping vs tissue-specific genes</vt:lpstr>
      <vt:lpstr>Enrichment of TF binding sites near boundaries</vt:lpstr>
      <vt:lpstr>Predicting TAD boundaries using TFs binding pattern</vt:lpstr>
      <vt:lpstr>Predicting TAD boundaries using chromatin features</vt:lpstr>
      <vt:lpstr>Loop domains and potential enhancer-promoter linkages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Benchmark with previous methods</vt:lpstr>
      <vt:lpstr>PowerPoint Presentation</vt:lpstr>
      <vt:lpstr>PowerPoint Presentation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Graph-theoretical approach to 3D genome organization</dc:title>
  <cp:lastModifiedBy>koonkiu.yan@gmail.com</cp:lastModifiedBy>
  <cp:revision>22</cp:revision>
  <dcterms:modified xsi:type="dcterms:W3CDTF">2017-04-14T14:27:56Z</dcterms:modified>
</cp:coreProperties>
</file>