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77" r:id="rId6"/>
    <p:sldId id="259" r:id="rId7"/>
    <p:sldId id="276" r:id="rId8"/>
    <p:sldId id="260" r:id="rId9"/>
    <p:sldId id="262" r:id="rId10"/>
    <p:sldId id="275" r:id="rId11"/>
    <p:sldId id="263" r:id="rId12"/>
    <p:sldId id="264" r:id="rId13"/>
    <p:sldId id="265" r:id="rId14"/>
    <p:sldId id="273" r:id="rId15"/>
    <p:sldId id="274" r:id="rId16"/>
    <p:sldId id="266" r:id="rId17"/>
    <p:sldId id="267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0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F825-A35F-EE41-9BEB-1DA90D0DA0E4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C2D33-1A7F-8E48-94A2-A470AA5F7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Beta: degree of ASE</a:t>
            </a:r>
          </a:p>
          <a:p>
            <a:r>
              <a:rPr lang="en-US" dirty="0" smtClean="0"/>
              <a:t>Matches known info re: SNPS: group of linked immunity</a:t>
            </a:r>
            <a:r>
              <a:rPr lang="en-US" baseline="0" dirty="0" smtClean="0"/>
              <a:t> SNPs in TLR1 </a:t>
            </a:r>
            <a:r>
              <a:rPr lang="en-US" baseline="0" dirty="0" smtClean="0">
                <a:sym typeface="Wingdings"/>
              </a:rPr>
              <a:t> increased expression of </a:t>
            </a:r>
            <a:r>
              <a:rPr lang="en-US" baseline="0" dirty="0" err="1" smtClean="0">
                <a:sym typeface="Wingdings"/>
              </a:rPr>
              <a:t>neanderthal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GWAS hits for lupus, might have </a:t>
            </a:r>
            <a:r>
              <a:rPr lang="en-US" baseline="0" dirty="0" err="1" smtClean="0">
                <a:sym typeface="Wingdings"/>
              </a:rPr>
              <a:t>cis</a:t>
            </a:r>
            <a:r>
              <a:rPr lang="en-US" baseline="0" dirty="0" smtClean="0">
                <a:sym typeface="Wingdings"/>
              </a:rPr>
              <a:t>-regulatory mechanisms involved</a:t>
            </a:r>
          </a:p>
          <a:p>
            <a:r>
              <a:rPr lang="en-US" baseline="0" dirty="0" smtClean="0">
                <a:sym typeface="Wingdings"/>
              </a:rPr>
              <a:t>Interesting for me: ADAMTSL3 (height and schizophrenia): </a:t>
            </a:r>
            <a:r>
              <a:rPr lang="en-US" baseline="0" dirty="0" err="1" smtClean="0">
                <a:sym typeface="Wingdings"/>
              </a:rPr>
              <a:t>downregulated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neanderthal</a:t>
            </a:r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SNPs on the same haplotype didn’t always have correlated expression (one has no ASE)  splicing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Neanderthal’s T increases splicing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Relevant to my interests and shows power of ASE precision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Neanderthal</a:t>
            </a:r>
            <a:r>
              <a:rPr lang="en-US" baseline="0" dirty="0" smtClean="0"/>
              <a:t> traits being weak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introgressed</a:t>
            </a:r>
            <a:r>
              <a:rPr lang="en-US" baseline="0" dirty="0" smtClean="0">
                <a:sym typeface="Wingdings"/>
              </a:rPr>
              <a:t> might have more regulatory variants?</a:t>
            </a:r>
            <a:endParaRPr lang="en-US" dirty="0" smtClean="0"/>
          </a:p>
          <a:p>
            <a:r>
              <a:rPr lang="en-US" dirty="0" err="1" smtClean="0"/>
              <a:t>Pn</a:t>
            </a:r>
            <a:r>
              <a:rPr lang="en-US" dirty="0" smtClean="0"/>
              <a:t> = %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introgressed</a:t>
            </a:r>
            <a:r>
              <a:rPr lang="en-US" baseline="0" dirty="0" smtClean="0"/>
              <a:t> showing ASE</a:t>
            </a:r>
          </a:p>
          <a:p>
            <a:r>
              <a:rPr lang="en-US" baseline="0" dirty="0" err="1" smtClean="0"/>
              <a:t>Ph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nonintrogressed</a:t>
            </a:r>
            <a:endParaRPr lang="en-US" baseline="0" dirty="0" smtClean="0"/>
          </a:p>
          <a:p>
            <a:r>
              <a:rPr lang="en-US" baseline="0" dirty="0" smtClean="0"/>
              <a:t>Simulation using Binomial distribution (total # SNPs, proportion with ASE)</a:t>
            </a:r>
          </a:p>
          <a:p>
            <a:r>
              <a:rPr lang="en-US" baseline="0" dirty="0" smtClean="0"/>
              <a:t>No: Weak alleles have been eliminated (purifying selection)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Genes expressed across tissues and differently even within</a:t>
            </a:r>
            <a:r>
              <a:rPr lang="en-US" baseline="0" dirty="0" smtClean="0"/>
              <a:t> same tissue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6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Compare</a:t>
            </a:r>
            <a:r>
              <a:rPr lang="da-DK" dirty="0" smtClean="0"/>
              <a:t> to model </a:t>
            </a:r>
            <a:r>
              <a:rPr lang="da-DK" dirty="0" err="1" smtClean="0"/>
              <a:t>without</a:t>
            </a:r>
            <a:r>
              <a:rPr lang="da-DK" dirty="0" smtClean="0"/>
              <a:t> </a:t>
            </a:r>
            <a:r>
              <a:rPr lang="da-DK" i="1" dirty="0" smtClean="0"/>
              <a:t>β</a:t>
            </a:r>
            <a:r>
              <a:rPr lang="da-DK" i="1" baseline="-25000" dirty="0" smtClean="0"/>
              <a:t>t</a:t>
            </a:r>
            <a:r>
              <a:rPr lang="da-DK" baseline="-25000" dirty="0" smtClean="0"/>
              <a:t> 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verify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significance</a:t>
            </a:r>
            <a:r>
              <a:rPr lang="da-DK" baseline="0" dirty="0" smtClean="0"/>
              <a:t> of variable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Then</a:t>
            </a:r>
            <a:r>
              <a:rPr lang="da-DK" baseline="0" dirty="0" smtClean="0"/>
              <a:t> look </a:t>
            </a:r>
            <a:r>
              <a:rPr lang="da-DK" baseline="0" dirty="0" err="1" smtClean="0"/>
              <a:t>tissue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to find </a:t>
            </a:r>
            <a:r>
              <a:rPr lang="da-DK" baseline="0" dirty="0" err="1" smtClean="0"/>
              <a:t>values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tissue</a:t>
            </a:r>
            <a:endParaRPr lang="da-D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just at </a:t>
            </a:r>
            <a:r>
              <a:rPr lang="en-US" dirty="0" err="1" smtClean="0"/>
              <a:t>introgressed</a:t>
            </a:r>
            <a:r>
              <a:rPr lang="en-US" dirty="0" smtClean="0"/>
              <a:t>, generally around or slightly</a:t>
            </a:r>
            <a:r>
              <a:rPr lang="en-US" baseline="0" dirty="0" smtClean="0"/>
              <a:t> below half</a:t>
            </a:r>
            <a:endParaRPr lang="en-US" dirty="0" smtClean="0"/>
          </a:p>
          <a:p>
            <a:r>
              <a:rPr lang="en-US" dirty="0" smtClean="0"/>
              <a:t>Supplemental</a:t>
            </a:r>
            <a:r>
              <a:rPr lang="en-US" baseline="0" dirty="0" smtClean="0"/>
              <a:t> figure shows this broken by rare and common – most of this trend comes from common, less trend in rare.</a:t>
            </a:r>
          </a:p>
          <a:p>
            <a:r>
              <a:rPr lang="en-US" baseline="0" dirty="0" smtClean="0"/>
              <a:t>Brain resembles human more (less divergence), re-ran this with covariant and no change in trend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Downregulation</a:t>
            </a:r>
            <a:r>
              <a:rPr lang="en-US" dirty="0" smtClean="0"/>
              <a:t> in brain (blue) and testes (yellow)</a:t>
            </a:r>
          </a:p>
          <a:p>
            <a:r>
              <a:rPr lang="en-US" dirty="0" smtClean="0"/>
              <a:t>Cerebellum, basal</a:t>
            </a:r>
            <a:r>
              <a:rPr lang="en-US" baseline="0" dirty="0" smtClean="0"/>
              <a:t> ganglia — interesting because </a:t>
            </a:r>
            <a:r>
              <a:rPr lang="en-US" baseline="0" dirty="0" err="1" smtClean="0"/>
              <a:t>neanderthals</a:t>
            </a:r>
            <a:r>
              <a:rPr lang="en-US" baseline="0" dirty="0" smtClean="0"/>
              <a:t> may have had smaller brains, these regions responsible for motor control, perception, also cognition, language, behavior</a:t>
            </a:r>
          </a:p>
          <a:p>
            <a:r>
              <a:rPr lang="en-US" baseline="0" dirty="0" smtClean="0"/>
              <a:t>Prior </a:t>
            </a:r>
            <a:r>
              <a:rPr lang="en-US" baseline="0" dirty="0" err="1" smtClean="0"/>
              <a:t>GTEx</a:t>
            </a:r>
            <a:r>
              <a:rPr lang="en-US" baseline="0" dirty="0" smtClean="0"/>
              <a:t> showed that brain has lower ASE overall, but there is significance in </a:t>
            </a:r>
            <a:r>
              <a:rPr lang="en-US" baseline="0" dirty="0" err="1" smtClean="0"/>
              <a:t>neanderthal</a:t>
            </a:r>
            <a:r>
              <a:rPr lang="en-US" baseline="0" dirty="0" smtClean="0"/>
              <a:t> alleles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few genes did display tissue specificity, reflects general homogeneity of </a:t>
            </a:r>
            <a:r>
              <a:rPr lang="en-US" baseline="0" dirty="0" err="1" smtClean="0"/>
              <a:t>cis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across tissues</a:t>
            </a:r>
          </a:p>
          <a:p>
            <a:r>
              <a:rPr lang="en-US" dirty="0" smtClean="0"/>
              <a:t>Separate the effects of differential expression and ASE</a:t>
            </a:r>
          </a:p>
          <a:p>
            <a:r>
              <a:rPr lang="en-US" dirty="0" smtClean="0"/>
              <a:t>High DE</a:t>
            </a:r>
            <a:r>
              <a:rPr lang="en-US" baseline="0" dirty="0" smtClean="0"/>
              <a:t> in brain </a:t>
            </a:r>
            <a:r>
              <a:rPr lang="en-US" baseline="0" dirty="0" smtClean="0">
                <a:sym typeface="Wingdings"/>
              </a:rPr>
              <a:t> low </a:t>
            </a:r>
            <a:r>
              <a:rPr lang="en-US" baseline="0" dirty="0" err="1" smtClean="0">
                <a:sym typeface="Wingdings"/>
              </a:rPr>
              <a:t>neanderthal</a:t>
            </a:r>
            <a:r>
              <a:rPr lang="en-US" baseline="0" dirty="0" smtClean="0">
                <a:sym typeface="Wingdings"/>
              </a:rPr>
              <a:t> ASE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Neurotrophic</a:t>
            </a:r>
            <a:r>
              <a:rPr lang="en-US" dirty="0" smtClean="0"/>
              <a:t> receptor,</a:t>
            </a:r>
            <a:r>
              <a:rPr lang="en-US" baseline="0" dirty="0" smtClean="0"/>
              <a:t> neuron survival, synapse formation: depression, impaired development, OCD, AD, anorexia</a:t>
            </a:r>
          </a:p>
          <a:p>
            <a:r>
              <a:rPr lang="en-US" baseline="0" dirty="0" smtClean="0"/>
              <a:t>Neanderthal allele down </a:t>
            </a:r>
            <a:r>
              <a:rPr lang="en-US" baseline="0" dirty="0" err="1" smtClean="0"/>
              <a:t>reg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Also in testis DNALI1 — dynein for flagella movement, better fitness of sperm?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6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Increased regulatory divergence</a:t>
            </a:r>
            <a:r>
              <a:rPr lang="en-US" baseline="0" dirty="0" smtClean="0"/>
              <a:t> </a:t>
            </a:r>
            <a:r>
              <a:rPr lang="en-US" dirty="0" smtClean="0"/>
              <a:t>in brain/testis</a:t>
            </a:r>
          </a:p>
          <a:p>
            <a:r>
              <a:rPr lang="en-US" dirty="0" smtClean="0"/>
              <a:t>Probably not human-specific</a:t>
            </a:r>
            <a:r>
              <a:rPr lang="en-US" baseline="0" dirty="0" smtClean="0"/>
              <a:t> overexpression in brain</a:t>
            </a:r>
          </a:p>
          <a:p>
            <a:r>
              <a:rPr lang="en-US" dirty="0" smtClean="0"/>
              <a:t>Compensate</a:t>
            </a:r>
            <a:r>
              <a:rPr lang="en-US" baseline="0" dirty="0" smtClean="0"/>
              <a:t> for bad </a:t>
            </a:r>
            <a:r>
              <a:rPr lang="en-US" baseline="0" dirty="0" err="1" smtClean="0"/>
              <a:t>neanderthal</a:t>
            </a:r>
            <a:r>
              <a:rPr lang="en-US" baseline="0" dirty="0" smtClean="0"/>
              <a:t> alleles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0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work: 2016 Science </a:t>
            </a:r>
            <a:r>
              <a:rPr lang="en-US" dirty="0" err="1" smtClean="0"/>
              <a:t>Akey</a:t>
            </a:r>
            <a:r>
              <a:rPr lang="en-US" dirty="0" smtClean="0"/>
              <a:t>: phenotype</a:t>
            </a:r>
            <a:r>
              <a:rPr lang="en-US" baseline="0" dirty="0" smtClean="0"/>
              <a:t> info from EHRs, match to alleles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sequence Neanderthal</a:t>
            </a:r>
          </a:p>
          <a:p>
            <a:r>
              <a:rPr lang="en-US" dirty="0" smtClean="0"/>
              <a:t>(Mapped GWAS hits to </a:t>
            </a:r>
            <a:r>
              <a:rPr lang="en-US" dirty="0" err="1" smtClean="0"/>
              <a:t>neanderthal</a:t>
            </a:r>
            <a:r>
              <a:rPr lang="en-US" dirty="0" smtClean="0"/>
              <a:t>) Some of this section includes protein coding genes:</a:t>
            </a:r>
            <a:r>
              <a:rPr lang="en-US" baseline="0" dirty="0" smtClean="0"/>
              <a:t> human traits? (particularly depression, </a:t>
            </a:r>
            <a:r>
              <a:rPr lang="en-US" baseline="0" dirty="0" err="1" smtClean="0"/>
              <a:t>hypercoagulation</a:t>
            </a:r>
            <a:r>
              <a:rPr lang="en-US" baseline="0" dirty="0" smtClean="0"/>
              <a:t>, tobacco)</a:t>
            </a:r>
          </a:p>
          <a:p>
            <a:r>
              <a:rPr lang="en-US" baseline="0" dirty="0" smtClean="0"/>
              <a:t>This study looks at </a:t>
            </a:r>
            <a:r>
              <a:rPr lang="en-US" baseline="0" dirty="0" err="1" smtClean="0"/>
              <a:t>introgressed</a:t>
            </a:r>
            <a:r>
              <a:rPr lang="en-US" baseline="0" dirty="0" smtClean="0"/>
              <a:t> sequences</a:t>
            </a:r>
          </a:p>
          <a:p>
            <a:r>
              <a:rPr lang="en-US" baseline="0" dirty="0" smtClean="0"/>
              <a:t>No info on regulatory impact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ASE: Heterozygous individuals’ allelic differences in transcript abundance</a:t>
            </a:r>
          </a:p>
          <a:p>
            <a:r>
              <a:rPr lang="en-US" baseline="0" dirty="0" smtClean="0"/>
              <a:t>Counts of reads supporting each allele</a:t>
            </a:r>
          </a:p>
          <a:p>
            <a:r>
              <a:rPr lang="en-US" baseline="0" dirty="0" err="1" smtClean="0"/>
              <a:t>eQTL</a:t>
            </a:r>
            <a:r>
              <a:rPr lang="en-US" baseline="0" dirty="0" smtClean="0"/>
              <a:t>: more confounding batch effects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Unable to combine information across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214</a:t>
            </a:r>
            <a:r>
              <a:rPr lang="en-US" baseline="0" dirty="0" smtClean="0"/>
              <a:t> individuals, 52 tissues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4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GTEx</a:t>
            </a:r>
            <a:r>
              <a:rPr lang="en-US" dirty="0" smtClean="0"/>
              <a:t>: 544 individuals, 53 tissues (non </a:t>
            </a:r>
            <a:r>
              <a:rPr lang="en-US" dirty="0" err="1" smtClean="0"/>
              <a:t>africans</a:t>
            </a:r>
            <a:r>
              <a:rPr lang="en-US" baseline="0" dirty="0" smtClean="0"/>
              <a:t> have </a:t>
            </a:r>
            <a:r>
              <a:rPr lang="en-US" baseline="0" dirty="0" err="1" smtClean="0"/>
              <a:t>neanderthal</a:t>
            </a:r>
            <a:r>
              <a:rPr lang="en-US" baseline="0" dirty="0" smtClean="0"/>
              <a:t> ancestry)</a:t>
            </a:r>
            <a:endParaRPr lang="en-US" dirty="0" smtClean="0"/>
          </a:p>
          <a:p>
            <a:r>
              <a:rPr lang="en-US" dirty="0" smtClean="0"/>
              <a:t>Aligned reads</a:t>
            </a:r>
            <a:r>
              <a:rPr lang="en-US" baseline="0" dirty="0" smtClean="0"/>
              <a:t> to hg19 with </a:t>
            </a:r>
            <a:r>
              <a:rPr lang="en-US" baseline="0" dirty="0" err="1" smtClean="0"/>
              <a:t>TopHat</a:t>
            </a:r>
            <a:r>
              <a:rPr lang="en-US" baseline="0" dirty="0" smtClean="0"/>
              <a:t> (GENCODE annotations), used GATK’s </a:t>
            </a:r>
            <a:r>
              <a:rPr lang="en-US" baseline="0" dirty="0" err="1" smtClean="0"/>
              <a:t>ASEReadCounter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S*: dynamic programming to pick SNPs maximizing high divergence from human, identity with </a:t>
            </a:r>
            <a:r>
              <a:rPr lang="en-US" baseline="0" dirty="0" err="1" smtClean="0"/>
              <a:t>neanderthal</a:t>
            </a:r>
            <a:endParaRPr lang="en-US" baseline="0" dirty="0" smtClean="0"/>
          </a:p>
          <a:p>
            <a:r>
              <a:rPr lang="en-US" baseline="0" dirty="0" smtClean="0"/>
              <a:t>Count number of chromosomes where they differ</a:t>
            </a:r>
          </a:p>
          <a:p>
            <a:r>
              <a:rPr lang="en-US" baseline="0" dirty="0" smtClean="0"/>
              <a:t>Using </a:t>
            </a:r>
            <a:r>
              <a:rPr lang="en-US" baseline="0" dirty="0" err="1" smtClean="0"/>
              <a:t>neanderthal</a:t>
            </a:r>
            <a:r>
              <a:rPr lang="en-US" baseline="0" dirty="0" smtClean="0"/>
              <a:t> Altai genome (2014 </a:t>
            </a:r>
            <a:r>
              <a:rPr lang="en-US" baseline="0" dirty="0" err="1" smtClean="0"/>
              <a:t>german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Looked at the expressio</a:t>
            </a:r>
            <a:r>
              <a:rPr lang="en-US" baseline="0" dirty="0" smtClean="0"/>
              <a:t>n of those specific SNPs across different tissues of different people</a:t>
            </a:r>
          </a:p>
          <a:p>
            <a:r>
              <a:rPr lang="en-US" baseline="0" dirty="0" smtClean="0"/>
              <a:t>Combine info from different tissues of different people </a:t>
            </a:r>
            <a:r>
              <a:rPr lang="en-US" baseline="0" dirty="0" smtClean="0">
                <a:sym typeface="Wingdings"/>
              </a:rPr>
              <a:t> determine up or down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6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is proportion of reads with alt allele</a:t>
            </a:r>
          </a:p>
          <a:p>
            <a:r>
              <a:rPr lang="en-US" dirty="0" smtClean="0"/>
              <a:t>Didn’t give a why, not</a:t>
            </a:r>
            <a:r>
              <a:rPr lang="en-US" baseline="0" dirty="0" smtClean="0"/>
              <a:t> a statistician, suspect because separate effects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Random factors,</a:t>
            </a:r>
            <a:r>
              <a:rPr lang="en-US" baseline="0" dirty="0" smtClean="0"/>
              <a:t> added noise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n-US" baseline="0" dirty="0" smtClean="0"/>
              <a:t> 50% up/down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Compared</a:t>
            </a:r>
            <a:r>
              <a:rPr lang="en-US" baseline="0" dirty="0" smtClean="0"/>
              <a:t> to known </a:t>
            </a:r>
            <a:r>
              <a:rPr lang="en-US" baseline="0" dirty="0" err="1" smtClean="0"/>
              <a:t>eQTLs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GTEx</a:t>
            </a:r>
            <a:r>
              <a:rPr lang="en-US" baseline="0" dirty="0" smtClean="0"/>
              <a:t> with fisher exact — found </a:t>
            </a:r>
            <a:r>
              <a:rPr lang="en-US" baseline="0" dirty="0" err="1" smtClean="0"/>
              <a:t>correllation</a:t>
            </a:r>
            <a:r>
              <a:rPr lang="en-US" baseline="0" dirty="0" smtClean="0"/>
              <a:t>, particularly at low minor allele </a:t>
            </a:r>
            <a:r>
              <a:rPr lang="en-US" baseline="0" dirty="0" err="1" smtClean="0"/>
              <a:t>freq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Green: non </a:t>
            </a:r>
            <a:r>
              <a:rPr lang="en-US" baseline="0" dirty="0" err="1" smtClean="0"/>
              <a:t>neanderthal</a:t>
            </a:r>
            <a:r>
              <a:rPr lang="en-US" baseline="0" dirty="0" smtClean="0"/>
              <a:t>, blue: </a:t>
            </a:r>
            <a:r>
              <a:rPr lang="en-US" baseline="0" dirty="0" err="1" smtClean="0"/>
              <a:t>neanderthal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Phenotypically relevant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C2D33-1A7F-8E48-94A2-A470AA5F7B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4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2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7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9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4E39D-5984-604B-977A-D80007BB801A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FBDC-1935-534E-93C0-4E9A03BB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Impacts of Neanderthal-</a:t>
            </a:r>
            <a:r>
              <a:rPr lang="en-US" b="1" dirty="0" err="1" smtClean="0"/>
              <a:t>Introgressed</a:t>
            </a:r>
            <a:r>
              <a:rPr lang="en-US" b="1" dirty="0" smtClean="0"/>
              <a:t> Sequences on the Landscape of Human Gene Expression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8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Paper by Rajiv C. McCoy, Jon Wakefield, Joshua M. </a:t>
            </a:r>
            <a:r>
              <a:rPr lang="en-US" dirty="0" err="1" smtClean="0">
                <a:latin typeface="Arial"/>
                <a:cs typeface="Arial"/>
              </a:rPr>
              <a:t>Akey</a:t>
            </a:r>
            <a:r>
              <a:rPr lang="en-US" dirty="0" smtClean="0">
                <a:latin typeface="Arial"/>
                <a:cs typeface="Arial"/>
              </a:rPr>
              <a:t> (University of Washington)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Journal Club: April 13, 2017</a:t>
            </a:r>
          </a:p>
          <a:p>
            <a:r>
              <a:rPr lang="en-US" dirty="0" smtClean="0">
                <a:latin typeface="Arial"/>
                <a:cs typeface="Arial"/>
              </a:rPr>
              <a:t>Presented by Aparna Nathan, YC ’17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64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Correlation between ASE and </a:t>
            </a:r>
            <a:r>
              <a:rPr lang="en-US" b="1" dirty="0" err="1" smtClean="0"/>
              <a:t>eQTL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1417638"/>
            <a:ext cx="47371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Correlation with human traits</a:t>
            </a:r>
            <a:endParaRPr lang="en-US" b="1" dirty="0"/>
          </a:p>
        </p:txBody>
      </p:sp>
      <p:pic>
        <p:nvPicPr>
          <p:cNvPr id="4" name="Content Placeholder 3" descr="Screen Shot 2017-04-13 at 7.48.23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06" b="-35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78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</a:t>
            </a:r>
            <a:r>
              <a:rPr lang="en-US" b="1" i="1" dirty="0" smtClean="0"/>
              <a:t>ADAMTSL3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0659"/>
          <a:stretch/>
        </p:blipFill>
        <p:spPr>
          <a:xfrm>
            <a:off x="318911" y="1693332"/>
            <a:ext cx="7510598" cy="475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736" r="51827" b="75309"/>
          <a:stretch/>
        </p:blipFill>
        <p:spPr>
          <a:xfrm>
            <a:off x="6547554" y="3541888"/>
            <a:ext cx="2286001" cy="16933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922889" y="2652889"/>
            <a:ext cx="4402667" cy="888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7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>No significant difference in ASE due to introgression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8148"/>
          <a:stretch/>
        </p:blipFill>
        <p:spPr>
          <a:xfrm>
            <a:off x="2057399" y="1665110"/>
            <a:ext cx="5012268" cy="47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Tissue specificity of ASE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469" r="-1"/>
          <a:stretch/>
        </p:blipFill>
        <p:spPr>
          <a:xfrm>
            <a:off x="1157112" y="1276527"/>
            <a:ext cx="6810022" cy="52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Tissue-specific model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mixed model (pooled SNPs)</a:t>
            </a:r>
          </a:p>
          <a:p>
            <a:endParaRPr lang="en-US" dirty="0"/>
          </a:p>
          <a:p>
            <a:pPr marL="0" indent="0">
              <a:buNone/>
            </a:pPr>
            <a:r>
              <a:rPr lang="da-DK" dirty="0" smtClean="0"/>
              <a:t>	  			</a:t>
            </a:r>
            <a:r>
              <a:rPr lang="da-DK" dirty="0" err="1" smtClean="0"/>
              <a:t>logit</a:t>
            </a:r>
            <a:r>
              <a:rPr lang="da-DK" dirty="0" smtClean="0"/>
              <a:t>(</a:t>
            </a:r>
            <a:r>
              <a:rPr lang="da-DK" i="1" dirty="0" err="1" smtClean="0"/>
              <a:t>p</a:t>
            </a:r>
            <a:r>
              <a:rPr lang="da-DK" i="1" baseline="-25000" dirty="0" err="1" smtClean="0"/>
              <a:t>it</a:t>
            </a:r>
            <a:r>
              <a:rPr lang="da-DK" dirty="0" smtClean="0"/>
              <a:t>) = β</a:t>
            </a:r>
            <a:r>
              <a:rPr lang="da-DK" baseline="-25000" dirty="0" smtClean="0"/>
              <a:t>0</a:t>
            </a:r>
            <a:r>
              <a:rPr lang="da-DK" dirty="0" smtClean="0"/>
              <a:t> + </a:t>
            </a:r>
            <a:r>
              <a:rPr lang="da-DK" i="1" dirty="0" smtClean="0"/>
              <a:t>β</a:t>
            </a:r>
            <a:r>
              <a:rPr lang="da-DK" i="1" baseline="-25000" dirty="0" smtClean="0"/>
              <a:t>t</a:t>
            </a:r>
            <a:r>
              <a:rPr lang="da-DK" baseline="-25000" dirty="0" smtClean="0"/>
              <a:t> </a:t>
            </a:r>
            <a:r>
              <a:rPr lang="da-DK" dirty="0" smtClean="0"/>
              <a:t>+ </a:t>
            </a:r>
            <a:r>
              <a:rPr lang="da-DK" dirty="0" err="1" smtClean="0"/>
              <a:t>ϒ</a:t>
            </a:r>
            <a:r>
              <a:rPr lang="da-DK" i="1" baseline="-25000" dirty="0" err="1" smtClean="0"/>
              <a:t>i</a:t>
            </a:r>
            <a:r>
              <a:rPr lang="da-DK" i="1" dirty="0" smtClean="0"/>
              <a:t> </a:t>
            </a:r>
            <a:r>
              <a:rPr lang="da-DK" dirty="0" smtClean="0"/>
              <a:t> + </a:t>
            </a:r>
            <a:r>
              <a:rPr lang="da-DK" dirty="0" err="1" smtClean="0"/>
              <a:t>ζ</a:t>
            </a:r>
            <a:r>
              <a:rPr lang="da-DK" baseline="-25000" dirty="0" err="1" smtClean="0"/>
              <a:t>g</a:t>
            </a:r>
            <a:endParaRPr lang="da-DK" dirty="0" smtClean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7111" y="4170329"/>
            <a:ext cx="2490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Fixed</a:t>
            </a:r>
            <a:r>
              <a:rPr lang="en-US" sz="2200" dirty="0" smtClean="0"/>
              <a:t> tissue-specific</a:t>
            </a:r>
            <a:endParaRPr lang="en-US" sz="2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88278" y="3460998"/>
            <a:ext cx="0" cy="70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8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ASE is tissue-dependent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9404" b="56996"/>
          <a:stretch/>
        </p:blipFill>
        <p:spPr>
          <a:xfrm>
            <a:off x="1389944" y="1417637"/>
            <a:ext cx="6159500" cy="49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Ex: </a:t>
            </a:r>
            <a:r>
              <a:rPr lang="en-US" b="1" i="1" dirty="0" smtClean="0">
                <a:latin typeface="Arial"/>
                <a:cs typeface="Arial"/>
              </a:rPr>
              <a:t>NTRK2</a:t>
            </a:r>
            <a:endParaRPr lang="en-US" b="1" i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019" t="43621"/>
          <a:stretch/>
        </p:blipFill>
        <p:spPr>
          <a:xfrm>
            <a:off x="2737555" y="1566333"/>
            <a:ext cx="3626555" cy="50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6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44" y="274638"/>
            <a:ext cx="5300133" cy="64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3 at 8.39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3 at 8.43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94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1" y="3594741"/>
            <a:ext cx="2201333" cy="2201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31847"/>
            <a:ext cx="339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Rajiv McCoy</a:t>
            </a:r>
          </a:p>
          <a:p>
            <a:pPr algn="ctr"/>
            <a:r>
              <a:rPr lang="en-US" sz="1600" dirty="0" smtClean="0"/>
              <a:t>Postdoc in Genome Sciences, University of Washington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88734" y="5821782"/>
            <a:ext cx="339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Jon Wakefield</a:t>
            </a:r>
          </a:p>
          <a:p>
            <a:pPr algn="ctr"/>
            <a:r>
              <a:rPr lang="en-US" sz="1600" dirty="0" smtClean="0"/>
              <a:t>Professor of Statistics, </a:t>
            </a:r>
          </a:p>
          <a:p>
            <a:pPr algn="ctr"/>
            <a:r>
              <a:rPr lang="en-US" sz="1600" dirty="0" smtClean="0"/>
              <a:t>University of Washington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29678" y="5821782"/>
            <a:ext cx="339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Joshua </a:t>
            </a:r>
            <a:r>
              <a:rPr lang="en-US" sz="2200" dirty="0" err="1" smtClean="0"/>
              <a:t>Akey</a:t>
            </a:r>
            <a:endParaRPr lang="en-US" sz="2200" dirty="0" smtClean="0"/>
          </a:p>
          <a:p>
            <a:pPr algn="ctr"/>
            <a:r>
              <a:rPr lang="en-US" sz="1600" dirty="0" smtClean="0"/>
              <a:t>Professor of Genome Sciences, </a:t>
            </a:r>
          </a:p>
          <a:p>
            <a:pPr algn="ctr"/>
            <a:r>
              <a:rPr lang="en-US" sz="1600" dirty="0" smtClean="0"/>
              <a:t>University of Washington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846" y="3594740"/>
            <a:ext cx="2201333" cy="2201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312" y="3839633"/>
            <a:ext cx="2514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Background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2% human genome is from </a:t>
            </a:r>
            <a:r>
              <a:rPr lang="en-US" dirty="0"/>
              <a:t>N</a:t>
            </a:r>
            <a:r>
              <a:rPr lang="en-US" dirty="0" smtClean="0"/>
              <a:t>eanderthal sequences</a:t>
            </a:r>
          </a:p>
          <a:p>
            <a:pPr lvl="1"/>
            <a:r>
              <a:rPr lang="en-US" dirty="0" smtClean="0"/>
              <a:t>Includes: protein coding genes, disease-associated SNPs</a:t>
            </a:r>
          </a:p>
          <a:p>
            <a:r>
              <a:rPr lang="en-US" i="1" dirty="0" err="1" smtClean="0"/>
              <a:t>cis</a:t>
            </a:r>
            <a:r>
              <a:rPr lang="en-US" dirty="0" smtClean="0"/>
              <a:t>-regulatory variation</a:t>
            </a:r>
          </a:p>
          <a:p>
            <a:r>
              <a:rPr lang="en-US" dirty="0" smtClean="0"/>
              <a:t>Allele-specific expression (ASE)</a:t>
            </a:r>
          </a:p>
        </p:txBody>
      </p:sp>
    </p:spTree>
    <p:extLst>
      <p:ext uri="{BB962C8B-B14F-4D97-AF65-F5344CB8AC3E}">
        <p14:creationId xmlns:p14="http://schemas.microsoft.com/office/powerpoint/2010/main" val="184466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Goal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ASE information across samples</a:t>
            </a:r>
          </a:p>
          <a:p>
            <a:r>
              <a:rPr lang="en-US" dirty="0" smtClean="0"/>
              <a:t>Use a Bayesian Generalized Linear Mixed Model (GLMM)</a:t>
            </a:r>
          </a:p>
          <a:p>
            <a:r>
              <a:rPr lang="en-US" dirty="0" smtClean="0"/>
              <a:t>Apply to </a:t>
            </a:r>
            <a:r>
              <a:rPr lang="en-US" dirty="0" err="1" smtClean="0"/>
              <a:t>GTEx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2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Methods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Content Placeholder 4" descr="Screen Shot 2017-04-13 at 1.31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8" r="-14398"/>
          <a:stretch>
            <a:fillRect/>
          </a:stretch>
        </p:blipFill>
        <p:spPr>
          <a:xfrm>
            <a:off x="-102203" y="1284111"/>
            <a:ext cx="9522781" cy="5237163"/>
          </a:xfrm>
        </p:spPr>
      </p:pic>
    </p:spTree>
    <p:extLst>
      <p:ext uri="{BB962C8B-B14F-4D97-AF65-F5344CB8AC3E}">
        <p14:creationId xmlns:p14="http://schemas.microsoft.com/office/powerpoint/2010/main" val="337865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Methods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3578" cy="48626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Used RNA-</a:t>
            </a:r>
            <a:r>
              <a:rPr lang="en-US" dirty="0" err="1" smtClean="0"/>
              <a:t>seq</a:t>
            </a:r>
            <a:r>
              <a:rPr lang="en-US" dirty="0" smtClean="0"/>
              <a:t> data from </a:t>
            </a:r>
            <a:r>
              <a:rPr lang="en-US" dirty="0" err="1" smtClean="0"/>
              <a:t>GTEx</a:t>
            </a:r>
            <a:endParaRPr lang="en-US" dirty="0"/>
          </a:p>
          <a:p>
            <a:pPr lvl="1"/>
            <a:r>
              <a:rPr lang="en-US" dirty="0" smtClean="0"/>
              <a:t>Filtered to white individuals</a:t>
            </a:r>
          </a:p>
          <a:p>
            <a:r>
              <a:rPr lang="en-US" dirty="0" smtClean="0"/>
              <a:t>Counted heterozygous allele-specific reads with GATK’s </a:t>
            </a:r>
            <a:r>
              <a:rPr lang="en-US" dirty="0" err="1" smtClean="0"/>
              <a:t>ASEReadCounter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Previously identified </a:t>
            </a:r>
            <a:r>
              <a:rPr lang="en-US" dirty="0" err="1" smtClean="0"/>
              <a:t>introgressed</a:t>
            </a:r>
            <a:r>
              <a:rPr lang="en-US" dirty="0" smtClean="0"/>
              <a:t> Neanderthal haplotypes with S* approach</a:t>
            </a:r>
          </a:p>
          <a:p>
            <a:pPr marL="0" indent="0">
              <a:buNone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SNP data</a:t>
            </a:r>
          </a:p>
          <a:p>
            <a:pPr marL="742950" lvl="2" indent="-342900"/>
            <a:r>
              <a:rPr lang="en-US" dirty="0" err="1" smtClean="0"/>
              <a:t>Introgressed</a:t>
            </a:r>
            <a:r>
              <a:rPr lang="en-US" dirty="0" smtClean="0"/>
              <a:t>: 5055 SNPs, 2034 genes</a:t>
            </a:r>
          </a:p>
          <a:p>
            <a:pPr marL="742950" lvl="2" indent="-342900"/>
            <a:r>
              <a:rPr lang="en-US" dirty="0" smtClean="0"/>
              <a:t>Non-</a:t>
            </a:r>
            <a:r>
              <a:rPr lang="en-US" dirty="0" err="1" smtClean="0"/>
              <a:t>introgressed</a:t>
            </a:r>
            <a:r>
              <a:rPr lang="en-US" dirty="0" smtClean="0"/>
              <a:t>: 581,124 SNPs, 26,437 genes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93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Methods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355"/>
          <a:stretch/>
        </p:blipFill>
        <p:spPr>
          <a:xfrm>
            <a:off x="2785535" y="1535909"/>
            <a:ext cx="3578578" cy="47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3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Model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Bayesian mixed model, fit with gene read counts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</a:t>
            </a:r>
            <a:r>
              <a:rPr lang="da-DK" dirty="0" err="1" smtClean="0"/>
              <a:t>logit</a:t>
            </a:r>
            <a:r>
              <a:rPr lang="da-DK" dirty="0"/>
              <a:t>(</a:t>
            </a:r>
            <a:r>
              <a:rPr lang="da-DK" i="1" dirty="0" err="1" smtClean="0"/>
              <a:t>p</a:t>
            </a:r>
            <a:r>
              <a:rPr lang="da-DK" i="1" baseline="-25000" dirty="0" err="1" smtClean="0"/>
              <a:t>it</a:t>
            </a:r>
            <a:r>
              <a:rPr lang="da-DK" dirty="0" smtClean="0"/>
              <a:t>) </a:t>
            </a:r>
            <a:r>
              <a:rPr lang="da-DK" dirty="0"/>
              <a:t>= </a:t>
            </a:r>
            <a:r>
              <a:rPr lang="da-DK" dirty="0" smtClean="0"/>
              <a:t>β</a:t>
            </a:r>
            <a:r>
              <a:rPr lang="da-DK" baseline="-25000" dirty="0" smtClean="0"/>
              <a:t>0</a:t>
            </a:r>
            <a:r>
              <a:rPr lang="da-DK" dirty="0" smtClean="0"/>
              <a:t> </a:t>
            </a:r>
            <a:r>
              <a:rPr lang="da-DK" dirty="0"/>
              <a:t>+ </a:t>
            </a:r>
            <a:r>
              <a:rPr lang="da-DK" dirty="0" smtClean="0"/>
              <a:t>α</a:t>
            </a:r>
            <a:r>
              <a:rPr lang="da-DK" i="1" baseline="-25000" dirty="0" smtClean="0"/>
              <a:t>t</a:t>
            </a:r>
            <a:r>
              <a:rPr lang="da-DK" i="1" dirty="0" smtClean="0"/>
              <a:t> </a:t>
            </a:r>
            <a:r>
              <a:rPr lang="da-DK" dirty="0"/>
              <a:t>+ </a:t>
            </a:r>
            <a:r>
              <a:rPr lang="da-DK" dirty="0" err="1" smtClean="0"/>
              <a:t>ϒ</a:t>
            </a:r>
            <a:r>
              <a:rPr lang="da-DK" i="1" baseline="-25000" dirty="0" err="1" smtClean="0"/>
              <a:t>i</a:t>
            </a:r>
            <a:r>
              <a:rPr lang="da-DK" i="1" dirty="0" smtClean="0"/>
              <a:t> 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endParaRPr lang="da-DK" i="1" dirty="0"/>
          </a:p>
          <a:p>
            <a:r>
              <a:rPr lang="da-DK" dirty="0" smtClean="0"/>
              <a:t>ASE: </a:t>
            </a:r>
            <a:r>
              <a:rPr lang="da-DK" dirty="0" err="1" smtClean="0"/>
              <a:t>posterior</a:t>
            </a:r>
            <a:r>
              <a:rPr lang="da-DK" dirty="0" smtClean="0"/>
              <a:t> </a:t>
            </a:r>
            <a:r>
              <a:rPr lang="da-DK" dirty="0" err="1" smtClean="0"/>
              <a:t>probability</a:t>
            </a:r>
            <a:r>
              <a:rPr lang="da-DK" dirty="0" smtClean="0"/>
              <a:t> of </a:t>
            </a:r>
            <a:r>
              <a:rPr lang="da-DK" dirty="0" smtClean="0"/>
              <a:t>β</a:t>
            </a:r>
            <a:r>
              <a:rPr lang="da-DK" baseline="-25000" dirty="0" smtClean="0"/>
              <a:t>0</a:t>
            </a:r>
            <a:endParaRPr lang="da-D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22610" y="4057440"/>
            <a:ext cx="1905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Tissue-specific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128455" y="3504285"/>
            <a:ext cx="2311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Individual-specific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910187" y="3504285"/>
            <a:ext cx="612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ASE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28167" y="3348109"/>
            <a:ext cx="0" cy="70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128455" y="3270021"/>
            <a:ext cx="990600" cy="156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23456" y="3348109"/>
            <a:ext cx="299154" cy="156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9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  <a:cs typeface="Arial"/>
              </a:rPr>
              <a:t>ASE for Neanderthal </a:t>
            </a:r>
            <a:r>
              <a:rPr lang="en-US" b="1" dirty="0" err="1" smtClean="0">
                <a:latin typeface="Arial"/>
                <a:cs typeface="Arial"/>
              </a:rPr>
              <a:t>Introgressed</a:t>
            </a:r>
            <a:r>
              <a:rPr lang="en-US" b="1" dirty="0" smtClean="0">
                <a:latin typeface="Arial"/>
                <a:cs typeface="Arial"/>
              </a:rPr>
              <a:t> Variants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3159"/>
          <a:stretch/>
        </p:blipFill>
        <p:spPr>
          <a:xfrm>
            <a:off x="3033890" y="1631141"/>
            <a:ext cx="3174999" cy="5226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689" y="3380106"/>
            <a:ext cx="2300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1,236 </a:t>
            </a:r>
            <a:r>
              <a:rPr lang="en-US" sz="2200" dirty="0" err="1" smtClean="0"/>
              <a:t>introgressed</a:t>
            </a:r>
            <a:r>
              <a:rPr lang="en-US" sz="2200" dirty="0" smtClean="0"/>
              <a:t> SNPs with </a:t>
            </a:r>
          </a:p>
          <a:p>
            <a:r>
              <a:rPr lang="en-US" sz="2200" dirty="0" smtClean="0"/>
              <a:t>ASE at </a:t>
            </a:r>
          </a:p>
          <a:p>
            <a:r>
              <a:rPr lang="en-US" sz="2200" dirty="0" smtClean="0"/>
              <a:t>10% FDR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932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786</Words>
  <Application>Microsoft Macintosh PowerPoint</Application>
  <PresentationFormat>On-screen Show (4:3)</PresentationFormat>
  <Paragraphs>140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Impacts of Neanderthal-Introgressed Sequences on the Landscape of Human Gene Expression</vt:lpstr>
      <vt:lpstr>PowerPoint Presentation</vt:lpstr>
      <vt:lpstr>Background</vt:lpstr>
      <vt:lpstr>Goal</vt:lpstr>
      <vt:lpstr>Methods</vt:lpstr>
      <vt:lpstr>Methods</vt:lpstr>
      <vt:lpstr>Methods</vt:lpstr>
      <vt:lpstr>Model</vt:lpstr>
      <vt:lpstr>ASE for Neanderthal Introgressed Variants</vt:lpstr>
      <vt:lpstr>Correlation between ASE and eQTL</vt:lpstr>
      <vt:lpstr>Correlation with human traits</vt:lpstr>
      <vt:lpstr>Example: ADAMTSL3</vt:lpstr>
      <vt:lpstr>No significant difference in ASE due to introgression</vt:lpstr>
      <vt:lpstr>Tissue specificity of ASE</vt:lpstr>
      <vt:lpstr>Tissue-specific model</vt:lpstr>
      <vt:lpstr>ASE is tissue-dependent</vt:lpstr>
      <vt:lpstr>Ex: NTRK2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Aparna Nathan</dc:creator>
  <cp:lastModifiedBy>Aparna Nathan</cp:lastModifiedBy>
  <cp:revision>28</cp:revision>
  <cp:lastPrinted>2017-04-13T16:02:57Z</cp:lastPrinted>
  <dcterms:created xsi:type="dcterms:W3CDTF">2017-04-13T10:41:06Z</dcterms:created>
  <dcterms:modified xsi:type="dcterms:W3CDTF">2017-04-13T17:41:46Z</dcterms:modified>
</cp:coreProperties>
</file>