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59" r:id="rId3"/>
    <p:sldId id="260" r:id="rId4"/>
    <p:sldId id="261" r:id="rId5"/>
    <p:sldId id="262" r:id="rId6"/>
    <p:sldId id="263" r:id="rId7"/>
    <p:sldId id="292" r:id="rId8"/>
    <p:sldId id="293" r:id="rId9"/>
    <p:sldId id="264" r:id="rId10"/>
    <p:sldId id="267" r:id="rId11"/>
    <p:sldId id="265" r:id="rId12"/>
    <p:sldId id="268" r:id="rId13"/>
    <p:sldId id="269" r:id="rId14"/>
    <p:sldId id="271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5" r:id="rId29"/>
    <p:sldId id="284" r:id="rId30"/>
    <p:sldId id="266" r:id="rId31"/>
    <p:sldId id="257" r:id="rId32"/>
    <p:sldId id="258" r:id="rId33"/>
    <p:sldId id="287" r:id="rId34"/>
    <p:sldId id="288" r:id="rId35"/>
    <p:sldId id="289" r:id="rId36"/>
    <p:sldId id="290" r:id="rId37"/>
    <p:sldId id="291" r:id="rId38"/>
    <p:sldId id="286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7266"/>
    <p:restoredTop sz="94624"/>
  </p:normalViewPr>
  <p:slideViewPr>
    <p:cSldViewPr snapToGrid="0" snapToObjects="1">
      <p:cViewPr varScale="1">
        <p:scale>
          <a:sx n="140" d="100"/>
          <a:sy n="140" d="100"/>
        </p:scale>
        <p:origin x="232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0E323D-EA23-6F4D-96F7-FD21CC7748A1}" type="datetimeFigureOut">
              <a:rPr lang="en-US" smtClean="0"/>
              <a:t>4/3/17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6B0CF3-667C-FF4D-8DDA-43033CBE2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0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 a clear distinction between</a:t>
            </a:r>
            <a:r>
              <a:rPr lang="en-US" baseline="0" dirty="0" smtClean="0"/>
              <a:t> the asthmatics and the controls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B0CF3-667C-FF4D-8DDA-43033CBE268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35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bruce</a:t>
            </a:r>
            <a:r>
              <a:rPr lang="en-US" dirty="0" smtClean="0"/>
              <a:t> levy </a:t>
            </a:r>
            <a:r>
              <a:rPr lang="en-US" dirty="0" err="1" smtClean="0"/>
              <a:t>steriod</a:t>
            </a:r>
            <a:r>
              <a:rPr lang="en-US" baseline="0" dirty="0" err="1" smtClean="0"/>
              <a:t>s</a:t>
            </a:r>
            <a:r>
              <a:rPr lang="en-US" baseline="0" dirty="0" smtClean="0"/>
              <a:t> affect the cell population and maybe make the disease worse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B0CF3-667C-FF4D-8DDA-43033CBE268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49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7E266-3786-5943-B531-B63F025FF8EB}" type="datetimeFigureOut">
              <a:rPr lang="en-US" smtClean="0"/>
              <a:t>4/3/17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1409-824F-2742-8CEC-D8B757297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213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7E266-3786-5943-B531-B63F025FF8EB}" type="datetimeFigureOut">
              <a:rPr lang="en-US" smtClean="0"/>
              <a:t>4/3/17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1409-824F-2742-8CEC-D8B757297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849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7E266-3786-5943-B531-B63F025FF8EB}" type="datetimeFigureOut">
              <a:rPr lang="en-US" smtClean="0"/>
              <a:t>4/3/17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1409-824F-2742-8CEC-D8B757297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2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7E266-3786-5943-B531-B63F025FF8EB}" type="datetimeFigureOut">
              <a:rPr lang="en-US" smtClean="0"/>
              <a:t>4/3/17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1409-824F-2742-8CEC-D8B757297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083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7E266-3786-5943-B531-B63F025FF8EB}" type="datetimeFigureOut">
              <a:rPr lang="en-US" smtClean="0"/>
              <a:t>4/3/17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1409-824F-2742-8CEC-D8B757297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935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7E266-3786-5943-B531-B63F025FF8EB}" type="datetimeFigureOut">
              <a:rPr lang="en-US" smtClean="0"/>
              <a:t>4/3/17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1409-824F-2742-8CEC-D8B757297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356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7E266-3786-5943-B531-B63F025FF8EB}" type="datetimeFigureOut">
              <a:rPr lang="en-US" smtClean="0"/>
              <a:t>4/3/17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1409-824F-2742-8CEC-D8B757297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557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7E266-3786-5943-B531-B63F025FF8EB}" type="datetimeFigureOut">
              <a:rPr lang="en-US" smtClean="0"/>
              <a:t>4/3/17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1409-824F-2742-8CEC-D8B757297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374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7E266-3786-5943-B531-B63F025FF8EB}" type="datetimeFigureOut">
              <a:rPr lang="en-US" smtClean="0"/>
              <a:t>4/3/17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1409-824F-2742-8CEC-D8B757297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816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7E266-3786-5943-B531-B63F025FF8EB}" type="datetimeFigureOut">
              <a:rPr lang="en-US" smtClean="0"/>
              <a:t>4/3/17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1409-824F-2742-8CEC-D8B757297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62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7E266-3786-5943-B531-B63F025FF8EB}" type="datetimeFigureOut">
              <a:rPr lang="en-US" smtClean="0"/>
              <a:t>4/3/17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1409-824F-2742-8CEC-D8B757297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082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7E266-3786-5943-B531-B63F025FF8EB}" type="datetimeFigureOut">
              <a:rPr lang="en-US" smtClean="0"/>
              <a:t>4/3/17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11409-824F-2742-8CEC-D8B757297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10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tiff"/><Relationship Id="rId3" Type="http://schemas.openxmlformats.org/officeDocument/2006/relationships/image" Target="../media/image15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1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tiff"/><Relationship Id="rId3" Type="http://schemas.openxmlformats.org/officeDocument/2006/relationships/image" Target="../media/image38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Asthma single cell processing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12 Apr 2017</a:t>
            </a:r>
          </a:p>
          <a:p>
            <a:r>
              <a:rPr lang="en-US" dirty="0" smtClean="0"/>
              <a:t>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73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12" y="1281176"/>
            <a:ext cx="7442200" cy="4978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82365" y="2371621"/>
            <a:ext cx="41367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After removing those not expressed in any sample</a:t>
            </a:r>
          </a:p>
          <a:p>
            <a:r>
              <a:rPr lang="en-US" dirty="0" smtClean="0"/>
              <a:t>(72% of the genes are expressed in at least one sample)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70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clustering, PCA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938" y="13716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4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034" y="310551"/>
            <a:ext cx="8729932" cy="654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8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5616"/>
          <a:stretch/>
        </p:blipFill>
        <p:spPr>
          <a:xfrm>
            <a:off x="5089939" y="1880560"/>
            <a:ext cx="7102061" cy="47360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16354" y="1562982"/>
            <a:ext cx="99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637 cells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264532" y="1695894"/>
            <a:ext cx="337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Reduced to wells with a single cell</a:t>
            </a:r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8433431"/>
              </p:ext>
            </p:extLst>
          </p:nvPr>
        </p:nvGraphicFramePr>
        <p:xfrm>
          <a:off x="848795" y="1984075"/>
          <a:ext cx="3119356" cy="3648710"/>
        </p:xfrm>
        <a:graphic>
          <a:graphicData uri="http://schemas.openxmlformats.org/drawingml/2006/table">
            <a:tbl>
              <a:tblPr firstRow="1">
                <a:tableStyleId>{F5AB1C69-6EDB-4FF4-983F-18BD219EF322}</a:tableStyleId>
              </a:tblPr>
              <a:tblGrid>
                <a:gridCol w="1559678"/>
                <a:gridCol w="1559678"/>
              </a:tblGrid>
              <a:tr h="1771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Well</a:t>
                      </a:r>
                      <a:r>
                        <a:rPr lang="en-US" sz="1800" u="none" strike="noStrike" baseline="0" dirty="0" smtClean="0">
                          <a:effectLst/>
                        </a:rPr>
                        <a:t> Contents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err="1">
                          <a:effectLst/>
                        </a:rPr>
                        <a:t>Freq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96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u="none" strike="noStrike">
                          <a:effectLst/>
                        </a:rPr>
                        <a:t>825</a:t>
                      </a:r>
                      <a:endParaRPr lang="is-I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u="none" strike="noStrike" dirty="0">
                          <a:effectLst/>
                        </a:rPr>
                        <a:t>2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u="none" strike="noStrike">
                          <a:effectLst/>
                        </a:rPr>
                        <a:t>52</a:t>
                      </a:r>
                      <a:endParaRPr lang="is-I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u="none" strike="noStrike">
                          <a:effectLst/>
                        </a:rPr>
                        <a:t>2+d</a:t>
                      </a:r>
                      <a:endParaRPr lang="mr-IN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debris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59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multi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multi cells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multi-cells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Multi-cells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Positive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squamous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</a:tr>
            </a:tbl>
          </a:graphicData>
        </a:graphic>
      </p:graphicFrame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Cleaning: single cells and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65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708" y="1690688"/>
            <a:ext cx="7333022" cy="509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06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2672" y="1894746"/>
            <a:ext cx="5049328" cy="47592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Hierarchical clustering method (SINCERA)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" y="1690688"/>
            <a:ext cx="7098222" cy="49342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43645" y="1894746"/>
            <a:ext cx="4037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Size of the largest cluster with </a:t>
            </a:r>
            <a:r>
              <a:rPr lang="en-US" smtClean="0"/>
              <a:t>different numbers of cuts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20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Clustering each sample individually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948" y="1819018"/>
            <a:ext cx="7300104" cy="479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6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0"/>
            <a:ext cx="12001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4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00" y="1143000"/>
            <a:ext cx="8509000" cy="45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7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00" y="1143000"/>
            <a:ext cx="8509000" cy="45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14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11 samples total</a:t>
            </a:r>
          </a:p>
          <a:p>
            <a:pPr lvl="1"/>
            <a:r>
              <a:rPr lang="en-US" dirty="0" smtClean="0"/>
              <a:t>10 individuals, 1 replicate</a:t>
            </a:r>
          </a:p>
          <a:p>
            <a:pPr lvl="1"/>
            <a:r>
              <a:rPr lang="en-US" dirty="0" smtClean="0"/>
              <a:t>5 asthmatics (4 with </a:t>
            </a:r>
            <a:r>
              <a:rPr lang="en-US" dirty="0" err="1" smtClean="0"/>
              <a:t>bulkRNAseq</a:t>
            </a:r>
            <a:r>
              <a:rPr lang="en-US" dirty="0" smtClean="0"/>
              <a:t> data), 5 controls (2 w. bulk)</a:t>
            </a:r>
          </a:p>
          <a:p>
            <a:pPr marL="228600" lvl="1">
              <a:spcBef>
                <a:spcPts val="1000"/>
              </a:spcBef>
            </a:pPr>
            <a:r>
              <a:rPr lang="en-US" dirty="0" smtClean="0"/>
              <a:t>96 cells/sample (1056 samples)</a:t>
            </a:r>
          </a:p>
          <a:p>
            <a:r>
              <a:rPr lang="en-US" dirty="0" smtClean="0"/>
              <a:t>100bp PE files</a:t>
            </a:r>
          </a:p>
          <a:p>
            <a:r>
              <a:rPr lang="en-US" dirty="0" smtClean="0"/>
              <a:t>2* 70MB files / cell, ~ 1.5 TB</a:t>
            </a:r>
          </a:p>
          <a:p>
            <a:r>
              <a:rPr lang="en-US" dirty="0" smtClean="0"/>
              <a:t>No spike-in controls</a:t>
            </a:r>
          </a:p>
          <a:p>
            <a:r>
              <a:rPr lang="en-US" dirty="0" smtClean="0"/>
              <a:t>No UMIs</a:t>
            </a:r>
          </a:p>
          <a:p>
            <a:endParaRPr lang="en-US" dirty="0" smtClean="0"/>
          </a:p>
          <a:p>
            <a:r>
              <a:rPr lang="en-US" dirty="0" smtClean="0"/>
              <a:t>+ 2 previous samples with potential cell stacking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1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00" y="1143000"/>
            <a:ext cx="8509000" cy="45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8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00" y="1143000"/>
            <a:ext cx="8509000" cy="45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4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00" y="1143000"/>
            <a:ext cx="8509000" cy="45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5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00" y="1143000"/>
            <a:ext cx="8509000" cy="45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9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00" y="1143000"/>
            <a:ext cx="8509000" cy="45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97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00" y="1143000"/>
            <a:ext cx="8509000" cy="45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7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00" y="1143000"/>
            <a:ext cx="8509000" cy="45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80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00" y="1143000"/>
            <a:ext cx="8509000" cy="45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25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00" y="1143000"/>
            <a:ext cx="8509000" cy="45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6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00" y="1143000"/>
            <a:ext cx="8509000" cy="45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41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Demographic information for the single cell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786" y="1533945"/>
            <a:ext cx="6148708" cy="359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48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Other cleaning procedures</a:t>
            </a:r>
          </a:p>
          <a:p>
            <a:pPr lvl="1"/>
            <a:r>
              <a:rPr lang="en-US" dirty="0" smtClean="0"/>
              <a:t>Normalize expression levels</a:t>
            </a:r>
          </a:p>
          <a:p>
            <a:pPr lvl="1"/>
            <a:r>
              <a:rPr lang="en-US" dirty="0" smtClean="0"/>
              <a:t>Use monocle to convert to read counts</a:t>
            </a:r>
          </a:p>
          <a:p>
            <a:r>
              <a:rPr lang="en-US" dirty="0" smtClean="0"/>
              <a:t>Intra-individual clustering</a:t>
            </a:r>
          </a:p>
          <a:p>
            <a:pPr lvl="1"/>
            <a:r>
              <a:rPr lang="en-US" dirty="0" smtClean="0"/>
              <a:t>Compare clusters between samples</a:t>
            </a:r>
          </a:p>
          <a:p>
            <a:r>
              <a:rPr lang="en-US" dirty="0" smtClean="0"/>
              <a:t>Assign to cell types</a:t>
            </a:r>
          </a:p>
        </p:txBody>
      </p:sp>
    </p:spTree>
    <p:extLst>
      <p:ext uri="{BB962C8B-B14F-4D97-AF65-F5344CB8AC3E}">
        <p14:creationId xmlns:p14="http://schemas.microsoft.com/office/powerpoint/2010/main" val="188077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868" y="257075"/>
            <a:ext cx="10515600" cy="1325563"/>
          </a:xfrm>
        </p:spPr>
        <p:txBody>
          <a:bodyPr/>
          <a:lstStyle/>
          <a:p>
            <a:r>
              <a:rPr lang="en-US" dirty="0" smtClean="0"/>
              <a:t>FDR p-values for select clinical </a:t>
            </a:r>
            <a:r>
              <a:rPr lang="en-US" dirty="0" err="1" smtClean="0"/>
              <a:t>vars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5625"/>
            <a:ext cx="12192000" cy="453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879" y="278861"/>
            <a:ext cx="10515600" cy="1325563"/>
          </a:xfrm>
        </p:spPr>
        <p:txBody>
          <a:bodyPr/>
          <a:lstStyle/>
          <a:p>
            <a:r>
              <a:rPr lang="en-US" smtClean="0"/>
              <a:t>Corrected for Age at Visit, Gender, BMI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5625"/>
            <a:ext cx="12192000" cy="484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6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5716"/>
            <a:ext cx="12192000" cy="498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5716"/>
            <a:ext cx="12192000" cy="498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5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392"/>
            <a:ext cx="12177047" cy="498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7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825" r="25900"/>
          <a:stretch/>
        </p:blipFill>
        <p:spPr>
          <a:xfrm>
            <a:off x="2679192" y="136557"/>
            <a:ext cx="6236208" cy="662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3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428"/>
            <a:ext cx="12192000" cy="674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5924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734" y="0"/>
            <a:ext cx="901453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907"/>
            <a:ext cx="12192000" cy="672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079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Demographic information for the bulk-</a:t>
            </a:r>
            <a:r>
              <a:rPr lang="en-US" dirty="0" err="1" smtClean="0"/>
              <a:t>RNAseq</a:t>
            </a:r>
            <a:r>
              <a:rPr lang="en-US" dirty="0" smtClean="0"/>
              <a:t> data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20555"/>
            <a:ext cx="12192000" cy="331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3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Current processing/plans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494253" cy="4351338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Fastqc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Trim_galore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STAR to hg38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RSEM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Cell clustering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err="1" smtClean="0"/>
              <a:t>tSNE</a:t>
            </a:r>
            <a:r>
              <a:rPr lang="en-US" dirty="0" smtClean="0"/>
              <a:t>, PCA</a:t>
            </a:r>
            <a:endParaRPr lang="en-US" dirty="0"/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Identify </a:t>
            </a:r>
            <a:r>
              <a:rPr lang="en-US" dirty="0" smtClean="0"/>
              <a:t>cell types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Differential expression between matched cell types in asthmatics vs control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Correlation with exogenous signal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6277" y="1079663"/>
            <a:ext cx="4357523" cy="556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2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Quality filtering results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47" y="2152403"/>
            <a:ext cx="6400800" cy="457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152403"/>
            <a:ext cx="6400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64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320" y="592006"/>
            <a:ext cx="9202241" cy="597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31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20" y="0"/>
            <a:ext cx="114553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67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995" y="1690688"/>
            <a:ext cx="6584009" cy="493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14054</TotalTime>
  <Words>264</Words>
  <Application>Microsoft Macintosh PowerPoint</Application>
  <PresentationFormat>Widescreen</PresentationFormat>
  <Paragraphs>75</Paragraphs>
  <Slides>38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Calibri</vt:lpstr>
      <vt:lpstr>Calibri Light</vt:lpstr>
      <vt:lpstr>Mangal</vt:lpstr>
      <vt:lpstr>Arial</vt:lpstr>
      <vt:lpstr>Office Theme</vt:lpstr>
      <vt:lpstr>Asthma single cell processing</vt:lpstr>
      <vt:lpstr>Sample summary</vt:lpstr>
      <vt:lpstr>Demographic information for the single cell</vt:lpstr>
      <vt:lpstr>Demographic information for the bulk-RNAseq data</vt:lpstr>
      <vt:lpstr>Current processing/plans</vt:lpstr>
      <vt:lpstr>Quality filtering results</vt:lpstr>
      <vt:lpstr>PowerPoint Presentation</vt:lpstr>
      <vt:lpstr>PowerPoint Presentation</vt:lpstr>
      <vt:lpstr>PowerPoint Presentation</vt:lpstr>
      <vt:lpstr>PowerPoint Presentation</vt:lpstr>
      <vt:lpstr>Initial clustering, PCA</vt:lpstr>
      <vt:lpstr>PowerPoint Presentation</vt:lpstr>
      <vt:lpstr>Cleaning: single cells and </vt:lpstr>
      <vt:lpstr>PowerPoint Presentation</vt:lpstr>
      <vt:lpstr>Hierarchical clustering method (SINCERA)</vt:lpstr>
      <vt:lpstr>Clustering each sample individually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steps</vt:lpstr>
      <vt:lpstr>FDR p-values for select clinical vars</vt:lpstr>
      <vt:lpstr>Corrected for Age at Visit, Gender, BMI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Spakowicz, Daniel</dc:creator>
  <cp:lastModifiedBy>Spakowicz, Daniel</cp:lastModifiedBy>
  <cp:revision>28</cp:revision>
  <dcterms:created xsi:type="dcterms:W3CDTF">2017-04-03T18:21:39Z</dcterms:created>
  <dcterms:modified xsi:type="dcterms:W3CDTF">2017-04-13T12:36:12Z</dcterms:modified>
</cp:coreProperties>
</file>