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87" r:id="rId4"/>
    <p:sldId id="298" r:id="rId5"/>
    <p:sldId id="299" r:id="rId6"/>
    <p:sldId id="273" r:id="rId7"/>
    <p:sldId id="302" r:id="rId8"/>
    <p:sldId id="275" r:id="rId9"/>
    <p:sldId id="284" r:id="rId10"/>
    <p:sldId id="276" r:id="rId11"/>
    <p:sldId id="291" r:id="rId12"/>
    <p:sldId id="277" r:id="rId13"/>
    <p:sldId id="294" r:id="rId14"/>
    <p:sldId id="292" r:id="rId15"/>
    <p:sldId id="301" r:id="rId16"/>
    <p:sldId id="295" r:id="rId17"/>
    <p:sldId id="296" r:id="rId18"/>
    <p:sldId id="297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67" autoAdjust="0"/>
  </p:normalViewPr>
  <p:slideViewPr>
    <p:cSldViewPr snapToGrid="0" snapToObjects="1">
      <p:cViewPr varScale="1">
        <p:scale>
          <a:sx n="79" d="100"/>
          <a:sy n="79" d="100"/>
        </p:scale>
        <p:origin x="-88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48F90B-36A2-FA44-B53D-035186A00EE8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965D6-0DF7-E449-9A5B-20507A7B26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29724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B9AD0A-A80C-B64A-BD3F-B79163AD1FB5}" type="datetimeFigureOut">
              <a:rPr lang="en-US" smtClean="0"/>
              <a:t>4/13/17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2D0763-AE8D-1D48-A968-B3F832141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8921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Results unpredictable</a:t>
            </a:r>
            <a:r>
              <a:rPr lang="en-US" baseline="0" dirty="0" smtClean="0"/>
              <a:t>, r</a:t>
            </a:r>
            <a:r>
              <a:rPr lang="en-US" dirty="0" smtClean="0"/>
              <a:t>educe real peak</a:t>
            </a:r>
            <a:r>
              <a:rPr lang="en-US" baseline="0" dirty="0" smtClean="0"/>
              <a:t> more than spurious peaks?</a:t>
            </a:r>
          </a:p>
          <a:p>
            <a:r>
              <a:rPr lang="en-US" baseline="0" dirty="0" smtClean="0"/>
              <a:t>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D0763-AE8D-1D48-A968-B3F8321414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079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D0763-AE8D-1D48-A968-B3F8321414D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21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Suggest a/a’ with antibody peaks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D0763-AE8D-1D48-A968-B3F8321414D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6465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Suggest antibody peaks are also significantly enriched in top peaks of a/a’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D0763-AE8D-1D48-A968-B3F8321414D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452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2D0763-AE8D-1D48-A968-B3F8321414D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28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A7101-DACC-0945-AEF7-2085409C413D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962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1FC94-5BE7-7043-9C45-253618440807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825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18974-CBE6-1D40-BE4F-933E023AB0EF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043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FAB54-2D8B-B447-907D-8904507DF6F8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06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387B4-5158-9E4F-9001-AF76A704A58C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65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34271-BD94-FC41-9A62-EB92E064BD9D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18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7096B-67D7-5244-B5E7-BE41E75A5F9A}" type="datetime1">
              <a:rPr lang="en-US" smtClean="0"/>
              <a:t>4/13/17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694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82DD1-4435-2344-9769-CF7C1700F93C}" type="datetime1">
              <a:rPr lang="en-US" smtClean="0"/>
              <a:t>4/13/17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246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E56D7-01F0-E64B-8E81-98C550906AF0}" type="datetime1">
              <a:rPr lang="en-US" smtClean="0"/>
              <a:t>4/13/17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012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74924-7E4A-F346-A353-46BC3929E914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10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A0289F-B01C-8D43-B034-B9B8790221F7}" type="datetime1">
              <a:rPr lang="en-US" smtClean="0"/>
              <a:t>4/13/17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0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D401D-5801-F644-A06C-27C325483FEB}" type="datetime1">
              <a:rPr lang="en-US" smtClean="0"/>
              <a:t>4/13/17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AD229-20CD-D546-8323-B4956FA200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82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4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Relationship Id="rId3" Type="http://schemas.openxmlformats.org/officeDocument/2006/relationships/image" Target="../media/image14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To Mock or Not?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Jinrui</a:t>
            </a:r>
            <a:r>
              <a:rPr lang="en-US" dirty="0" smtClean="0"/>
              <a:t> </a:t>
            </a:r>
          </a:p>
          <a:p>
            <a:r>
              <a:rPr lang="en-US" dirty="0" smtClean="0"/>
              <a:t>April 13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346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082"/>
            <a:ext cx="8387976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Significant peaks </a:t>
            </a:r>
            <a:r>
              <a:rPr lang="en-US" dirty="0" smtClean="0"/>
              <a:t>called with mock </a:t>
            </a:r>
            <a:r>
              <a:rPr lang="en-US" dirty="0" smtClean="0"/>
              <a:t>IP as control(</a:t>
            </a:r>
            <a:r>
              <a:rPr lang="en-US" dirty="0" smtClean="0">
                <a:solidFill>
                  <a:srgbClr val="008000"/>
                </a:solidFill>
              </a:rPr>
              <a:t>a/b</a:t>
            </a:r>
            <a:r>
              <a:rPr lang="en-US" dirty="0" smtClean="0"/>
              <a:t>), motif </a:t>
            </a:r>
            <a:r>
              <a:rPr lang="en-US" dirty="0"/>
              <a:t>enrichment</a:t>
            </a:r>
            <a:r>
              <a:rPr lang="en-US" dirty="0" smtClean="0"/>
              <a:t> &gt; using DNA input (</a:t>
            </a:r>
            <a:r>
              <a:rPr lang="en-US" dirty="0" smtClean="0">
                <a:solidFill>
                  <a:srgbClr val="FF0000"/>
                </a:solidFill>
              </a:rPr>
              <a:t>a/a’</a:t>
            </a:r>
            <a:r>
              <a:rPr lang="en-US" dirty="0" smtClean="0"/>
              <a:t>) </a:t>
            </a:r>
          </a:p>
          <a:p>
            <a:endParaRPr lang="en-US" dirty="0"/>
          </a:p>
        </p:txBody>
      </p:sp>
      <p:pic>
        <p:nvPicPr>
          <p:cNvPr id="5" name="Picture 4" descr="topVStop_shu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36" y="2347257"/>
            <a:ext cx="2743200" cy="36576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10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899459" y="2377141"/>
            <a:ext cx="2743200" cy="3667490"/>
            <a:chOff x="899459" y="2377141"/>
            <a:chExt cx="2743200" cy="3667490"/>
          </a:xfrm>
        </p:grpSpPr>
        <p:pic>
          <p:nvPicPr>
            <p:cNvPr id="4" name="Picture 3" descr="topVStop.pd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459" y="2377141"/>
              <a:ext cx="2743200" cy="365760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979708" y="5674979"/>
              <a:ext cx="5056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a/b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722284" y="5675299"/>
              <a:ext cx="552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a/a’</a:t>
              </a:r>
              <a:endParaRPr lang="en-US" dirty="0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99459" y="2091764"/>
            <a:ext cx="34965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Motif enrichment among sig. peaks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40344" y="2461096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60156" y="2431212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343718" y="2154213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shuffled locally</a:t>
            </a:r>
          </a:p>
          <a:p>
            <a:r>
              <a:rPr lang="en-US" dirty="0" smtClean="0"/>
              <a:t>Bin size = 50 </a:t>
            </a:r>
            <a:r>
              <a:rPr lang="en-US" dirty="0" err="1" smtClean="0"/>
              <a:t>nt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513516" y="5565908"/>
            <a:ext cx="50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312218" y="5574019"/>
            <a:ext cx="55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a/a’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63270" y="2719295"/>
            <a:ext cx="111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&lt; 1.1e-6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553200" y="3170518"/>
            <a:ext cx="93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0.12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608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376" y="203200"/>
            <a:ext cx="8229600" cy="4525963"/>
          </a:xfrm>
        </p:spPr>
        <p:txBody>
          <a:bodyPr/>
          <a:lstStyle/>
          <a:p>
            <a:r>
              <a:rPr lang="en-US" dirty="0" smtClean="0"/>
              <a:t>a/b gives less significant peaks than a/a’</a:t>
            </a:r>
          </a:p>
          <a:p>
            <a:r>
              <a:rPr lang="en-US" dirty="0" smtClean="0"/>
              <a:t>The total </a:t>
            </a:r>
            <a:r>
              <a:rPr lang="en-US" i="1" dirty="0" smtClean="0">
                <a:solidFill>
                  <a:srgbClr val="008000"/>
                </a:solidFill>
              </a:rPr>
              <a:t>n, </a:t>
            </a:r>
            <a:r>
              <a:rPr lang="en-US" dirty="0" smtClean="0">
                <a:solidFill>
                  <a:srgbClr val="008000"/>
                </a:solidFill>
              </a:rPr>
              <a:t>a/b </a:t>
            </a:r>
            <a:r>
              <a:rPr lang="en-US" dirty="0" smtClean="0"/>
              <a:t>significant peaks </a:t>
            </a:r>
            <a:r>
              <a:rPr lang="en-US" dirty="0" err="1" smtClean="0"/>
              <a:t>vs</a:t>
            </a:r>
            <a:r>
              <a:rPr lang="en-US" dirty="0" smtClean="0"/>
              <a:t> the top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, a/a’</a:t>
            </a:r>
            <a:r>
              <a:rPr lang="en-US" dirty="0" smtClean="0"/>
              <a:t> significant peaks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topVStop_sameNum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30" y="2167964"/>
            <a:ext cx="2743200" cy="3657600"/>
          </a:xfrm>
          <a:prstGeom prst="rect">
            <a:avLst/>
          </a:prstGeom>
        </p:spPr>
      </p:pic>
      <p:pic>
        <p:nvPicPr>
          <p:cNvPr id="7" name="Picture 6" descr="topVStop_sameNum_shuffl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470" y="2167970"/>
            <a:ext cx="2743200" cy="3657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60179" y="5456232"/>
            <a:ext cx="50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637119" y="5475976"/>
            <a:ext cx="55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a/a’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4415" y="5448761"/>
            <a:ext cx="50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53200" y="5443993"/>
            <a:ext cx="55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a/a’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60507" y="2178713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9576" y="216796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693777" y="2079508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shuffled locally</a:t>
            </a:r>
          </a:p>
          <a:p>
            <a:r>
              <a:rPr lang="en-US" dirty="0" smtClean="0"/>
              <a:t>Bin size = 50 </a:t>
            </a:r>
            <a:r>
              <a:rPr lang="en-US" dirty="0" err="1" smtClean="0"/>
              <a:t>nt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06388" y="2534629"/>
            <a:ext cx="1118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&lt; 8.6e-6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987728" y="2871695"/>
            <a:ext cx="93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 = 0.14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20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Sensitivity of mock IP in detecting </a:t>
            </a:r>
            <a:r>
              <a:rPr lang="en-US" i="1" dirty="0" smtClean="0"/>
              <a:t>bona </a:t>
            </a:r>
            <a:r>
              <a:rPr lang="en-US" i="1" dirty="0"/>
              <a:t>fide </a:t>
            </a:r>
            <a:r>
              <a:rPr lang="en-US" dirty="0" smtClean="0"/>
              <a:t>peaks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Twilight peaks</a:t>
            </a:r>
          </a:p>
          <a:p>
            <a:pPr lvl="1"/>
            <a:r>
              <a:rPr lang="en-US" dirty="0" smtClean="0"/>
              <a:t>e.g</a:t>
            </a:r>
            <a:r>
              <a:rPr lang="en-US" dirty="0" smtClean="0"/>
              <a:t>. For each TF, suppose a/b and a/a’ </a:t>
            </a:r>
            <a:r>
              <a:rPr lang="en-US" dirty="0" smtClean="0"/>
              <a:t>generate 100 ranked peaks </a:t>
            </a:r>
            <a:r>
              <a:rPr lang="en-US" dirty="0" smtClean="0"/>
              <a:t>respectively, the top 10 and 50 peaks are sig. peaks for a/b and a/a’, then the 11-50 peaks are </a:t>
            </a:r>
            <a:r>
              <a:rPr lang="en-US" b="1" i="1" dirty="0" smtClean="0">
                <a:solidFill>
                  <a:schemeClr val="bg1">
                    <a:lumMod val="50000"/>
                  </a:schemeClr>
                </a:solidFill>
              </a:rPr>
              <a:t>twilight peaks</a:t>
            </a:r>
            <a:r>
              <a:rPr lang="en-US" dirty="0" smtClean="0"/>
              <a:t>, 51-100 peaks are </a:t>
            </a:r>
            <a:r>
              <a:rPr lang="en-US" b="1" i="1" dirty="0" smtClean="0"/>
              <a:t>negative peaks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430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659" y="203200"/>
            <a:ext cx="8229600" cy="4525963"/>
          </a:xfrm>
        </p:spPr>
        <p:txBody>
          <a:bodyPr/>
          <a:lstStyle/>
          <a:p>
            <a:r>
              <a:rPr lang="en-US" dirty="0" smtClean="0"/>
              <a:t>a/b </a:t>
            </a:r>
            <a:r>
              <a:rPr lang="en-US" dirty="0" smtClean="0">
                <a:solidFill>
                  <a:srgbClr val="7F7F7F"/>
                </a:solidFill>
              </a:rPr>
              <a:t>twilight peaks </a:t>
            </a:r>
            <a:r>
              <a:rPr lang="en-US" dirty="0" smtClean="0"/>
              <a:t>enrich more motifs than negative peaks, marginally more than the a/a’ </a:t>
            </a:r>
            <a:r>
              <a:rPr lang="en-US" dirty="0" smtClean="0">
                <a:solidFill>
                  <a:srgbClr val="7F7F7F"/>
                </a:solidFill>
              </a:rPr>
              <a:t>twilight peaks</a:t>
            </a:r>
            <a:endParaRPr lang="en-US" dirty="0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13</a:t>
            </a:fld>
            <a:endParaRPr lang="en-US"/>
          </a:p>
        </p:txBody>
      </p:sp>
      <p:pic>
        <p:nvPicPr>
          <p:cNvPr id="5" name="Picture 4" descr="mockTwghtVSmockNe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71" y="2174875"/>
            <a:ext cx="2743200" cy="3657600"/>
          </a:xfrm>
          <a:prstGeom prst="rect">
            <a:avLst/>
          </a:prstGeom>
        </p:spPr>
      </p:pic>
      <p:pic>
        <p:nvPicPr>
          <p:cNvPr id="6" name="Picture 5" descr="mockTwghtVSmockNeg_shuffl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42" y="2182920"/>
            <a:ext cx="2743200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7765" y="2427941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580227" y="232633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93777" y="2427941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Genome shuffled locally</a:t>
            </a:r>
          </a:p>
          <a:p>
            <a:r>
              <a:rPr lang="en-US" dirty="0" smtClean="0"/>
              <a:t>Bin size = 50 </a:t>
            </a:r>
            <a:r>
              <a:rPr lang="en-US" dirty="0" err="1" smtClean="0"/>
              <a:t>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710765" y="5478084"/>
            <a:ext cx="50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238845" y="5470612"/>
            <a:ext cx="50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44512" y="5483214"/>
            <a:ext cx="55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a/a’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70283" y="5438346"/>
            <a:ext cx="50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298363" y="5430874"/>
            <a:ext cx="505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a/b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51736" y="5403823"/>
            <a:ext cx="552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a/a’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1815353" y="3429000"/>
            <a:ext cx="8069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&lt; 2.0e-4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2094753" y="3074272"/>
            <a:ext cx="683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= 0.09</a:t>
            </a:r>
            <a:endParaRPr lang="en-US" sz="1200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1949824" y="3705999"/>
            <a:ext cx="5752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49824" y="3351271"/>
            <a:ext cx="11355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927821" y="4179634"/>
            <a:ext cx="57523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839012" y="3503671"/>
            <a:ext cx="113552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809130" y="3858399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= 0.53</a:t>
            </a:r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066933" y="3152001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= 0.23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594478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6"/>
            <a:ext cx="8229600" cy="4525963"/>
          </a:xfrm>
        </p:spPr>
        <p:txBody>
          <a:bodyPr/>
          <a:lstStyle/>
          <a:p>
            <a:r>
              <a:rPr lang="en-US" dirty="0" smtClean="0"/>
              <a:t>a/a’ </a:t>
            </a:r>
            <a:r>
              <a:rPr lang="en-US" dirty="0" smtClean="0">
                <a:solidFill>
                  <a:srgbClr val="7F7F7F"/>
                </a:solidFill>
              </a:rPr>
              <a:t>twilight peaks </a:t>
            </a:r>
            <a:r>
              <a:rPr lang="en-US" dirty="0" smtClean="0"/>
              <a:t>is only marginally better than a/a’ negative peaks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14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594224" y="1294280"/>
            <a:ext cx="2743200" cy="3686075"/>
            <a:chOff x="1474694" y="2698750"/>
            <a:chExt cx="2743200" cy="3686075"/>
          </a:xfrm>
        </p:grpSpPr>
        <p:pic>
          <p:nvPicPr>
            <p:cNvPr id="5" name="Picture 4" descr="inpTwghtVSinpNeg.pd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4694" y="2698750"/>
              <a:ext cx="2743200" cy="36576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502781" y="6009429"/>
              <a:ext cx="552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a/a’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259896" y="6015493"/>
              <a:ext cx="5525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a/a’</a:t>
              </a:r>
              <a:endParaRPr lang="en-US" dirty="0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672353" y="5369741"/>
            <a:ext cx="6289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Taken together, twilight peaks in a/b have significant amount of bona fide peaks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2940425" y="2304516"/>
            <a:ext cx="684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 = 0.04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32059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Caveats </a:t>
            </a:r>
            <a:r>
              <a:rPr lang="en-US" dirty="0" smtClean="0"/>
              <a:t>of</a:t>
            </a:r>
            <a:r>
              <a:rPr lang="en-US" dirty="0" smtClean="0"/>
              <a:t> </a:t>
            </a:r>
            <a:r>
              <a:rPr lang="en-US" dirty="0" smtClean="0"/>
              <a:t>using mock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950"/>
            <a:ext cx="8229600" cy="4525963"/>
          </a:xfrm>
        </p:spPr>
        <p:txBody>
          <a:bodyPr/>
          <a:lstStyle/>
          <a:p>
            <a:r>
              <a:rPr lang="en-US" dirty="0"/>
              <a:t>Library complexity of mock IPs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1476386" y="1573056"/>
            <a:ext cx="4375774" cy="1400820"/>
            <a:chOff x="986118" y="2286382"/>
            <a:chExt cx="4064000" cy="10880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6118" y="2743946"/>
              <a:ext cx="4064000" cy="63045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1748118" y="2286382"/>
              <a:ext cx="2687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Fraction of duplicate reads</a:t>
              </a:r>
              <a:endParaRPr lang="en-US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86118" y="3568619"/>
            <a:ext cx="4746710" cy="3200490"/>
            <a:chOff x="986118" y="3394920"/>
            <a:chExt cx="4746710" cy="320049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6118" y="3921616"/>
              <a:ext cx="2899375" cy="26737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053354" y="3394920"/>
              <a:ext cx="46794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Potential reason of low complexity in mock IP2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679149" y="4430200"/>
              <a:ext cx="1941557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Vertical lines:</a:t>
              </a:r>
            </a:p>
            <a:p>
              <a:r>
                <a:rPr lang="en-US" sz="1400" dirty="0" smtClean="0">
                  <a:solidFill>
                    <a:srgbClr val="0000FF"/>
                  </a:solidFill>
                </a:rPr>
                <a:t>DNA input for mock IP 1</a:t>
              </a:r>
            </a:p>
            <a:p>
              <a:r>
                <a:rPr lang="en-US" sz="1400" dirty="0" smtClean="0">
                  <a:solidFill>
                    <a:srgbClr val="FF0000"/>
                  </a:solidFill>
                </a:rPr>
                <a:t>DNA input for mock IP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6086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376"/>
            <a:ext cx="8229600" cy="4525963"/>
          </a:xfrm>
        </p:spPr>
        <p:txBody>
          <a:bodyPr/>
          <a:lstStyle/>
          <a:p>
            <a:r>
              <a:rPr lang="en-US" dirty="0" smtClean="0"/>
              <a:t>Impact of library complexity on peak calling</a:t>
            </a:r>
          </a:p>
          <a:p>
            <a:pPr lvl="1"/>
            <a:r>
              <a:rPr lang="en-US" dirty="0" smtClean="0"/>
              <a:t>Low library complexity reduce sig. peaks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706" y="1775099"/>
            <a:ext cx="5589494" cy="419592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324815" y="5681678"/>
            <a:ext cx="2331218" cy="4501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92661" y="5649528"/>
            <a:ext cx="110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Mock IP 2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45858" y="5617378"/>
            <a:ext cx="11050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Mock IP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3087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12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Although with risk of low complexity, mock IP substantially increases discovery rate of bona fide binding </a:t>
            </a:r>
            <a:r>
              <a:rPr lang="en-US" dirty="0" smtClean="0"/>
              <a:t>peaks</a:t>
            </a:r>
            <a:endParaRPr lang="en-US" dirty="0" smtClean="0"/>
          </a:p>
          <a:p>
            <a:r>
              <a:rPr lang="en-US" dirty="0" smtClean="0"/>
              <a:t>Spurious peaks are prevalent even among the top peaks identified using DNA input control</a:t>
            </a:r>
          </a:p>
          <a:p>
            <a:r>
              <a:rPr lang="en-US" dirty="0" smtClean="0"/>
              <a:t>Routine peak caller fails to identify significant amount of bona fide binding </a:t>
            </a:r>
            <a:r>
              <a:rPr lang="en-US" dirty="0" smtClean="0"/>
              <a:t>peaks</a:t>
            </a:r>
            <a:endParaRPr lang="en-US" dirty="0" smtClean="0"/>
          </a:p>
          <a:p>
            <a:r>
              <a:rPr lang="en-US" dirty="0" smtClean="0"/>
              <a:t>Other caveats: </a:t>
            </a:r>
            <a:r>
              <a:rPr lang="en-US" dirty="0" smtClean="0"/>
              <a:t>match </a:t>
            </a:r>
            <a:r>
              <a:rPr lang="en-US" dirty="0" smtClean="0"/>
              <a:t>btw IP and mock IP, e.g. development stages, fragment lengths 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Worm and human </a:t>
            </a:r>
            <a:r>
              <a:rPr lang="en-US" dirty="0" err="1" smtClean="0"/>
              <a:t>ChIP-seq</a:t>
            </a:r>
            <a:r>
              <a:rPr lang="en-US" dirty="0" smtClean="0"/>
              <a:t> data will be analyzed an compared to fly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815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882" y="274638"/>
            <a:ext cx="8529918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peak caller for using mock 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Down-weight mock IP to compensate for low library complexity</a:t>
            </a:r>
          </a:p>
          <a:p>
            <a:pPr lvl="1"/>
            <a:r>
              <a:rPr lang="en-US" dirty="0" smtClean="0"/>
              <a:t>Methods tried</a:t>
            </a:r>
          </a:p>
          <a:p>
            <a:pPr lvl="2"/>
            <a:r>
              <a:rPr lang="en-US" dirty="0"/>
              <a:t>SPP with many tricks implemented =&gt;  NO. of significant peaks: 331(median)/720(mean), for fly</a:t>
            </a:r>
          </a:p>
          <a:p>
            <a:pPr lvl="2"/>
            <a:r>
              <a:rPr lang="en-US" dirty="0"/>
              <a:t>Poisson, Poisson-gamma, Fisher </a:t>
            </a:r>
            <a:r>
              <a:rPr lang="en-US" dirty="0" smtClean="0"/>
              <a:t>model, using p-value </a:t>
            </a:r>
            <a:r>
              <a:rPr lang="en-US" dirty="0"/>
              <a:t>=</a:t>
            </a:r>
            <a:r>
              <a:rPr lang="en-US" dirty="0" smtClean="0"/>
              <a:t>&gt; all </a:t>
            </a:r>
            <a:r>
              <a:rPr lang="en-US" dirty="0" smtClean="0"/>
              <a:t>reduce </a:t>
            </a:r>
            <a:r>
              <a:rPr lang="en-US" dirty="0"/>
              <a:t>significant peaks  </a:t>
            </a:r>
            <a:endParaRPr lang="en-US" dirty="0" smtClean="0"/>
          </a:p>
          <a:p>
            <a:pPr lvl="1"/>
            <a:r>
              <a:rPr lang="en-US" dirty="0" smtClean="0"/>
              <a:t>Methods ongoing</a:t>
            </a:r>
          </a:p>
          <a:p>
            <a:pPr lvl="2"/>
            <a:r>
              <a:rPr lang="en-US" dirty="0" smtClean="0"/>
              <a:t>Scale mock IP sequencing depth</a:t>
            </a:r>
          </a:p>
          <a:p>
            <a:pPr lvl="2"/>
            <a:r>
              <a:rPr lang="en-US" dirty="0" smtClean="0"/>
              <a:t>Remove noisy </a:t>
            </a:r>
            <a:r>
              <a:rPr lang="en-US" dirty="0" smtClean="0"/>
              <a:t>regions (based on p-value) </a:t>
            </a:r>
            <a:r>
              <a:rPr lang="en-US" dirty="0" smtClean="0"/>
              <a:t>before using </a:t>
            </a:r>
            <a:r>
              <a:rPr lang="en-US" dirty="0" smtClean="0"/>
              <a:t>IDR</a:t>
            </a:r>
            <a:endParaRPr lang="en-US" dirty="0" smtClean="0"/>
          </a:p>
          <a:p>
            <a:pPr lvl="2"/>
            <a:r>
              <a:rPr lang="en-US" dirty="0" smtClean="0"/>
              <a:t>Use other peak callers, reportedly with high sensitivity, such as mosaics and music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99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 is critical in Chip-</a:t>
            </a:r>
            <a:r>
              <a:rPr lang="en-US" dirty="0" err="1" smtClean="0"/>
              <a:t>seq</a:t>
            </a:r>
            <a:endParaRPr lang="en-US" dirty="0" smtClean="0"/>
          </a:p>
          <a:p>
            <a:pPr lvl="1"/>
            <a:r>
              <a:rPr lang="en-US" dirty="0" smtClean="0"/>
              <a:t>DNA input</a:t>
            </a:r>
          </a:p>
          <a:p>
            <a:pPr lvl="2"/>
            <a:r>
              <a:rPr lang="en-US" dirty="0" smtClean="0"/>
              <a:t>Being widely used</a:t>
            </a:r>
          </a:p>
          <a:p>
            <a:pPr lvl="3"/>
            <a:r>
              <a:rPr lang="en-US" dirty="0"/>
              <a:t>e</a:t>
            </a:r>
            <a:r>
              <a:rPr lang="en-US" dirty="0" smtClean="0"/>
              <a:t>.g. it is preferred by ENCODE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Mock IP, in theory a better control</a:t>
            </a:r>
          </a:p>
          <a:p>
            <a:pPr lvl="2"/>
            <a:r>
              <a:rPr lang="en-US" dirty="0" smtClean="0"/>
              <a:t>To exclude spurious peaks due to antibody, if any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112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Mock IP is controversial, operationally </a:t>
            </a:r>
          </a:p>
          <a:p>
            <a:pPr lvl="1"/>
            <a:r>
              <a:rPr lang="en-US" dirty="0" smtClean="0"/>
              <a:t>Low library complexity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uplicate reads =&gt; non-informative and misleading</a:t>
            </a:r>
            <a:endParaRPr lang="en-US" dirty="0" smtClean="0"/>
          </a:p>
          <a:p>
            <a:pPr lvl="2"/>
            <a:r>
              <a:rPr lang="en-US" dirty="0"/>
              <a:t>B</a:t>
            </a:r>
            <a:r>
              <a:rPr lang="en-US" dirty="0" smtClean="0"/>
              <a:t>iased to certain genomic regions</a:t>
            </a:r>
          </a:p>
          <a:p>
            <a:pPr lvl="2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07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9292" y="889935"/>
            <a:ext cx="4237317" cy="10703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3" y="1960283"/>
            <a:ext cx="3929529" cy="12989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454276"/>
            <a:ext cx="3929529" cy="1403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07078"/>
            <a:ext cx="4523105" cy="16878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49059" y="2153965"/>
            <a:ext cx="4355353" cy="15290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08391"/>
            <a:ext cx="3877235" cy="1117315"/>
          </a:xfrm>
          <a:prstGeom prst="rect">
            <a:avLst/>
          </a:prstGeom>
        </p:spPr>
      </p:pic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4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647" y="239059"/>
            <a:ext cx="3518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Against</a:t>
            </a:r>
            <a:r>
              <a:rPr lang="en-US" dirty="0" smtClean="0"/>
              <a:t>/ or raise caveats of </a:t>
            </a:r>
            <a:r>
              <a:rPr lang="en-US" dirty="0" smtClean="0"/>
              <a:t>mock IP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049059" y="4047954"/>
            <a:ext cx="4811059" cy="1614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04647" y="5729941"/>
            <a:ext cx="24293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.</a:t>
            </a:r>
          </a:p>
          <a:p>
            <a:r>
              <a:rPr lang="en-US" dirty="0" smtClean="0"/>
              <a:t>.</a:t>
            </a:r>
          </a:p>
          <a:p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8425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5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647" y="239059"/>
            <a:ext cx="3725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</a:t>
            </a:r>
            <a:r>
              <a:rPr lang="en-US" dirty="0" smtClean="0"/>
              <a:t>upport </a:t>
            </a:r>
            <a:r>
              <a:rPr lang="en-US" dirty="0"/>
              <a:t>mock </a:t>
            </a:r>
            <a:r>
              <a:rPr lang="en-US" dirty="0" smtClean="0"/>
              <a:t>IP or against DNA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488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 of Mock IP is understudied due to</a:t>
            </a:r>
          </a:p>
          <a:p>
            <a:pPr lvl="1"/>
            <a:r>
              <a:rPr lang="en-US" dirty="0" smtClean="0"/>
              <a:t>Lack of</a:t>
            </a:r>
            <a:r>
              <a:rPr lang="en-US" dirty="0" smtClean="0"/>
              <a:t> </a:t>
            </a:r>
            <a:r>
              <a:rPr lang="en-US" dirty="0" smtClean="0"/>
              <a:t>large scale and comparable data</a:t>
            </a:r>
          </a:p>
          <a:p>
            <a:pPr lvl="2"/>
            <a:r>
              <a:rPr lang="en-US" dirty="0" smtClean="0"/>
              <a:t>i.e</a:t>
            </a:r>
            <a:r>
              <a:rPr lang="en-US" dirty="0"/>
              <a:t>. same sample/condition, same protocol/lab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Lack of golden standard</a:t>
            </a:r>
          </a:p>
          <a:p>
            <a:pPr lvl="2"/>
            <a:r>
              <a:rPr lang="en-US" dirty="0" smtClean="0"/>
              <a:t>Small number of TFs with binding motif known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6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Benefit of Mock IP is understudied due to</a:t>
            </a:r>
          </a:p>
          <a:p>
            <a:pPr lvl="1"/>
            <a:r>
              <a:rPr lang="en-US" dirty="0" smtClean="0"/>
              <a:t>Lack of</a:t>
            </a:r>
            <a:r>
              <a:rPr lang="en-US" dirty="0" smtClean="0"/>
              <a:t> </a:t>
            </a:r>
            <a:r>
              <a:rPr lang="en-US" dirty="0" smtClean="0"/>
              <a:t>large scale and comparable data</a:t>
            </a:r>
          </a:p>
          <a:p>
            <a:pPr lvl="2"/>
            <a:r>
              <a:rPr lang="en-US" dirty="0" smtClean="0"/>
              <a:t>i.e</a:t>
            </a:r>
            <a:r>
              <a:rPr lang="en-US" dirty="0"/>
              <a:t>. same sample/condition, same protocol/lab</a:t>
            </a:r>
          </a:p>
          <a:p>
            <a:pPr marL="457200" lvl="1" indent="0">
              <a:buNone/>
            </a:pPr>
            <a:r>
              <a:rPr lang="en-US" dirty="0" err="1">
                <a:solidFill>
                  <a:srgbClr val="FF0000"/>
                </a:solidFill>
              </a:rPr>
              <a:t>modERN</a:t>
            </a:r>
            <a:r>
              <a:rPr lang="en-US" dirty="0">
                <a:solidFill>
                  <a:srgbClr val="FF0000"/>
                </a:solidFill>
              </a:rPr>
              <a:t> and ENCODE </a:t>
            </a:r>
            <a:endParaRPr lang="en-US" dirty="0"/>
          </a:p>
          <a:p>
            <a:pPr lvl="1"/>
            <a:r>
              <a:rPr lang="en-US" dirty="0" smtClean="0"/>
              <a:t>Lack of golden </a:t>
            </a:r>
            <a:r>
              <a:rPr lang="en-US" dirty="0" smtClean="0"/>
              <a:t>standard</a:t>
            </a:r>
          </a:p>
          <a:p>
            <a:pPr lvl="2"/>
            <a:r>
              <a:rPr lang="en-US" dirty="0"/>
              <a:t>Small number of TFs with binding motif </a:t>
            </a:r>
            <a:r>
              <a:rPr lang="en-US" dirty="0" smtClean="0"/>
              <a:t>known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TF motifs identified by high-throughput experiments</a:t>
            </a: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289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significant peaks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Using mock IP control, less significant peaks from SPP-IDR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9630" y="2323435"/>
            <a:ext cx="3767452" cy="3802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4059" y="6223000"/>
            <a:ext cx="42509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also true for human data from ENCODE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227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Peak reduction does not necessary mean less spurious peaks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Motif enrichment as a proxy of peak quality</a:t>
            </a:r>
          </a:p>
          <a:p>
            <a:pPr lvl="1"/>
            <a:r>
              <a:rPr lang="en-US" dirty="0" smtClean="0"/>
              <a:t>Motifs from bacteria one hybrid (B1H)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AD229-20CD-D546-8323-B4956FA200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060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1161280</TotalTime>
  <Words>821</Words>
  <Application>Microsoft Macintosh PowerPoint</Application>
  <PresentationFormat>On-screen Show (4:3)</PresentationFormat>
  <Paragraphs>140</Paragraphs>
  <Slides>18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To Mock or Not?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significant peaks  </vt:lpstr>
      <vt:lpstr>PowerPoint Presentation</vt:lpstr>
      <vt:lpstr>PowerPoint Presentation</vt:lpstr>
      <vt:lpstr>PowerPoint Presentation</vt:lpstr>
      <vt:lpstr>Sensitivity of mock IP in detecting bona fide peaks</vt:lpstr>
      <vt:lpstr>PowerPoint Presentation</vt:lpstr>
      <vt:lpstr>PowerPoint Presentation</vt:lpstr>
      <vt:lpstr>Caveats of using mock IP</vt:lpstr>
      <vt:lpstr>PowerPoint Presentation</vt:lpstr>
      <vt:lpstr>Conclusion</vt:lpstr>
      <vt:lpstr>Developing peak caller for using mock IP</vt:lpstr>
    </vt:vector>
  </TitlesOfParts>
  <Company>Yale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Jin-rui Xu</dc:creator>
  <cp:lastModifiedBy>Jin-rui Xu</cp:lastModifiedBy>
  <cp:revision>238</cp:revision>
  <dcterms:created xsi:type="dcterms:W3CDTF">2017-03-15T11:44:51Z</dcterms:created>
  <dcterms:modified xsi:type="dcterms:W3CDTF">2017-04-13T16:14:06Z</dcterms:modified>
</cp:coreProperties>
</file>