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4718"/>
  </p:normalViewPr>
  <p:slideViewPr>
    <p:cSldViewPr snapToGrid="0" snapToObjects="1">
      <p:cViewPr>
        <p:scale>
          <a:sx n="96" d="100"/>
          <a:sy n="96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5DE1-A080-984C-9DA2-99887ECB3787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62A0-916B-B04F-B0BA-11D0EC558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Suggested slides for the Baylor talk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7412"/>
            <a:ext cx="9144000" cy="1655762"/>
          </a:xfrm>
        </p:spPr>
        <p:txBody>
          <a:bodyPr/>
          <a:lstStyle/>
          <a:p>
            <a:r>
              <a:rPr lang="en-US" smtClean="0"/>
              <a:t>Prashant Emani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52494"/>
            <a:ext cx="10638183" cy="86378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Expression of genes is quantified by transcription: RNA-</a:t>
            </a:r>
            <a:r>
              <a:rPr lang="en-US" sz="2400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r>
              <a:rPr lang="en-US" sz="24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measures mRNA transcript amounts</a:t>
            </a:r>
            <a:endParaRPr lang="en-US" sz="24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3517" y="1029496"/>
            <a:ext cx="1722783" cy="47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Genes (DNA)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3204909" y="1506575"/>
            <a:ext cx="2117" cy="621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300142" y="2152866"/>
            <a:ext cx="1809534" cy="603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RNA transcripts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1" name="Straight Arrow Connector 30"/>
          <p:cNvCxnSpPr>
            <a:stCxn id="28" idx="4"/>
            <a:endCxn id="32" idx="0"/>
          </p:cNvCxnSpPr>
          <p:nvPr/>
        </p:nvCxnSpPr>
        <p:spPr>
          <a:xfrm>
            <a:off x="3204909" y="2756414"/>
            <a:ext cx="1167230" cy="648529"/>
          </a:xfrm>
          <a:prstGeom prst="straightConnector1">
            <a:avLst/>
          </a:prstGeom>
          <a:ln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543878" y="3404943"/>
            <a:ext cx="1656521" cy="82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Protein coding mRNA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8" name="Straight Arrow Connector 37"/>
          <p:cNvCxnSpPr>
            <a:stCxn id="32" idx="4"/>
            <a:endCxn id="39" idx="0"/>
          </p:cNvCxnSpPr>
          <p:nvPr/>
        </p:nvCxnSpPr>
        <p:spPr>
          <a:xfrm flipH="1">
            <a:off x="4372138" y="4226579"/>
            <a:ext cx="1" cy="119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3278832" y="5425610"/>
            <a:ext cx="2186612" cy="12688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Proteins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1" name="Straight Arrow Connector 40"/>
          <p:cNvCxnSpPr>
            <a:stCxn id="28" idx="4"/>
          </p:cNvCxnSpPr>
          <p:nvPr/>
        </p:nvCxnSpPr>
        <p:spPr>
          <a:xfrm flipH="1">
            <a:off x="2321830" y="2756414"/>
            <a:ext cx="883079" cy="557564"/>
          </a:xfrm>
          <a:prstGeom prst="straightConnector1">
            <a:avLst/>
          </a:prstGeom>
          <a:ln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18455" y="3289492"/>
            <a:ext cx="2368828" cy="1052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Non-coding regulatory RNAs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4" name="Elbow Connector 43"/>
          <p:cNvCxnSpPr>
            <a:stCxn id="42" idx="0"/>
            <a:endCxn id="4" idx="1"/>
          </p:cNvCxnSpPr>
          <p:nvPr/>
        </p:nvCxnSpPr>
        <p:spPr>
          <a:xfrm rot="5400000" flipH="1" flipV="1">
            <a:off x="1062465" y="2008440"/>
            <a:ext cx="2021456" cy="5406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4224" y="2016059"/>
            <a:ext cx="145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Regulation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2008" y="1619788"/>
            <a:ext cx="151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Transcription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9326" y="4826094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Translation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8783" y="876010"/>
            <a:ext cx="6056243" cy="361647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783" y="4576538"/>
            <a:ext cx="274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Gene Expression measured by RNA-</a:t>
            </a:r>
            <a:r>
              <a:rPr lang="en-US" dirty="0" err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90684" y="6571395"/>
            <a:ext cx="2975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[ </a:t>
            </a:r>
            <a:r>
              <a:rPr lang="en-US" sz="1000" b="1" i="1" dirty="0" smtClean="0">
                <a:latin typeface="Arial" charset="0"/>
                <a:ea typeface="Arial" charset="0"/>
                <a:cs typeface="Arial" charset="0"/>
              </a:rPr>
              <a:t>NATURE 459: 927; NAT. REV. GEN. 10: 57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]   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340" y="755533"/>
            <a:ext cx="4862337" cy="58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14228" y="168644"/>
            <a:ext cx="4407998" cy="1183078"/>
            <a:chOff x="458297" y="1060617"/>
            <a:chExt cx="4163654" cy="1099898"/>
          </a:xfrm>
        </p:grpSpPr>
        <p:sp>
          <p:nvSpPr>
            <p:cNvPr id="11" name="TextBox 10"/>
            <p:cNvSpPr txBox="1"/>
            <p:nvPr/>
          </p:nvSpPr>
          <p:spPr>
            <a:xfrm>
              <a:off x="484448" y="1073712"/>
              <a:ext cx="3734350" cy="972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ourier"/>
                  <a:cs typeface="Courier"/>
                </a:rPr>
                <a:t>ATACAAGCAAGTATAAGTTCGTATGCCGTCTT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GGAGGCTGGAGTTGGGGACGTATGCGGCATAG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TACCGATCGAGTCGACTGTAAACGTAGGCATA</a:t>
              </a:r>
            </a:p>
            <a:p>
              <a:r>
                <a:rPr lang="en-US" sz="1600" b="0" dirty="0">
                  <a:latin typeface="Courier"/>
                  <a:cs typeface="Courier"/>
                </a:rPr>
                <a:t>ATTCTGACTGGTGTCATGCTGATGTACTTAAA</a:t>
              </a:r>
              <a:endParaRPr lang="en-US" b="0" dirty="0" smtClean="0">
                <a:latin typeface="Helvetica"/>
                <a:cs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58297" y="1060617"/>
              <a:ext cx="4163654" cy="109989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762"/>
              <a:endParaRPr lang="en-US">
                <a:latin typeface="Arial" pitchFamily="-65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762168" y="616754"/>
            <a:ext cx="39759" cy="5798281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974911" y="2864453"/>
            <a:ext cx="2788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Successive steps of Data Reduction</a:t>
            </a:r>
            <a:endParaRPr lang="en-US" sz="2000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8149" y="735041"/>
            <a:ext cx="2504661" cy="616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Fastq</a:t>
            </a:r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sequence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~5-10 GB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7" name="Straight Arrow Connector 26"/>
          <p:cNvCxnSpPr>
            <a:stCxn id="12" idx="1"/>
            <a:endCxn id="19" idx="3"/>
          </p:cNvCxnSpPr>
          <p:nvPr/>
        </p:nvCxnSpPr>
        <p:spPr>
          <a:xfrm flipH="1">
            <a:off x="3742810" y="760183"/>
            <a:ext cx="2371418" cy="28319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3" t="17796" r="6596" b="5090"/>
          <a:stretch>
            <a:fillRect/>
          </a:stretch>
        </p:blipFill>
        <p:spPr bwMode="auto">
          <a:xfrm>
            <a:off x="9609952" y="1462728"/>
            <a:ext cx="2345884" cy="46322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8318227" y="6590810"/>
            <a:ext cx="3887469" cy="2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90" rIns="91374" bIns="4569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7F7F7F"/>
                </a:solidFill>
              </a:rPr>
              <a:t>[</a:t>
            </a:r>
            <a:r>
              <a:rPr lang="en-US" sz="1000" i="1" dirty="0" smtClean="0">
                <a:solidFill>
                  <a:srgbClr val="7F7F7F"/>
                </a:solidFill>
              </a:rPr>
              <a:t>NAT. REV. </a:t>
            </a:r>
            <a:r>
              <a:rPr lang="en-US" sz="1000" dirty="0" smtClean="0">
                <a:solidFill>
                  <a:srgbClr val="7F7F7F"/>
                </a:solidFill>
              </a:rPr>
              <a:t>10: 57; </a:t>
            </a:r>
            <a:r>
              <a:rPr lang="en-US" sz="1000" i="1" dirty="0" smtClean="0">
                <a:solidFill>
                  <a:srgbClr val="7F7F7F"/>
                </a:solidFill>
              </a:rPr>
              <a:t>PLOS </a:t>
            </a:r>
            <a:r>
              <a:rPr lang="en-US" sz="1000" i="1" dirty="0">
                <a:solidFill>
                  <a:srgbClr val="7F7F7F"/>
                </a:solidFill>
              </a:rPr>
              <a:t>CB</a:t>
            </a:r>
            <a:r>
              <a:rPr lang="en-US" sz="1000" dirty="0">
                <a:solidFill>
                  <a:srgbClr val="7F7F7F"/>
                </a:solidFill>
              </a:rPr>
              <a:t>  4:e1000158; </a:t>
            </a:r>
            <a:r>
              <a:rPr lang="en-US" sz="1000" i="1" dirty="0">
                <a:solidFill>
                  <a:srgbClr val="7F7F7F"/>
                </a:solidFill>
              </a:rPr>
              <a:t>PNAS</a:t>
            </a:r>
            <a:r>
              <a:rPr lang="en-US" sz="1000" dirty="0">
                <a:solidFill>
                  <a:srgbClr val="7F7F7F"/>
                </a:solidFill>
              </a:rPr>
              <a:t> 4:107: 5254 </a:t>
            </a:r>
            <a:r>
              <a:rPr lang="en-US" sz="1000" dirty="0" smtClean="0">
                <a:solidFill>
                  <a:srgbClr val="7F7F7F"/>
                </a:solidFill>
              </a:rPr>
              <a:t>]</a:t>
            </a:r>
            <a:endParaRPr lang="en-US" sz="1000" dirty="0">
              <a:solidFill>
                <a:srgbClr val="7F7F7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18076" y="6153427"/>
            <a:ext cx="4182067" cy="52321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1400" b="0" dirty="0" smtClean="0">
                <a:latin typeface="Helvetica"/>
                <a:cs typeface="Helvetica"/>
              </a:rPr>
              <a:t>Quantitative information from RNA-</a:t>
            </a:r>
            <a:r>
              <a:rPr lang="en-US" sz="1400" b="0" dirty="0" err="1" smtClean="0">
                <a:latin typeface="Helvetica"/>
                <a:cs typeface="Helvetica"/>
              </a:rPr>
              <a:t>seq</a:t>
            </a:r>
            <a:r>
              <a:rPr lang="en-US" sz="1400" b="0" dirty="0" smtClean="0">
                <a:latin typeface="Helvetica"/>
                <a:cs typeface="Helvetica"/>
              </a:rPr>
              <a:t> signal: average signals at exon level (RPKMs)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11360" y="6107262"/>
            <a:ext cx="1743067" cy="30777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defRPr/>
            </a:pPr>
            <a:r>
              <a:rPr lang="en-US" sz="1400" b="0" dirty="0" smtClean="0">
                <a:latin typeface="Helvetica"/>
                <a:cs typeface="Helvetica"/>
              </a:rPr>
              <a:t>Reads =&gt; Signal</a:t>
            </a:r>
            <a:endParaRPr lang="en-US" sz="1400" b="0" dirty="0"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38149" y="2027583"/>
            <a:ext cx="2504661" cy="6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BAM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~1-2-fold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44" name="Straight Arrow Connector 43"/>
          <p:cNvCxnSpPr>
            <a:stCxn id="19" idx="2"/>
            <a:endCxn id="42" idx="0"/>
          </p:cNvCxnSpPr>
          <p:nvPr/>
        </p:nvCxnSpPr>
        <p:spPr>
          <a:xfrm>
            <a:off x="2490480" y="1351722"/>
            <a:ext cx="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83401" y="1505268"/>
            <a:ext cx="509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Index-building + Alignment to reference genome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38149" y="3613222"/>
            <a:ext cx="2504661" cy="625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BigWig</a:t>
            </a:r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 files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~25-fold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3159" y="2892578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Conversion to signal track by overlapping reads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3" name="Straight Arrow Connector 52"/>
          <p:cNvCxnSpPr>
            <a:endCxn id="51" idx="3"/>
          </p:cNvCxnSpPr>
          <p:nvPr/>
        </p:nvCxnSpPr>
        <p:spPr>
          <a:xfrm flipH="1" flipV="1">
            <a:off x="7578130" y="3077244"/>
            <a:ext cx="2031822" cy="23765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7" idx="0"/>
          </p:cNvCxnSpPr>
          <p:nvPr/>
        </p:nvCxnSpPr>
        <p:spPr>
          <a:xfrm rot="16200000" flipV="1">
            <a:off x="5002618" y="2691696"/>
            <a:ext cx="377758" cy="2846155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62836" y="5566540"/>
            <a:ext cx="2504661" cy="872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Gene/Transcript expression matrix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~</a:t>
            </a:r>
            <a:r>
              <a:rPr lang="en-US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0-fold reduction</a:t>
            </a:r>
            <a:endParaRPr lang="en-US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5" name="Straight Arrow Connector 24"/>
          <p:cNvCxnSpPr>
            <a:stCxn id="42" idx="2"/>
            <a:endCxn id="46" idx="0"/>
          </p:cNvCxnSpPr>
          <p:nvPr/>
        </p:nvCxnSpPr>
        <p:spPr>
          <a:xfrm>
            <a:off x="2490480" y="2663687"/>
            <a:ext cx="0" cy="94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6" idx="2"/>
          </p:cNvCxnSpPr>
          <p:nvPr/>
        </p:nvCxnSpPr>
        <p:spPr>
          <a:xfrm flipH="1">
            <a:off x="2483402" y="4238569"/>
            <a:ext cx="7078" cy="1327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90959" y="4556775"/>
            <a:ext cx="117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Mapping to genes</a:t>
            </a:r>
            <a:endParaRPr lang="en-US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74" y="4303653"/>
            <a:ext cx="4876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44" y="139838"/>
            <a:ext cx="10730948" cy="70830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Some Core Science Qs Addressed by RNA-</a:t>
            </a:r>
            <a:r>
              <a:rPr lang="en-US" sz="2800" dirty="0" err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seq</a:t>
            </a:r>
            <a:endParaRPr lang="en-US" sz="2800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834886"/>
            <a:ext cx="6493565" cy="602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Gene activity as a function of: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Developmental stage: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basic patterns and clusters of co-active genes across an organisms development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Evolutionary relationships: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behavior preserved across a wide range of organisms; patterns and clusters in model organisms in relation to those in humans 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Tissue- and cell-type: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relationship of expression and specialized function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Disease phenotypes: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disruption of patterns in disease</a:t>
            </a:r>
          </a:p>
          <a:p>
            <a:endParaRPr lang="en-US" sz="20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Individual variation: </a:t>
            </a:r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person-to-person discrepancies; personalized medicine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6505" y="6452125"/>
            <a:ext cx="1519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[ </a:t>
            </a:r>
            <a:r>
              <a:rPr lang="en-US" sz="1000" b="1" i="1" smtClean="0">
                <a:latin typeface="Arial" charset="0"/>
                <a:ea typeface="Arial" charset="0"/>
                <a:cs typeface="Arial" charset="0"/>
              </a:rPr>
              <a:t>NATURE 512: 445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]   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5" y="1351723"/>
            <a:ext cx="5338531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Exhaust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aspect of data science is creative analyses of the data</a:t>
            </a:r>
          </a:p>
          <a:p>
            <a:r>
              <a:rPr lang="en-US" dirty="0" smtClean="0"/>
              <a:t>Not necessarily core purpose of the data</a:t>
            </a:r>
          </a:p>
          <a:p>
            <a:r>
              <a:rPr lang="en-US" dirty="0" smtClean="0"/>
              <a:t>Mining the exhaust of the activity of many researchers generating large-scale data sets</a:t>
            </a:r>
          </a:p>
          <a:p>
            <a:r>
              <a:rPr lang="en-US" dirty="0" smtClean="0"/>
              <a:t>An aspect of exhaust is the inadvertent compromising of study participants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2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270</Words>
  <Application>Microsoft Macintosh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Calibri Light</vt:lpstr>
      <vt:lpstr>Courier</vt:lpstr>
      <vt:lpstr>Helvetica</vt:lpstr>
      <vt:lpstr>ＭＳ Ｐゴシック</vt:lpstr>
      <vt:lpstr>Arial</vt:lpstr>
      <vt:lpstr>Office Theme</vt:lpstr>
      <vt:lpstr>Suggested slides for the Baylor talk</vt:lpstr>
      <vt:lpstr>Expression of genes is quantified by transcription: RNA-Seq measures mRNA transcript amounts</vt:lpstr>
      <vt:lpstr>PowerPoint Presentation</vt:lpstr>
      <vt:lpstr>Some Core Science Qs Addressed by RNA-seq</vt:lpstr>
      <vt:lpstr>The Data Exhaust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Suggested slides for the Baylor talk</dc:title>
  <dc:creator>Prashant Emani</dc:creator>
  <cp:lastModifiedBy>Prashant Emani</cp:lastModifiedBy>
  <cp:revision>63</cp:revision>
  <dcterms:created xsi:type="dcterms:W3CDTF">2017-04-02T23:40:05Z</dcterms:created>
  <dcterms:modified xsi:type="dcterms:W3CDTF">2017-04-12T16:47:19Z</dcterms:modified>
</cp:coreProperties>
</file>