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57" r:id="rId4"/>
    <p:sldId id="258" r:id="rId5"/>
    <p:sldId id="272" r:id="rId6"/>
    <p:sldId id="259" r:id="rId7"/>
    <p:sldId id="260" r:id="rId8"/>
    <p:sldId id="261" r:id="rId9"/>
    <p:sldId id="262" r:id="rId10"/>
    <p:sldId id="263" r:id="rId11"/>
    <p:sldId id="264" r:id="rId12"/>
    <p:sldId id="265" r:id="rId13"/>
    <p:sldId id="266" r:id="rId14"/>
    <p:sldId id="267" r:id="rId15"/>
    <p:sldId id="277" r:id="rId16"/>
    <p:sldId id="268" r:id="rId17"/>
    <p:sldId id="269" r:id="rId18"/>
    <p:sldId id="270"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9876" autoAdjust="0"/>
    <p:restoredTop sz="84706" autoAdjust="0"/>
  </p:normalViewPr>
  <p:slideViewPr>
    <p:cSldViewPr>
      <p:cViewPr>
        <p:scale>
          <a:sx n="75" d="100"/>
          <a:sy n="75" d="100"/>
        </p:scale>
        <p:origin x="2664" y="-14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938491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thinsight.org/contributor/dqnykamp" TargetMode="External"/><Relationship Id="rId4" Type="http://schemas.openxmlformats.org/officeDocument/2006/relationships/hyperlink" Target="http://mathinsight.org/image/small_directed_network_labeled"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Introduction</a:t>
            </a:r>
            <a:r>
              <a:rPr lang="en-US" baseline="0" dirty="0" smtClean="0"/>
              <a:t>: Name and YSM Student</a:t>
            </a:r>
          </a:p>
          <a:p>
            <a:pPr>
              <a:buFont typeface="Arial"/>
              <a:buChar char="•"/>
            </a:pPr>
            <a:r>
              <a:rPr lang="en-US" baseline="0" dirty="0" smtClean="0"/>
              <a:t> Project: 6 months; KK pitched idea -&gt; reanalyze the microarray data -&gt; switch from gene-by-gene analysis to network analysis to see if anything came up</a:t>
            </a:r>
            <a:endParaRPr lang="en-US" dirty="0"/>
          </a:p>
        </p:txBody>
      </p:sp>
    </p:spTree>
    <p:extLst>
      <p:ext uri="{BB962C8B-B14F-4D97-AF65-F5344CB8AC3E}">
        <p14:creationId xmlns:p14="http://schemas.microsoft.com/office/powerpoint/2010/main" val="49142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Arial"/>
              <a:buChar char="•"/>
              <a:defRPr sz="2000">
                <a:latin typeface="Avenir Roman"/>
                <a:ea typeface="Avenir Roman"/>
                <a:cs typeface="Avenir Roman"/>
                <a:sym typeface="Avenir Roman"/>
              </a:defRPr>
            </a:pPr>
            <a:r>
              <a:rPr lang="en-US" dirty="0" smtClean="0"/>
              <a:t> At the end of the day, we are interested in what can these modules tell us about the</a:t>
            </a:r>
            <a:r>
              <a:rPr lang="en-US" baseline="0" dirty="0" smtClean="0"/>
              <a:t> </a:t>
            </a:r>
            <a:r>
              <a:rPr lang="en-US" baseline="0" dirty="0" err="1" smtClean="0"/>
              <a:t>pathophysiology</a:t>
            </a:r>
            <a:r>
              <a:rPr lang="en-US" baseline="0" dirty="0" smtClean="0"/>
              <a:t> or severity of asthma that patients have?</a:t>
            </a:r>
          </a:p>
          <a:p>
            <a:pPr>
              <a:lnSpc>
                <a:spcPct val="100000"/>
              </a:lnSpc>
              <a:buFont typeface="Arial"/>
              <a:buChar char="•"/>
              <a:defRPr sz="2000">
                <a:latin typeface="Avenir Roman"/>
                <a:ea typeface="Avenir Roman"/>
                <a:cs typeface="Avenir Roman"/>
                <a:sym typeface="Avenir Roman"/>
              </a:defRPr>
            </a:pPr>
            <a:r>
              <a:rPr lang="en-US" baseline="0" dirty="0" smtClean="0"/>
              <a:t> </a:t>
            </a:r>
            <a:r>
              <a:rPr lang="en-US" dirty="0" smtClean="0"/>
              <a:t>Asthma is characterized by reversible airway obstruction, inflammation, and excess mucus production, commonly precipitated by environmental “triggers” (e.g. cold, allergens, etc.).</a:t>
            </a:r>
          </a:p>
          <a:p>
            <a:pPr lvl="1">
              <a:lnSpc>
                <a:spcPct val="100000"/>
              </a:lnSpc>
              <a:buFont typeface="Arial"/>
              <a:buChar char="•"/>
              <a:defRPr sz="2000">
                <a:latin typeface="Avenir Roman"/>
                <a:ea typeface="Avenir Roman"/>
                <a:cs typeface="Avenir Roman"/>
                <a:sym typeface="Avenir Roman"/>
              </a:defRPr>
            </a:pPr>
            <a:r>
              <a:rPr lang="en-US" dirty="0" smtClean="0"/>
              <a:t>Look for problems with obstruction</a:t>
            </a:r>
            <a:r>
              <a:rPr lang="en-US" baseline="0" dirty="0" smtClean="0"/>
              <a:t> (reduction in FEV-1/FVC), inflammation (leukocyte count sputum), and BDR </a:t>
            </a:r>
            <a:endParaRPr lang="en-US" dirty="0" smtClean="0"/>
          </a:p>
          <a:p>
            <a:pPr>
              <a:lnSpc>
                <a:spcPct val="100000"/>
              </a:lnSpc>
              <a:defRPr sz="2000">
                <a:latin typeface="Avenir Roman"/>
                <a:ea typeface="Avenir Roman"/>
                <a:cs typeface="Avenir Roman"/>
                <a:sym typeface="Avenir Roman"/>
              </a:defRPr>
            </a:pPr>
            <a:endParaRPr lang="en-US" dirty="0" smtClean="0"/>
          </a:p>
          <a:p>
            <a:pPr>
              <a:lnSpc>
                <a:spcPct val="100000"/>
              </a:lnSpc>
              <a:defRPr sz="2000">
                <a:latin typeface="Avenir Roman"/>
                <a:ea typeface="Avenir Roman"/>
                <a:cs typeface="Avenir Roman"/>
                <a:sym typeface="Avenir Roman"/>
              </a:defRPr>
            </a:pPr>
            <a:r>
              <a:rPr lang="en-US" dirty="0" smtClean="0"/>
              <a:t>The severity of asthma can be measured by the reduction in airway flow during an asthmatic episode.</a:t>
            </a:r>
          </a:p>
          <a:p>
            <a:pPr>
              <a:lnSpc>
                <a:spcPct val="100000"/>
              </a:lnSpc>
              <a:defRPr sz="2000">
                <a:latin typeface="Avenir Roman"/>
                <a:ea typeface="Avenir Roman"/>
                <a:cs typeface="Avenir Roman"/>
                <a:sym typeface="Avenir Roman"/>
              </a:defRPr>
            </a:pPr>
            <a:r>
              <a:rPr lang="en-US" dirty="0" smtClean="0"/>
              <a:t>The FEV-1/FVC Ratio should be &lt; 0.80 with a normal TLC.</a:t>
            </a:r>
          </a:p>
          <a:p>
            <a:pPr>
              <a:lnSpc>
                <a:spcPct val="100000"/>
              </a:lnSpc>
              <a:defRPr sz="2000">
                <a:latin typeface="Avenir Roman"/>
                <a:ea typeface="Avenir Roman"/>
                <a:cs typeface="Avenir Roman"/>
                <a:sym typeface="Avenir Roman"/>
              </a:defRPr>
            </a:pPr>
            <a:r>
              <a:rPr lang="en-US" dirty="0" smtClean="0"/>
              <a:t>FEV-1 measures the amount of air forcibly expired in 1 second (inversely related to airway resistance).</a:t>
            </a:r>
          </a:p>
          <a:p>
            <a:pPr>
              <a:lnSpc>
                <a:spcPct val="100000"/>
              </a:lnSpc>
              <a:defRPr sz="2000">
                <a:latin typeface="Avenir Roman"/>
                <a:ea typeface="Avenir Roman"/>
                <a:cs typeface="Avenir Roman"/>
                <a:sym typeface="Avenir Roman"/>
              </a:defRPr>
            </a:pPr>
            <a:r>
              <a:rPr lang="en-US" dirty="0" smtClean="0"/>
              <a:t>Asthma may be treated with beta-agonists and corticosteroids.</a:t>
            </a:r>
          </a:p>
          <a:p>
            <a:pPr>
              <a:lnSpc>
                <a:spcPct val="100000"/>
              </a:lnSpc>
              <a:defRPr sz="2000">
                <a:latin typeface="Avenir Roman"/>
                <a:ea typeface="Avenir Roman"/>
                <a:cs typeface="Avenir Roman"/>
                <a:sym typeface="Avenir Roman"/>
              </a:defRPr>
            </a:pPr>
            <a:r>
              <a:rPr lang="en-US" dirty="0" smtClean="0"/>
              <a:t>BDR (</a:t>
            </a:r>
            <a:r>
              <a:rPr lang="en-US" dirty="0" err="1" smtClean="0"/>
              <a:t>BronchoDilator</a:t>
            </a:r>
            <a:r>
              <a:rPr lang="en-US" dirty="0" smtClean="0"/>
              <a:t> Response) measures the amount of obstruction corrected by the relevant treatment.</a:t>
            </a:r>
          </a:p>
          <a:p>
            <a:endParaRPr lang="en-US" dirty="0"/>
          </a:p>
        </p:txBody>
      </p:sp>
    </p:spTree>
    <p:extLst>
      <p:ext uri="{BB962C8B-B14F-4D97-AF65-F5344CB8AC3E}">
        <p14:creationId xmlns:p14="http://schemas.microsoft.com/office/powerpoint/2010/main" val="296920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a:lnSpc>
                <a:spcPct val="100000"/>
              </a:lnSpc>
              <a:buFont typeface="Arial"/>
              <a:buChar char="•"/>
              <a:defRPr sz="2000">
                <a:latin typeface="Avenir Roman"/>
                <a:ea typeface="Avenir Roman"/>
                <a:cs typeface="Avenir Roman"/>
                <a:sym typeface="Avenir Roman"/>
              </a:defRPr>
            </a:pPr>
            <a:r>
              <a:rPr lang="en-US" dirty="0" smtClean="0"/>
              <a:t> Before we go into specifics, we should compare the predictive capabilities of the</a:t>
            </a:r>
            <a:r>
              <a:rPr lang="en-US" baseline="0" dirty="0" smtClean="0"/>
              <a:t> module comparison. </a:t>
            </a:r>
            <a:endParaRPr lang="en-US" dirty="0" smtClean="0"/>
          </a:p>
          <a:p>
            <a:pPr>
              <a:lnSpc>
                <a:spcPct val="100000"/>
              </a:lnSpc>
              <a:defRPr sz="2000">
                <a:latin typeface="Avenir Roman"/>
                <a:ea typeface="Avenir Roman"/>
                <a:cs typeface="Avenir Roman"/>
                <a:sym typeface="Avenir Roman"/>
              </a:defRPr>
            </a:pPr>
            <a:endParaRPr lang="en-US" dirty="0" smtClean="0"/>
          </a:p>
          <a:p>
            <a:pPr>
              <a:lnSpc>
                <a:spcPct val="100000"/>
              </a:lnSpc>
              <a:defRPr sz="2000">
                <a:latin typeface="Avenir Roman"/>
                <a:ea typeface="Avenir Roman"/>
                <a:cs typeface="Avenir Roman"/>
                <a:sym typeface="Avenir Roman"/>
              </a:defRPr>
            </a:pPr>
            <a:r>
              <a:rPr dirty="0" smtClean="0"/>
              <a:t>LHS</a:t>
            </a:r>
            <a:r>
              <a:rPr dirty="0"/>
              <a:t>: Look at all individual genes, and their correlation with our clinical measures. </a:t>
            </a:r>
          </a:p>
          <a:p>
            <a:pPr>
              <a:lnSpc>
                <a:spcPct val="100000"/>
              </a:lnSpc>
              <a:defRPr sz="2000">
                <a:latin typeface="Avenir Roman"/>
                <a:ea typeface="Avenir Roman"/>
                <a:cs typeface="Avenir Roman"/>
                <a:sym typeface="Avenir Roman"/>
              </a:defRPr>
            </a:pPr>
            <a:r>
              <a:rPr dirty="0"/>
              <a:t>RHS: module genes and their correlation with clinical measures</a:t>
            </a:r>
            <a:r>
              <a:rPr dirty="0" smtClean="0"/>
              <a:t>.</a:t>
            </a:r>
            <a:endParaRPr dirty="0"/>
          </a:p>
          <a:p>
            <a:pPr>
              <a:lnSpc>
                <a:spcPct val="100000"/>
              </a:lnSpc>
              <a:defRPr sz="2000">
                <a:latin typeface="Avenir Roman"/>
                <a:ea typeface="Avenir Roman"/>
                <a:cs typeface="Avenir Roman"/>
                <a:sym typeface="Avenir Roman"/>
              </a:defRPr>
            </a:pPr>
            <a:endParaRPr dirty="0"/>
          </a:p>
        </p:txBody>
      </p:sp>
    </p:spTree>
    <p:extLst>
      <p:ext uri="{BB962C8B-B14F-4D97-AF65-F5344CB8AC3E}">
        <p14:creationId xmlns:p14="http://schemas.microsoft.com/office/powerpoint/2010/main" val="125964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rPr lang="en-US" b="1" dirty="0" smtClean="0"/>
              <a:t>Notes:</a:t>
            </a:r>
          </a:p>
          <a:p>
            <a:r>
              <a:rPr lang="en-US" dirty="0" smtClean="0"/>
              <a:t>Correlations with </a:t>
            </a:r>
            <a:r>
              <a:rPr dirty="0" smtClean="0"/>
              <a:t>q&lt;0.01</a:t>
            </a:r>
            <a:r>
              <a:rPr lang="en-US" dirty="0" smtClean="0"/>
              <a:t> are represented</a:t>
            </a:r>
          </a:p>
          <a:p>
            <a:endParaRPr lang="en-US" dirty="0" smtClean="0"/>
          </a:p>
          <a:p>
            <a:r>
              <a:rPr lang="en-US" b="1" dirty="0" smtClean="0"/>
              <a:t>Important Correlations: (1 most severe -&gt; 3 least severe)</a:t>
            </a:r>
          </a:p>
          <a:p>
            <a:pPr marL="457200" indent="-457200">
              <a:buFont typeface="+mj-lt"/>
              <a:buAutoNum type="arabicPeriod"/>
            </a:pPr>
            <a:r>
              <a:rPr lang="en-US" b="1" dirty="0" smtClean="0"/>
              <a:t>BDR: </a:t>
            </a:r>
            <a:r>
              <a:rPr lang="en-US" b="1" dirty="0" err="1" smtClean="0"/>
              <a:t>MEbrown</a:t>
            </a:r>
            <a:r>
              <a:rPr lang="en-US" b="1" baseline="0" dirty="0" smtClean="0"/>
              <a:t> (+</a:t>
            </a:r>
            <a:r>
              <a:rPr lang="en-US" b="0" baseline="0" dirty="0" smtClean="0"/>
              <a:t>) correlated with BDR (Paper: TEA1 best response -&gt; TEA3, then control) =&gt; brown module shows the same relationship; inverse relationship holds true for the </a:t>
            </a:r>
            <a:r>
              <a:rPr lang="en-US" b="1" baseline="0" dirty="0" smtClean="0"/>
              <a:t>black </a:t>
            </a:r>
            <a:r>
              <a:rPr lang="en-US" b="0" baseline="0" dirty="0" smtClean="0"/>
              <a:t>and </a:t>
            </a:r>
            <a:r>
              <a:rPr lang="en-US" b="1" baseline="0" dirty="0" smtClean="0"/>
              <a:t>grey </a:t>
            </a:r>
            <a:r>
              <a:rPr lang="en-US" b="0" baseline="0" dirty="0" smtClean="0"/>
              <a:t>modules</a:t>
            </a:r>
          </a:p>
          <a:p>
            <a:pPr marL="457200" indent="-457200">
              <a:buFont typeface="+mj-lt"/>
              <a:buAutoNum type="arabicPeriod"/>
            </a:pPr>
            <a:r>
              <a:rPr lang="en-US" b="1" baseline="0" dirty="0" smtClean="0"/>
              <a:t>White Count: </a:t>
            </a:r>
            <a:r>
              <a:rPr lang="en-US" b="1" baseline="0" dirty="0" err="1" smtClean="0"/>
              <a:t>MEturquoise</a:t>
            </a:r>
            <a:r>
              <a:rPr lang="en-US" b="1" baseline="0" dirty="0" smtClean="0"/>
              <a:t> and </a:t>
            </a:r>
            <a:r>
              <a:rPr lang="en-US" b="1" baseline="0" dirty="0" err="1" smtClean="0"/>
              <a:t>MEyellow</a:t>
            </a:r>
            <a:r>
              <a:rPr lang="en-US" b="1" baseline="0" dirty="0" smtClean="0"/>
              <a:t> </a:t>
            </a:r>
            <a:r>
              <a:rPr lang="en-US" b="0" baseline="0" dirty="0" smtClean="0"/>
              <a:t>(+) correlated with </a:t>
            </a:r>
            <a:r>
              <a:rPr lang="en-US" b="0" u="sng" baseline="0" dirty="0" smtClean="0"/>
              <a:t>sputum white cell count</a:t>
            </a:r>
            <a:r>
              <a:rPr lang="en-US" b="0" u="none" baseline="0" dirty="0" smtClean="0"/>
              <a:t> and </a:t>
            </a:r>
            <a:r>
              <a:rPr lang="en-US" b="0" u="sng" baseline="0" dirty="0" err="1" smtClean="0"/>
              <a:t>neutrophil</a:t>
            </a:r>
            <a:r>
              <a:rPr lang="en-US" b="0" u="sng" baseline="0" dirty="0" smtClean="0"/>
              <a:t> counts</a:t>
            </a:r>
            <a:r>
              <a:rPr lang="en-US" b="0" u="none" baseline="0" dirty="0" smtClean="0"/>
              <a:t> (turquoise showed enrichment for immune system processes, and was elevated in asthma patients [with TEA2/TEA3 highest]); </a:t>
            </a:r>
            <a:r>
              <a:rPr lang="en-US" b="0" u="none" baseline="0" dirty="0" err="1" smtClean="0"/>
              <a:t>MEyellow</a:t>
            </a:r>
            <a:r>
              <a:rPr lang="en-US" b="0" u="none" baseline="0" dirty="0" smtClean="0"/>
              <a:t> also has elevated levels </a:t>
            </a:r>
            <a:r>
              <a:rPr lang="en-US" b="0" u="none" baseline="0" dirty="0" err="1" smtClean="0"/>
              <a:t>eosinophils</a:t>
            </a:r>
            <a:r>
              <a:rPr lang="en-US" b="0" u="none" baseline="0" dirty="0" smtClean="0"/>
              <a:t> &amp; macrophages &amp; bronchial epithelium</a:t>
            </a:r>
          </a:p>
          <a:p>
            <a:pPr marL="457200" indent="-457200">
              <a:buFont typeface="+mj-lt"/>
              <a:buAutoNum type="arabicPeriod"/>
            </a:pPr>
            <a:r>
              <a:rPr lang="en-US" b="1" u="none" baseline="0" dirty="0" smtClean="0"/>
              <a:t>Cell Concentration in Mucus: </a:t>
            </a:r>
            <a:r>
              <a:rPr lang="en-US" b="0" u="none" baseline="0" dirty="0" smtClean="0"/>
              <a:t>(+) with </a:t>
            </a:r>
            <a:r>
              <a:rPr lang="en-US" b="0" u="none" baseline="0" dirty="0" err="1" smtClean="0"/>
              <a:t>MEblue</a:t>
            </a:r>
            <a:r>
              <a:rPr lang="en-US" b="0" u="none" baseline="0" dirty="0" smtClean="0"/>
              <a:t>, </a:t>
            </a:r>
            <a:r>
              <a:rPr lang="en-US" b="0" u="none" baseline="0" dirty="0" err="1" smtClean="0"/>
              <a:t>MEturquoise</a:t>
            </a:r>
            <a:r>
              <a:rPr lang="en-US" b="0" u="none" baseline="0" dirty="0" smtClean="0"/>
              <a:t>, and </a:t>
            </a:r>
            <a:r>
              <a:rPr lang="en-US" b="0" u="none" baseline="0" dirty="0" err="1" smtClean="0"/>
              <a:t>MEyellow</a:t>
            </a:r>
            <a:r>
              <a:rPr lang="en-US" b="0" u="none" baseline="0" dirty="0" smtClean="0"/>
              <a:t> (inflammatory state), (-) with </a:t>
            </a:r>
            <a:r>
              <a:rPr lang="en-US" b="0" u="none" baseline="0" dirty="0" err="1" smtClean="0"/>
              <a:t>Meblack</a:t>
            </a:r>
            <a:endParaRPr lang="en-US" b="0" u="none" baseline="0" dirty="0" smtClean="0"/>
          </a:p>
          <a:p>
            <a:pPr marL="457200" indent="-457200">
              <a:buFont typeface="+mj-lt"/>
              <a:buAutoNum type="arabicPeriod"/>
            </a:pPr>
            <a:r>
              <a:rPr lang="en-US" b="1" u="none" baseline="0" dirty="0" smtClean="0"/>
              <a:t>FEV-1: </a:t>
            </a:r>
            <a:r>
              <a:rPr lang="en-US" b="1" u="none" baseline="0" dirty="0" err="1" smtClean="0"/>
              <a:t>MEbrown</a:t>
            </a:r>
            <a:r>
              <a:rPr lang="en-US" b="1" u="none" baseline="0" dirty="0" smtClean="0"/>
              <a:t> and </a:t>
            </a:r>
            <a:r>
              <a:rPr lang="en-US" b="1" u="none" baseline="0" dirty="0" err="1" smtClean="0"/>
              <a:t>MEred</a:t>
            </a:r>
            <a:r>
              <a:rPr lang="en-US" b="1" u="none" baseline="0" dirty="0" smtClean="0"/>
              <a:t> (+)</a:t>
            </a:r>
            <a:r>
              <a:rPr lang="en-US" b="0" u="none" baseline="0" dirty="0" smtClean="0"/>
              <a:t> </a:t>
            </a:r>
            <a:endParaRPr lang="en-US" b="1" u="none" baseline="0" dirty="0" smtClean="0"/>
          </a:p>
          <a:p>
            <a:pPr marL="457200" indent="-457200">
              <a:buFont typeface="+mj-lt"/>
              <a:buAutoNum type="arabicPeriod"/>
            </a:pPr>
            <a:endParaRPr lang="en-US" b="0" u="none" baseline="0" dirty="0" smtClean="0"/>
          </a:p>
          <a:p>
            <a:pPr marL="457200" indent="-457200">
              <a:buFont typeface="+mj-lt"/>
              <a:buAutoNum type="arabicPeriod"/>
            </a:pPr>
            <a:endParaRPr lang="en-US" b="1" baseline="0" dirty="0" smtClean="0"/>
          </a:p>
          <a:p>
            <a:pPr marL="457200" indent="-457200">
              <a:buFont typeface="+mj-lt"/>
              <a:buAutoNum type="arabicPeriod"/>
            </a:pPr>
            <a:endParaRPr lang="en-US" b="0" baseline="0" dirty="0" smtClean="0"/>
          </a:p>
          <a:p>
            <a:pPr marL="457200" indent="-457200">
              <a:buFont typeface="+mj-lt"/>
              <a:buAutoNum type="arabicPeriod"/>
            </a:pPr>
            <a:endParaRPr lang="en-US" b="0" baseline="0" dirty="0" smtClean="0"/>
          </a:p>
          <a:p>
            <a:pPr marL="457200" indent="-457200">
              <a:buFont typeface="+mj-lt"/>
              <a:buAutoNum type="arabicPeriod"/>
            </a:pPr>
            <a:endParaRPr lang="en-US" b="0" dirty="0" smtClean="0"/>
          </a:p>
          <a:p>
            <a:endParaRPr lang="en-US" dirty="0" smtClean="0"/>
          </a:p>
          <a:p>
            <a:r>
              <a:rPr lang="en-US" dirty="0" smtClean="0"/>
              <a:t>After</a:t>
            </a:r>
            <a:r>
              <a:rPr lang="en-US" baseline="0" dirty="0" smtClean="0"/>
              <a:t> 0.9 Saline FEV1</a:t>
            </a:r>
          </a:p>
          <a:p>
            <a:r>
              <a:rPr lang="en-US" baseline="0" dirty="0" smtClean="0"/>
              <a:t>BDR</a:t>
            </a:r>
          </a:p>
          <a:p>
            <a:r>
              <a:rPr lang="en-US" baseline="0" dirty="0" smtClean="0"/>
              <a:t>Cell Concentration in Mucus</a:t>
            </a:r>
          </a:p>
          <a:p>
            <a:r>
              <a:rPr lang="en-US" baseline="0" dirty="0" err="1" smtClean="0"/>
              <a:t>Neurophils</a:t>
            </a:r>
            <a:r>
              <a:rPr lang="en-US" baseline="0" dirty="0" smtClean="0"/>
              <a:t> (acute inflammation)</a:t>
            </a:r>
          </a:p>
          <a:p>
            <a:r>
              <a:rPr lang="en-US" baseline="0" dirty="0" smtClean="0"/>
              <a:t>White Count</a:t>
            </a:r>
          </a:p>
        </p:txBody>
      </p:sp>
    </p:spTree>
    <p:extLst>
      <p:ext uri="{BB962C8B-B14F-4D97-AF65-F5344CB8AC3E}">
        <p14:creationId xmlns:p14="http://schemas.microsoft.com/office/powerpoint/2010/main" val="92104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66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Q-value?</a:t>
            </a:r>
          </a:p>
        </p:txBody>
      </p:sp>
    </p:spTree>
    <p:extLst>
      <p:ext uri="{BB962C8B-B14F-4D97-AF65-F5344CB8AC3E}">
        <p14:creationId xmlns:p14="http://schemas.microsoft.com/office/powerpoint/2010/main" val="92023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TEA clusters with respect to clinical?</a:t>
            </a:r>
          </a:p>
          <a:p>
            <a:pPr defTabSz="914400">
              <a:lnSpc>
                <a:spcPct val="100000"/>
              </a:lnSpc>
              <a:defRPr sz="1200">
                <a:latin typeface="Calibri"/>
                <a:ea typeface="Calibri"/>
                <a:cs typeface="Calibri"/>
                <a:sym typeface="Calibri"/>
              </a:defRPr>
            </a:pPr>
            <a:r>
              <a:t>Their table 1,2,3</a:t>
            </a:r>
          </a:p>
        </p:txBody>
      </p:sp>
    </p:spTree>
    <p:extLst>
      <p:ext uri="{BB962C8B-B14F-4D97-AF65-F5344CB8AC3E}">
        <p14:creationId xmlns:p14="http://schemas.microsoft.com/office/powerpoint/2010/main" val="15625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a:buFont typeface="Arial"/>
              <a:buChar char="•"/>
            </a:pPr>
            <a:r>
              <a:rPr lang="en-US" dirty="0" smtClean="0"/>
              <a:t> Read slide</a:t>
            </a:r>
          </a:p>
          <a:p>
            <a:pPr>
              <a:buFont typeface="Arial"/>
              <a:buChar char="•"/>
            </a:pPr>
            <a:r>
              <a:rPr lang="en-US" dirty="0" smtClean="0"/>
              <a:t> Show schematic </a:t>
            </a:r>
          </a:p>
          <a:p>
            <a:pPr>
              <a:buFont typeface="Arial"/>
              <a:buChar char="•"/>
            </a:pPr>
            <a:r>
              <a:rPr lang="en-US" dirty="0" smtClean="0"/>
              <a:t> Group on the left -&gt; immune system genes</a:t>
            </a:r>
          </a:p>
          <a:p>
            <a:endParaRPr lang="en-US" dirty="0" smtClean="0"/>
          </a:p>
          <a:p>
            <a:endParaRPr lang="en-US" dirty="0" smtClean="0"/>
          </a:p>
          <a:p>
            <a:r>
              <a:rPr lang="en-US" dirty="0" smtClean="0"/>
              <a:t>Image</a:t>
            </a:r>
            <a:r>
              <a:rPr lang="en-US" baseline="0" dirty="0" smtClean="0"/>
              <a:t> Citation:</a:t>
            </a:r>
          </a:p>
          <a:p>
            <a:pPr marL="0" marR="0" indent="0" defTabSz="457200" eaLnBrk="1" fontAlgn="auto" latinLnBrk="0" hangingPunct="1">
              <a:lnSpc>
                <a:spcPct val="117999"/>
              </a:lnSpc>
              <a:spcBef>
                <a:spcPts val="0"/>
              </a:spcBef>
              <a:spcAft>
                <a:spcPts val="0"/>
              </a:spcAft>
              <a:buClrTx/>
              <a:buSzTx/>
              <a:buFontTx/>
              <a:buNone/>
              <a:tabLst/>
              <a:defRPr/>
            </a:pPr>
            <a:r>
              <a:rPr lang="en-US" dirty="0" err="1" smtClean="0">
                <a:hlinkClick r:id="rId3"/>
              </a:rPr>
              <a:t>Nykamp</a:t>
            </a:r>
            <a:r>
              <a:rPr lang="en-US" dirty="0" smtClean="0">
                <a:hlinkClick r:id="rId3"/>
              </a:rPr>
              <a:t> DQ</a:t>
            </a:r>
            <a:r>
              <a:rPr lang="en-US" dirty="0" smtClean="0"/>
              <a:t>, “Small directed network with labeled nodes and edges.” From </a:t>
            </a:r>
            <a:r>
              <a:rPr lang="en-US" i="1" dirty="0" smtClean="0"/>
              <a:t>Math Insight</a:t>
            </a:r>
            <a:r>
              <a:rPr lang="en-US" dirty="0" smtClean="0"/>
              <a:t>. </a:t>
            </a:r>
            <a:r>
              <a:rPr lang="en-US" dirty="0" smtClean="0">
                <a:hlinkClick r:id="rId4"/>
              </a:rPr>
              <a:t>http://mathinsight.org/image/small_directed_network_labeled</a:t>
            </a:r>
            <a:endParaRPr lang="en-US" dirty="0" smtClean="0"/>
          </a:p>
        </p:txBody>
      </p:sp>
    </p:spTree>
    <p:extLst>
      <p:ext uri="{BB962C8B-B14F-4D97-AF65-F5344CB8AC3E}">
        <p14:creationId xmlns:p14="http://schemas.microsoft.com/office/powerpoint/2010/main" val="17763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a:buFont typeface="Arial"/>
              <a:buChar char="•"/>
            </a:pPr>
            <a:r>
              <a:rPr lang="en-US" dirty="0" smtClean="0"/>
              <a:t> Read</a:t>
            </a:r>
            <a:r>
              <a:rPr lang="en-US" baseline="0" dirty="0" smtClean="0"/>
              <a:t> slide</a:t>
            </a:r>
          </a:p>
          <a:p>
            <a:pPr>
              <a:buFont typeface="Arial"/>
              <a:buChar char="•"/>
            </a:pPr>
            <a:r>
              <a:rPr lang="en-US" baseline="0" dirty="0" smtClean="0"/>
              <a:t> Why not RNA-</a:t>
            </a:r>
            <a:r>
              <a:rPr lang="en-US" baseline="0" dirty="0" err="1" smtClean="0"/>
              <a:t>Seq</a:t>
            </a:r>
            <a:r>
              <a:rPr lang="en-US" baseline="0" dirty="0" smtClean="0"/>
              <a:t>? </a:t>
            </a:r>
          </a:p>
          <a:p>
            <a:pPr marL="457200" indent="-457200">
              <a:buFont typeface="+mj-lt"/>
              <a:buAutoNum type="arabicPeriod"/>
            </a:pPr>
            <a:r>
              <a:rPr lang="en-US" dirty="0" smtClean="0"/>
              <a:t>N</a:t>
            </a:r>
            <a:r>
              <a:rPr dirty="0" smtClean="0"/>
              <a:t>ot </a:t>
            </a:r>
            <a:r>
              <a:rPr dirty="0"/>
              <a:t>many </a:t>
            </a:r>
            <a:r>
              <a:rPr dirty="0" smtClean="0"/>
              <a:t>samples</a:t>
            </a:r>
            <a:endParaRPr lang="en-US" dirty="0" smtClean="0"/>
          </a:p>
          <a:p>
            <a:pPr marL="457200" indent="-457200">
              <a:buFont typeface="+mj-lt"/>
              <a:buAutoNum type="arabicPeriod"/>
            </a:pPr>
            <a:r>
              <a:rPr lang="en-US" dirty="0" smtClean="0"/>
              <a:t>Q</a:t>
            </a:r>
            <a:r>
              <a:rPr dirty="0" smtClean="0"/>
              <a:t>uality </a:t>
            </a:r>
            <a:r>
              <a:rPr dirty="0"/>
              <a:t>not good, a lot of </a:t>
            </a:r>
            <a:r>
              <a:rPr dirty="0" smtClean="0"/>
              <a:t>QC</a:t>
            </a:r>
            <a:endParaRPr lang="en-US" dirty="0" smtClean="0"/>
          </a:p>
          <a:p>
            <a:pPr marL="457200" indent="-457200">
              <a:buFont typeface="+mj-lt"/>
              <a:buAutoNum type="arabicPeriod"/>
            </a:pPr>
            <a:r>
              <a:rPr lang="en-US" dirty="0" smtClean="0"/>
              <a:t>M</a:t>
            </a:r>
            <a:r>
              <a:rPr dirty="0" smtClean="0"/>
              <a:t>ultiple </a:t>
            </a:r>
            <a:r>
              <a:rPr dirty="0"/>
              <a:t>persons processing the data..</a:t>
            </a:r>
          </a:p>
        </p:txBody>
      </p:sp>
    </p:spTree>
    <p:extLst>
      <p:ext uri="{BB962C8B-B14F-4D97-AF65-F5344CB8AC3E}">
        <p14:creationId xmlns:p14="http://schemas.microsoft.com/office/powerpoint/2010/main" val="48682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t> WGCNA: Give expression values, calculate different networks on different parameters, and determine relevant modules</a:t>
            </a:r>
          </a:p>
          <a:p>
            <a:pPr>
              <a:buFont typeface="Arial"/>
              <a:buChar char="•"/>
            </a:pPr>
            <a:r>
              <a:rPr lang="en-US" dirty="0" smtClean="0"/>
              <a:t> Supervised WGCNA</a:t>
            </a:r>
            <a:r>
              <a:rPr lang="en-US" baseline="0" dirty="0" smtClean="0"/>
              <a:t> to see relationship between </a:t>
            </a:r>
            <a:r>
              <a:rPr lang="en-US" baseline="0" dirty="0" err="1" smtClean="0"/>
              <a:t>DEGs</a:t>
            </a:r>
            <a:endParaRPr lang="en-US" dirty="0" smtClean="0"/>
          </a:p>
        </p:txBody>
      </p:sp>
    </p:spTree>
    <p:extLst>
      <p:ext uri="{BB962C8B-B14F-4D97-AF65-F5344CB8AC3E}">
        <p14:creationId xmlns:p14="http://schemas.microsoft.com/office/powerpoint/2010/main" val="39623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a:lnSpc>
                <a:spcPct val="100000"/>
              </a:lnSpc>
              <a:buFont typeface="Arial"/>
              <a:buChar char="•"/>
              <a:defRPr sz="2000">
                <a:latin typeface="Avenir Roman"/>
                <a:ea typeface="Avenir Roman"/>
                <a:cs typeface="Avenir Roman"/>
                <a:sym typeface="Avenir Roman"/>
              </a:defRPr>
            </a:pPr>
            <a:r>
              <a:rPr lang="en-US" dirty="0" smtClean="0"/>
              <a:t> Once</a:t>
            </a:r>
            <a:r>
              <a:rPr lang="en-US" baseline="0" dirty="0" smtClean="0"/>
              <a:t> we know the modules, we want to know how well is each sample type (asthma </a:t>
            </a:r>
            <a:r>
              <a:rPr lang="en-US" baseline="0" dirty="0" err="1" smtClean="0"/>
              <a:t>vs</a:t>
            </a:r>
            <a:r>
              <a:rPr lang="en-US" baseline="0" dirty="0" smtClean="0"/>
              <a:t> control) represented by the module? -&gt; ME</a:t>
            </a:r>
          </a:p>
          <a:p>
            <a:pPr>
              <a:lnSpc>
                <a:spcPct val="100000"/>
              </a:lnSpc>
              <a:buFont typeface="Arial"/>
              <a:buChar char="•"/>
              <a:defRPr sz="2000">
                <a:latin typeface="Avenir Roman"/>
                <a:ea typeface="Avenir Roman"/>
                <a:cs typeface="Avenir Roman"/>
                <a:sym typeface="Avenir Roman"/>
              </a:defRPr>
            </a:pPr>
            <a:r>
              <a:rPr lang="en-US" baseline="0" dirty="0" smtClean="0"/>
              <a:t> </a:t>
            </a:r>
            <a:r>
              <a:rPr lang="en-US" dirty="0" smtClean="0"/>
              <a:t>What</a:t>
            </a:r>
            <a:r>
              <a:rPr lang="en-US" baseline="0" dirty="0" smtClean="0"/>
              <a:t> gene best represents the module? -&gt; Representative Gene</a:t>
            </a:r>
            <a:endParaRPr lang="en-US" dirty="0" smtClean="0"/>
          </a:p>
          <a:p>
            <a:pPr>
              <a:lnSpc>
                <a:spcPct val="100000"/>
              </a:lnSpc>
              <a:buFont typeface="Arial"/>
              <a:buChar char="•"/>
              <a:defRPr sz="2000">
                <a:latin typeface="Avenir Roman"/>
                <a:ea typeface="Avenir Roman"/>
                <a:cs typeface="Avenir Roman"/>
                <a:sym typeface="Avenir Roman"/>
              </a:defRPr>
            </a:pPr>
            <a:endParaRPr dirty="0"/>
          </a:p>
        </p:txBody>
      </p:sp>
    </p:spTree>
    <p:extLst>
      <p:ext uri="{BB962C8B-B14F-4D97-AF65-F5344CB8AC3E}">
        <p14:creationId xmlns:p14="http://schemas.microsoft.com/office/powerpoint/2010/main" val="97288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a:lnSpc>
                <a:spcPct val="100000"/>
              </a:lnSpc>
              <a:buFont typeface="Arial"/>
              <a:buChar char="•"/>
              <a:defRPr sz="2000">
                <a:latin typeface="Avenir Roman"/>
                <a:ea typeface="Avenir Roman"/>
                <a:cs typeface="Avenir Roman"/>
                <a:sym typeface="Avenir Roman"/>
              </a:defRPr>
            </a:pPr>
            <a:r>
              <a:rPr lang="en-US" dirty="0" smtClean="0"/>
              <a:t> 9</a:t>
            </a:r>
            <a:r>
              <a:rPr lang="en-US" baseline="0" dirty="0" smtClean="0"/>
              <a:t> modules</a:t>
            </a:r>
          </a:p>
          <a:p>
            <a:pPr>
              <a:lnSpc>
                <a:spcPct val="100000"/>
              </a:lnSpc>
              <a:buFont typeface="Arial"/>
              <a:buChar char="•"/>
              <a:defRPr sz="2000">
                <a:latin typeface="Avenir Roman"/>
                <a:ea typeface="Avenir Roman"/>
                <a:cs typeface="Avenir Roman"/>
                <a:sym typeface="Avenir Roman"/>
              </a:defRPr>
            </a:pPr>
            <a:endParaRPr lang="en-US" baseline="0" dirty="0" smtClean="0"/>
          </a:p>
          <a:p>
            <a:pPr>
              <a:lnSpc>
                <a:spcPct val="100000"/>
              </a:lnSpc>
              <a:buFont typeface="Arial"/>
              <a:buChar char="•"/>
              <a:defRPr sz="2000">
                <a:latin typeface="Avenir Roman"/>
                <a:ea typeface="Avenir Roman"/>
                <a:cs typeface="Avenir Roman"/>
                <a:sym typeface="Avenir Roman"/>
              </a:defRPr>
            </a:pPr>
            <a:r>
              <a:rPr lang="en-US" baseline="0" dirty="0" smtClean="0"/>
              <a:t> LCP2 &lt;- Th2, T-cell mediated recruitment of leukocytes</a:t>
            </a:r>
          </a:p>
          <a:p>
            <a:pPr>
              <a:lnSpc>
                <a:spcPct val="100000"/>
              </a:lnSpc>
              <a:buFont typeface="Arial"/>
              <a:buChar char="•"/>
              <a:defRPr sz="2000">
                <a:latin typeface="Avenir Roman"/>
                <a:ea typeface="Avenir Roman"/>
                <a:cs typeface="Avenir Roman"/>
                <a:sym typeface="Avenir Roman"/>
              </a:defRPr>
            </a:pPr>
            <a:r>
              <a:rPr lang="en-US" baseline="0" dirty="0" smtClean="0"/>
              <a:t> OSBPL7 &lt;- </a:t>
            </a:r>
            <a:r>
              <a:rPr lang="en-US" baseline="0" dirty="0" err="1" smtClean="0"/>
              <a:t>oxysterol</a:t>
            </a:r>
            <a:r>
              <a:rPr lang="en-US" baseline="0" dirty="0" smtClean="0"/>
              <a:t> (oxidized cholesterol, corticosteroids)</a:t>
            </a:r>
          </a:p>
          <a:p>
            <a:pPr>
              <a:lnSpc>
                <a:spcPct val="100000"/>
              </a:lnSpc>
              <a:buFont typeface="Arial"/>
              <a:buChar char="•"/>
              <a:defRPr sz="2000">
                <a:latin typeface="Avenir Roman"/>
                <a:ea typeface="Avenir Roman"/>
                <a:cs typeface="Avenir Roman"/>
                <a:sym typeface="Avenir Roman"/>
              </a:defRPr>
            </a:pPr>
            <a:r>
              <a:rPr lang="en-US" baseline="0" dirty="0" smtClean="0"/>
              <a:t> HNMT &lt;- histamine degradation (implicated in asthma; mast cell </a:t>
            </a:r>
            <a:r>
              <a:rPr lang="en-US" baseline="0" dirty="0" err="1" smtClean="0"/>
              <a:t>degranulation</a:t>
            </a:r>
            <a:r>
              <a:rPr lang="en-US" baseline="0" dirty="0" smtClean="0"/>
              <a:t>) </a:t>
            </a:r>
            <a:endParaRPr dirty="0"/>
          </a:p>
        </p:txBody>
      </p:sp>
    </p:spTree>
    <p:extLst>
      <p:ext uri="{BB962C8B-B14F-4D97-AF65-F5344CB8AC3E}">
        <p14:creationId xmlns:p14="http://schemas.microsoft.com/office/powerpoint/2010/main" val="38557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a:lnSpc>
                <a:spcPct val="100000"/>
              </a:lnSpc>
              <a:buFont typeface="Arial"/>
              <a:buChar char="•"/>
              <a:defRPr sz="2000">
                <a:latin typeface="Avenir Roman"/>
                <a:ea typeface="Avenir Roman"/>
                <a:cs typeface="Avenir Roman"/>
                <a:sym typeface="Avenir Roman"/>
              </a:defRPr>
            </a:pPr>
            <a:r>
              <a:rPr lang="en-US" dirty="0" smtClean="0"/>
              <a:t> Modules</a:t>
            </a:r>
            <a:r>
              <a:rPr lang="en-US" baseline="0" dirty="0" smtClean="0"/>
              <a:t> can separate asthma patients from controls.</a:t>
            </a:r>
          </a:p>
          <a:p>
            <a:pPr>
              <a:lnSpc>
                <a:spcPct val="100000"/>
              </a:lnSpc>
              <a:buFont typeface="Arial"/>
              <a:buChar char="•"/>
              <a:defRPr sz="2000">
                <a:latin typeface="Avenir Roman"/>
                <a:ea typeface="Avenir Roman"/>
                <a:cs typeface="Avenir Roman"/>
                <a:sym typeface="Avenir Roman"/>
              </a:defRPr>
            </a:pPr>
            <a:r>
              <a:rPr lang="en-US" dirty="0" smtClean="0"/>
              <a:t> </a:t>
            </a:r>
            <a:r>
              <a:rPr lang="en-US" dirty="0" err="1" smtClean="0"/>
              <a:t>MEblue</a:t>
            </a:r>
            <a:r>
              <a:rPr lang="en-US" dirty="0" smtClean="0"/>
              <a:t> and </a:t>
            </a:r>
            <a:r>
              <a:rPr lang="en-US" dirty="0" err="1" smtClean="0"/>
              <a:t>MEturquoise</a:t>
            </a:r>
            <a:r>
              <a:rPr lang="en-US" baseline="0" dirty="0" smtClean="0"/>
              <a:t> higher in asthma </a:t>
            </a:r>
            <a:r>
              <a:rPr lang="en-US" baseline="0" dirty="0" err="1" smtClean="0"/>
              <a:t>vs</a:t>
            </a:r>
            <a:r>
              <a:rPr lang="en-US" baseline="0" dirty="0" smtClean="0"/>
              <a:t> control (immune activation is higher -&gt; as predicted). </a:t>
            </a:r>
            <a:endParaRPr lang="en-US" dirty="0" smtClean="0"/>
          </a:p>
          <a:p>
            <a:pPr>
              <a:lnSpc>
                <a:spcPct val="100000"/>
              </a:lnSpc>
              <a:defRPr sz="2000">
                <a:latin typeface="Avenir Roman"/>
                <a:ea typeface="Avenir Roman"/>
                <a:cs typeface="Avenir Roman"/>
                <a:sym typeface="Avenir Roman"/>
              </a:defRPr>
            </a:pPr>
            <a:endParaRPr lang="en-US" dirty="0" smtClean="0"/>
          </a:p>
          <a:p>
            <a:pPr>
              <a:lnSpc>
                <a:spcPct val="100000"/>
              </a:lnSpc>
              <a:defRPr sz="2000">
                <a:latin typeface="Avenir Roman"/>
                <a:ea typeface="Avenir Roman"/>
                <a:cs typeface="Avenir Roman"/>
                <a:sym typeface="Avenir Roman"/>
              </a:defRPr>
            </a:pPr>
            <a:r>
              <a:rPr dirty="0" smtClean="0"/>
              <a:t>1</a:t>
            </a:r>
            <a:r>
              <a:rPr dirty="0"/>
              <a:t>.	</a:t>
            </a:r>
            <a:r>
              <a:rPr dirty="0">
                <a:solidFill>
                  <a:srgbClr val="B86A1B"/>
                </a:solidFill>
              </a:rPr>
              <a:t>We compare the </a:t>
            </a:r>
            <a:r>
              <a:rPr dirty="0" err="1">
                <a:solidFill>
                  <a:srgbClr val="B86A1B"/>
                </a:solidFill>
              </a:rPr>
              <a:t>eigengene</a:t>
            </a:r>
            <a:r>
              <a:rPr dirty="0">
                <a:solidFill>
                  <a:srgbClr val="B86A1B"/>
                </a:solidFill>
              </a:rPr>
              <a:t> components at controls and patients.</a:t>
            </a:r>
            <a:r>
              <a:rPr dirty="0"/>
              <a:t> For modules related to immune system and virus response, the components in patients are higher than controls. For modules related to exosome, we see an opposite effect. If I understand correctly, exosome carries the bad things out of the cells, supposed to be more for normal function.</a:t>
            </a:r>
          </a:p>
        </p:txBody>
      </p:sp>
    </p:spTree>
    <p:extLst>
      <p:ext uri="{BB962C8B-B14F-4D97-AF65-F5344CB8AC3E}">
        <p14:creationId xmlns:p14="http://schemas.microsoft.com/office/powerpoint/2010/main" val="136855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a:lnSpc>
                <a:spcPct val="100000"/>
              </a:lnSpc>
              <a:buFont typeface="Arial"/>
              <a:buChar char="•"/>
              <a:defRPr sz="2000">
                <a:latin typeface="Avenir Roman"/>
                <a:ea typeface="Avenir Roman"/>
                <a:cs typeface="Avenir Roman"/>
                <a:sym typeface="Avenir Roman"/>
              </a:defRPr>
            </a:pPr>
            <a:r>
              <a:rPr lang="en-US" baseline="0" dirty="0" smtClean="0"/>
              <a:t> </a:t>
            </a:r>
            <a:r>
              <a:rPr lang="en-US" dirty="0" smtClean="0"/>
              <a:t>What happens</a:t>
            </a:r>
            <a:r>
              <a:rPr lang="en-US" baseline="0" dirty="0" smtClean="0"/>
              <a:t> if we combine the information from two modules? Can we further illustrate the differences?</a:t>
            </a:r>
          </a:p>
          <a:p>
            <a:pPr lvl="1">
              <a:lnSpc>
                <a:spcPct val="100000"/>
              </a:lnSpc>
              <a:buFont typeface="Arial"/>
              <a:buChar char="•"/>
              <a:defRPr sz="2000">
                <a:latin typeface="Avenir Roman"/>
                <a:ea typeface="Avenir Roman"/>
                <a:cs typeface="Avenir Roman"/>
                <a:sym typeface="Avenir Roman"/>
              </a:defRPr>
            </a:pPr>
            <a:r>
              <a:rPr lang="en-US" baseline="0" dirty="0" smtClean="0"/>
              <a:t>Asthma samples separate from control</a:t>
            </a:r>
          </a:p>
          <a:p>
            <a:pPr lvl="1">
              <a:lnSpc>
                <a:spcPct val="100000"/>
              </a:lnSpc>
              <a:buFont typeface="Arial"/>
              <a:buChar char="•"/>
              <a:defRPr sz="2000">
                <a:latin typeface="Avenir Roman"/>
                <a:ea typeface="Avenir Roman"/>
                <a:cs typeface="Avenir Roman"/>
                <a:sym typeface="Avenir Roman"/>
              </a:defRPr>
            </a:pPr>
            <a:r>
              <a:rPr lang="en-US" baseline="0" dirty="0" smtClean="0"/>
              <a:t>The asthma samples seem to form a continuum reflecting the TEA clusters mentioned before</a:t>
            </a:r>
            <a:endParaRPr lang="en-US" dirty="0" smtClean="0"/>
          </a:p>
          <a:p>
            <a:pPr>
              <a:lnSpc>
                <a:spcPct val="100000"/>
              </a:lnSpc>
              <a:defRPr sz="2000">
                <a:latin typeface="Avenir Roman"/>
                <a:ea typeface="Avenir Roman"/>
                <a:cs typeface="Avenir Roman"/>
                <a:sym typeface="Avenir Roman"/>
              </a:defRPr>
            </a:pPr>
            <a:endParaRPr lang="en-US" dirty="0" smtClean="0"/>
          </a:p>
          <a:p>
            <a:pPr>
              <a:lnSpc>
                <a:spcPct val="100000"/>
              </a:lnSpc>
              <a:defRPr sz="2000">
                <a:latin typeface="Avenir Roman"/>
                <a:ea typeface="Avenir Roman"/>
                <a:cs typeface="Avenir Roman"/>
                <a:sym typeface="Avenir Roman"/>
              </a:defRPr>
            </a:pPr>
            <a:endParaRPr lang="en-US" dirty="0" smtClean="0"/>
          </a:p>
          <a:p>
            <a:pPr>
              <a:lnSpc>
                <a:spcPct val="100000"/>
              </a:lnSpc>
              <a:defRPr sz="2000">
                <a:latin typeface="Avenir Roman"/>
                <a:ea typeface="Avenir Roman"/>
                <a:cs typeface="Avenir Roman"/>
                <a:sym typeface="Avenir Roman"/>
              </a:defRPr>
            </a:pPr>
            <a:r>
              <a:rPr dirty="0" smtClean="0"/>
              <a:t>How </a:t>
            </a:r>
            <a:r>
              <a:rPr dirty="0"/>
              <a:t>about the other eigengenes? </a:t>
            </a:r>
            <a:r>
              <a:rPr dirty="0">
                <a:solidFill>
                  <a:srgbClr val="B86A1B"/>
                </a:solidFill>
              </a:rPr>
              <a:t>Here we plot the eigengenes of two modules </a:t>
            </a:r>
            <a:r>
              <a:rPr dirty="0"/>
              <a:t>red and brown. </a:t>
            </a:r>
            <a:r>
              <a:rPr dirty="0">
                <a:solidFill>
                  <a:srgbClr val="B86A1B"/>
                </a:solidFill>
              </a:rPr>
              <a:t>The controls are actually quite well separated from the patients</a:t>
            </a:r>
            <a:r>
              <a:rPr dirty="0"/>
              <a:t>. Our collaborator before used a more curated approach to divide the patients into two clusters. Here, we see our eigengenes are closely related to their divisions, forming a continuum. Also, we see the eigengene is highly correlated with certain clinical measures, like the FEV1 (forced expiratory volume) (more is better). It is interesting that the different patients have different level of FEV1, but well captured by the eigengenes.</a:t>
            </a:r>
          </a:p>
          <a:p>
            <a:pPr>
              <a:lnSpc>
                <a:spcPct val="100000"/>
              </a:lnSpc>
              <a:defRPr sz="2000">
                <a:latin typeface="Avenir Roman"/>
                <a:ea typeface="Avenir Roman"/>
                <a:cs typeface="Avenir Roman"/>
                <a:sym typeface="Avenir Roman"/>
              </a:defRPr>
            </a:pPr>
            <a:endParaRPr dirty="0"/>
          </a:p>
        </p:txBody>
      </p:sp>
    </p:spTree>
    <p:extLst>
      <p:ext uri="{BB962C8B-B14F-4D97-AF65-F5344CB8AC3E}">
        <p14:creationId xmlns:p14="http://schemas.microsoft.com/office/powerpoint/2010/main" val="182036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8653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Circle"/>
          <p:cNvSpPr/>
          <p:nvPr/>
        </p:nvSpPr>
        <p:spPr>
          <a:xfrm>
            <a:off x="12028813" y="9243568"/>
            <a:ext cx="120566" cy="120565"/>
          </a:xfrm>
          <a:prstGeom prst="ellipse">
            <a:avLst/>
          </a:prstGeom>
          <a:solidFill>
            <a:srgbClr val="808080"/>
          </a:solidFill>
          <a:ln w="12700">
            <a:miter lim="400000"/>
          </a:ln>
        </p:spPr>
        <p:txBody>
          <a:bodyPr lIns="65023" tIns="65023" rIns="65023" bIns="65023" anchor="ctr"/>
          <a:lstStyle/>
          <a:p>
            <a:pPr defTabSz="1300480">
              <a:defRPr sz="2400">
                <a:solidFill>
                  <a:srgbClr val="FFFFFF"/>
                </a:solidFill>
                <a:latin typeface="Arial"/>
                <a:ea typeface="Arial"/>
                <a:cs typeface="Arial"/>
                <a:sym typeface="Arial"/>
              </a:defRPr>
            </a:pPr>
            <a:endParaRPr/>
          </a:p>
        </p:txBody>
      </p:sp>
      <p:sp>
        <p:nvSpPr>
          <p:cNvPr id="118" name="Title Text"/>
          <p:cNvSpPr>
            <a:spLocks noGrp="1"/>
          </p:cNvSpPr>
          <p:nvPr>
            <p:ph type="title"/>
          </p:nvPr>
        </p:nvSpPr>
        <p:spPr>
          <a:xfrm>
            <a:off x="650239" y="-1"/>
            <a:ext cx="11704322" cy="2275841"/>
          </a:xfrm>
          <a:prstGeom prst="rect">
            <a:avLst/>
          </a:prstGeom>
        </p:spPr>
        <p:txBody>
          <a:bodyPr lIns="65023" tIns="65023" rIns="65023" bIns="65023">
            <a:noAutofit/>
          </a:bodyPr>
          <a:lstStyle>
            <a:lvl1pPr defTabSz="1300480">
              <a:defRPr sz="5600">
                <a:solidFill>
                  <a:srgbClr val="2F5897"/>
                </a:solidFill>
                <a:effectLst>
                  <a:outerShdw blurRad="63500" dist="38100" dir="5400000" rotWithShape="0">
                    <a:srgbClr val="000000">
                      <a:alpha val="25000"/>
                    </a:srgbClr>
                  </a:outerShdw>
                </a:effectLst>
                <a:latin typeface="Arial"/>
                <a:ea typeface="Arial"/>
                <a:cs typeface="Arial"/>
                <a:sym typeface="Arial"/>
              </a:defRPr>
            </a:lvl1pPr>
          </a:lstStyle>
          <a:p>
            <a:r>
              <a:t>Title Text</a:t>
            </a:r>
          </a:p>
        </p:txBody>
      </p:sp>
      <p:sp>
        <p:nvSpPr>
          <p:cNvPr id="119" name="Body Level One…"/>
          <p:cNvSpPr>
            <a:spLocks noGrp="1"/>
          </p:cNvSpPr>
          <p:nvPr>
            <p:ph type="body" idx="1"/>
          </p:nvPr>
        </p:nvSpPr>
        <p:spPr>
          <a:xfrm>
            <a:off x="650239" y="2275839"/>
            <a:ext cx="11704322" cy="7477761"/>
          </a:xfrm>
          <a:prstGeom prst="rect">
            <a:avLst/>
          </a:prstGeom>
        </p:spPr>
        <p:txBody>
          <a:bodyPr lIns="65023" tIns="65023" rIns="65023" bIns="65023" anchor="t"/>
          <a:lstStyle>
            <a:lvl1pPr marL="485775" indent="-485775" defTabSz="1300480">
              <a:spcBef>
                <a:spcPts val="800"/>
              </a:spcBef>
              <a:buSzPct val="100000"/>
              <a:buFont typeface="Arial"/>
              <a:defRPr sz="3400">
                <a:latin typeface="Arial"/>
                <a:ea typeface="Arial"/>
                <a:cs typeface="Arial"/>
                <a:sym typeface="Arial"/>
              </a:defRPr>
            </a:lvl1pPr>
            <a:lvl2pPr marL="1064418" indent="-607218" defTabSz="1300480">
              <a:spcBef>
                <a:spcPts val="800"/>
              </a:spcBef>
              <a:buSzPct val="100000"/>
              <a:buFont typeface="Arial"/>
              <a:buChar char="o"/>
              <a:defRPr sz="3400">
                <a:latin typeface="Arial"/>
                <a:ea typeface="Arial"/>
                <a:cs typeface="Arial"/>
                <a:sym typeface="Arial"/>
              </a:defRPr>
            </a:lvl2pPr>
            <a:lvl3pPr marL="1400175" indent="-485775" defTabSz="1300480">
              <a:spcBef>
                <a:spcPts val="800"/>
              </a:spcBef>
              <a:buSzPct val="100000"/>
              <a:buFont typeface="Arial"/>
              <a:defRPr sz="3400">
                <a:latin typeface="Arial"/>
                <a:ea typeface="Arial"/>
                <a:cs typeface="Arial"/>
                <a:sym typeface="Arial"/>
              </a:defRPr>
            </a:lvl3pPr>
            <a:lvl4pPr marL="1857375" indent="-485775" defTabSz="1300480">
              <a:spcBef>
                <a:spcPts val="800"/>
              </a:spcBef>
              <a:buSzPct val="100000"/>
              <a:buFont typeface="Arial"/>
              <a:buChar char="o"/>
              <a:defRPr sz="3400">
                <a:latin typeface="Arial"/>
                <a:ea typeface="Arial"/>
                <a:cs typeface="Arial"/>
                <a:sym typeface="Arial"/>
              </a:defRPr>
            </a:lvl4pPr>
            <a:lvl5pPr marL="2314575" indent="-485775" defTabSz="1300480">
              <a:spcBef>
                <a:spcPts val="800"/>
              </a:spcBef>
              <a:buSzPct val="100000"/>
              <a:buFont typeface="Arial"/>
              <a:defRPr sz="3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a:spLocks noGrp="1"/>
          </p:cNvSpPr>
          <p:nvPr>
            <p:ph type="sldNum" sz="quarter" idx="2"/>
          </p:nvPr>
        </p:nvSpPr>
        <p:spPr>
          <a:xfrm>
            <a:off x="12150439" y="9133772"/>
            <a:ext cx="799255" cy="332030"/>
          </a:xfrm>
          <a:prstGeom prst="rect">
            <a:avLst/>
          </a:prstGeom>
        </p:spPr>
        <p:txBody>
          <a:bodyPr wrap="square" lIns="39014" tIns="39014" rIns="39014" bIns="39014" anchor="ctr"/>
          <a:lstStyle>
            <a:lvl1pPr algn="l" defTabSz="1300480">
              <a:defRPr sz="1600">
                <a:solidFill>
                  <a:srgbClr val="595959"/>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7" name="Title Text"/>
          <p:cNvSpPr>
            <a:spLocks noGrp="1"/>
          </p:cNvSpPr>
          <p:nvPr>
            <p:ph type="title"/>
          </p:nvPr>
        </p:nvSpPr>
        <p:spPr>
          <a:xfrm>
            <a:off x="650239" y="390599"/>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Title Text</a:t>
            </a:r>
          </a:p>
        </p:txBody>
      </p:sp>
      <p:sp>
        <p:nvSpPr>
          <p:cNvPr id="128" name="Body Level One…"/>
          <p:cNvSpPr>
            <a:spLocks noGrp="1"/>
          </p:cNvSpPr>
          <p:nvPr>
            <p:ph type="body" idx="1"/>
          </p:nvPr>
        </p:nvSpPr>
        <p:spPr>
          <a:xfrm>
            <a:off x="650239" y="2275839"/>
            <a:ext cx="11704322" cy="6436921"/>
          </a:xfrm>
          <a:prstGeom prst="rect">
            <a:avLst/>
          </a:prstGeom>
        </p:spPr>
        <p:txBody>
          <a:bodyPr lIns="65023" tIns="65023" rIns="65023" bIns="65023" anchor="t"/>
          <a:lstStyle>
            <a:lvl1pPr marL="471487" indent="-471487" defTabSz="1300480">
              <a:spcBef>
                <a:spcPts val="1100"/>
              </a:spcBef>
              <a:buSzPct val="100000"/>
              <a:buFont typeface="Arial"/>
              <a:defRPr sz="4400">
                <a:latin typeface="Calibri"/>
                <a:ea typeface="Calibri"/>
                <a:cs typeface="Calibri"/>
                <a:sym typeface="Calibri"/>
              </a:defRPr>
            </a:lvl1pPr>
            <a:lvl2pPr marL="906235" indent="-449035" defTabSz="1300480">
              <a:spcBef>
                <a:spcPts val="1100"/>
              </a:spcBef>
              <a:buSzPct val="100000"/>
              <a:buFont typeface="Arial"/>
              <a:buChar char="–"/>
              <a:defRPr sz="4400">
                <a:latin typeface="Calibri"/>
                <a:ea typeface="Calibri"/>
                <a:cs typeface="Calibri"/>
                <a:sym typeface="Calibri"/>
              </a:defRPr>
            </a:lvl2pPr>
            <a:lvl3pPr indent="-419100" defTabSz="1300480">
              <a:spcBef>
                <a:spcPts val="1100"/>
              </a:spcBef>
              <a:buSzPct val="100000"/>
              <a:buFont typeface="Arial"/>
              <a:defRPr sz="4400">
                <a:latin typeface="Calibri"/>
                <a:ea typeface="Calibri"/>
                <a:cs typeface="Calibri"/>
                <a:sym typeface="Calibri"/>
              </a:defRPr>
            </a:lvl3pPr>
            <a:lvl4pPr marL="1874520" indent="-502920" defTabSz="1300480">
              <a:spcBef>
                <a:spcPts val="1100"/>
              </a:spcBef>
              <a:buSzPct val="100000"/>
              <a:buFont typeface="Arial"/>
              <a:buChar char="–"/>
              <a:defRPr sz="4400">
                <a:latin typeface="Calibri"/>
                <a:ea typeface="Calibri"/>
                <a:cs typeface="Calibri"/>
                <a:sym typeface="Calibri"/>
              </a:defRPr>
            </a:lvl4pPr>
            <a:lvl5pPr marL="2331720" indent="-502920" defTabSz="1300480">
              <a:spcBef>
                <a:spcPts val="1100"/>
              </a:spcBef>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a:spLocks noGrp="1"/>
          </p:cNvSpPr>
          <p:nvPr>
            <p:ph type="sldNum" sz="quarter" idx="2"/>
          </p:nvPr>
        </p:nvSpPr>
        <p:spPr>
          <a:xfrm>
            <a:off x="11985790" y="9114117"/>
            <a:ext cx="368770" cy="371349"/>
          </a:xfrm>
          <a:prstGeom prst="rect">
            <a:avLst/>
          </a:prstGeom>
        </p:spPr>
        <p:txBody>
          <a:bodyPr lIns="65023" tIns="65023" rIns="65023" bIns="65023" anchor="ctr"/>
          <a:lstStyle>
            <a:lvl1pPr algn="r" defTabSz="1300480">
              <a:defRPr sz="1600">
                <a:solidFill>
                  <a:srgbClr val="898989"/>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smtClean="0"/>
              <a:pPr/>
              <a:t>1</a:t>
            </a:fld>
            <a:endParaRPr dirty="0"/>
          </a:p>
        </p:txBody>
      </p:sp>
      <p:sp>
        <p:nvSpPr>
          <p:cNvPr id="139" name="Heidi Sofia"/>
          <p:cNvSpPr/>
          <p:nvPr/>
        </p:nvSpPr>
        <p:spPr>
          <a:xfrm>
            <a:off x="5959502" y="4685340"/>
            <a:ext cx="1125412" cy="371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650240">
              <a:defRPr sz="1600">
                <a:solidFill>
                  <a:srgbClr val="FFFFFF"/>
                </a:solidFill>
                <a:latin typeface="Calibri"/>
                <a:ea typeface="Calibri"/>
                <a:cs typeface="Calibri"/>
                <a:sym typeface="Calibri"/>
              </a:defRPr>
            </a:lvl1pPr>
          </a:lstStyle>
          <a:p>
            <a:r>
              <a:t>Heidi Sofia</a:t>
            </a:r>
          </a:p>
        </p:txBody>
      </p:sp>
      <p:sp>
        <p:nvSpPr>
          <p:cNvPr id="140" name="Co-expression network analysis of…"/>
          <p:cNvSpPr>
            <a:spLocks noGrp="1"/>
          </p:cNvSpPr>
          <p:nvPr>
            <p:ph type="title"/>
          </p:nvPr>
        </p:nvSpPr>
        <p:spPr>
          <a:xfrm>
            <a:off x="558800" y="2219959"/>
            <a:ext cx="11811000" cy="2275841"/>
          </a:xfrm>
          <a:prstGeom prst="rect">
            <a:avLst/>
          </a:prstGeom>
        </p:spPr>
        <p:txBody>
          <a:bodyPr/>
          <a:lstStyle/>
          <a:p>
            <a:r>
              <a:rPr sz="6000" b="1" i="1" dirty="0" smtClean="0">
                <a:solidFill>
                  <a:schemeClr val="accent1"/>
                </a:solidFill>
                <a:effectLst/>
                <a:latin typeface="Cambria" panose="02040503050406030204" pitchFamily="18" charset="0"/>
              </a:rPr>
              <a:t>Co-</a:t>
            </a:r>
            <a:r>
              <a:rPr lang="en-US" sz="6000" b="1" i="1" dirty="0" smtClean="0">
                <a:solidFill>
                  <a:schemeClr val="accent1"/>
                </a:solidFill>
                <a:effectLst/>
                <a:latin typeface="Cambria" panose="02040503050406030204" pitchFamily="18" charset="0"/>
              </a:rPr>
              <a:t>E</a:t>
            </a:r>
            <a:r>
              <a:rPr sz="6000" b="1" i="1" dirty="0" smtClean="0">
                <a:solidFill>
                  <a:schemeClr val="accent1"/>
                </a:solidFill>
                <a:effectLst/>
                <a:latin typeface="Cambria" panose="02040503050406030204" pitchFamily="18" charset="0"/>
              </a:rPr>
              <a:t>xpression </a:t>
            </a:r>
            <a:r>
              <a:rPr lang="en-US" sz="6000" b="1" i="1" dirty="0" smtClean="0">
                <a:solidFill>
                  <a:schemeClr val="accent1"/>
                </a:solidFill>
                <a:effectLst/>
                <a:latin typeface="Cambria" panose="02040503050406030204" pitchFamily="18" charset="0"/>
              </a:rPr>
              <a:t>N</a:t>
            </a:r>
            <a:r>
              <a:rPr sz="6000" b="1" i="1" dirty="0" smtClean="0">
                <a:solidFill>
                  <a:schemeClr val="accent1"/>
                </a:solidFill>
                <a:effectLst/>
                <a:latin typeface="Cambria" panose="02040503050406030204" pitchFamily="18" charset="0"/>
              </a:rPr>
              <a:t>etwork </a:t>
            </a:r>
            <a:r>
              <a:rPr lang="en-US" sz="6000" b="1" i="1" dirty="0" smtClean="0">
                <a:solidFill>
                  <a:schemeClr val="accent1"/>
                </a:solidFill>
                <a:effectLst/>
                <a:latin typeface="Cambria" panose="02040503050406030204" pitchFamily="18" charset="0"/>
              </a:rPr>
              <a:t>A</a:t>
            </a:r>
            <a:r>
              <a:rPr sz="6000" b="1" i="1" dirty="0" smtClean="0">
                <a:solidFill>
                  <a:schemeClr val="accent1"/>
                </a:solidFill>
                <a:effectLst/>
                <a:latin typeface="Cambria" panose="02040503050406030204" pitchFamily="18" charset="0"/>
              </a:rPr>
              <a:t>nalysis </a:t>
            </a:r>
            <a:r>
              <a:rPr sz="6000" b="1" i="1" dirty="0">
                <a:solidFill>
                  <a:schemeClr val="accent1"/>
                </a:solidFill>
                <a:effectLst/>
                <a:latin typeface="Cambria" panose="02040503050406030204" pitchFamily="18" charset="0"/>
              </a:rPr>
              <a:t>of </a:t>
            </a:r>
            <a:r>
              <a:rPr lang="en-US" sz="6000" b="1" i="1" dirty="0" smtClean="0">
                <a:solidFill>
                  <a:schemeClr val="accent1"/>
                </a:solidFill>
                <a:effectLst/>
                <a:latin typeface="Cambria" panose="02040503050406030204" pitchFamily="18" charset="0"/>
              </a:rPr>
              <a:t>A</a:t>
            </a:r>
            <a:r>
              <a:rPr sz="6000" b="1" i="1" dirty="0" smtClean="0">
                <a:solidFill>
                  <a:schemeClr val="accent1"/>
                </a:solidFill>
                <a:effectLst/>
                <a:latin typeface="Cambria" panose="02040503050406030204" pitchFamily="18" charset="0"/>
              </a:rPr>
              <a:t>sthma </a:t>
            </a:r>
            <a:r>
              <a:rPr lang="en-US" sz="6000" b="1" i="1" dirty="0" smtClean="0">
                <a:solidFill>
                  <a:schemeClr val="accent1"/>
                </a:solidFill>
                <a:effectLst/>
                <a:latin typeface="Cambria" panose="02040503050406030204" pitchFamily="18" charset="0"/>
              </a:rPr>
              <a:t>S</a:t>
            </a:r>
            <a:r>
              <a:rPr sz="6000" b="1" i="1" dirty="0" smtClean="0">
                <a:solidFill>
                  <a:schemeClr val="accent1"/>
                </a:solidFill>
                <a:effectLst/>
                <a:latin typeface="Cambria" panose="02040503050406030204" pitchFamily="18" charset="0"/>
              </a:rPr>
              <a:t>amples</a:t>
            </a:r>
            <a:endParaRPr sz="6000" b="1" i="1" dirty="0">
              <a:solidFill>
                <a:schemeClr val="accent1"/>
              </a:solidFill>
              <a:effectLst/>
              <a:latin typeface="Cambria" panose="02040503050406030204" pitchFamily="18" charset="0"/>
            </a:endParaRPr>
          </a:p>
        </p:txBody>
      </p:sp>
      <p:sp>
        <p:nvSpPr>
          <p:cNvPr id="2" name="TextBox 1"/>
          <p:cNvSpPr txBox="1"/>
          <p:nvPr/>
        </p:nvSpPr>
        <p:spPr>
          <a:xfrm>
            <a:off x="2082800" y="5799812"/>
            <a:ext cx="875006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Cambria" panose="02040503050406030204" pitchFamily="18" charset="0"/>
                <a:sym typeface="Helvetica Light"/>
              </a:rPr>
              <a:t>By Brian Barron</a:t>
            </a:r>
          </a:p>
          <a:p>
            <a:pPr marL="0" marR="0" indent="0" algn="ctr" defTabSz="584200" rtl="0" fontAlgn="auto" latinLnBrk="0" hangingPunct="0">
              <a:lnSpc>
                <a:spcPct val="100000"/>
              </a:lnSpc>
              <a:spcBef>
                <a:spcPts val="0"/>
              </a:spcBef>
              <a:spcAft>
                <a:spcPts val="0"/>
              </a:spcAft>
              <a:buClrTx/>
              <a:buSzTx/>
              <a:buFontTx/>
              <a:buNone/>
              <a:tabLst/>
            </a:pPr>
            <a:r>
              <a:rPr lang="en-US" dirty="0" smtClean="0">
                <a:latin typeface="Cambria" panose="02040503050406030204" pitchFamily="18" charset="0"/>
              </a:rPr>
              <a:t>Mentored by Koon-</a:t>
            </a:r>
            <a:r>
              <a:rPr lang="en-US" dirty="0" err="1" smtClean="0">
                <a:latin typeface="Cambria" panose="02040503050406030204" pitchFamily="18" charset="0"/>
              </a:rPr>
              <a:t>Kiu</a:t>
            </a:r>
            <a:r>
              <a:rPr lang="en-US" dirty="0" smtClean="0">
                <a:latin typeface="Cambria" panose="02040503050406030204" pitchFamily="18" charset="0"/>
              </a:rPr>
              <a:t> Yan</a:t>
            </a:r>
            <a:endParaRPr kumimoji="0" lang="en-US" sz="3600" b="0" i="0" u="none" strike="noStrike" cap="none" spc="0" normalizeH="0" baseline="0" dirty="0">
              <a:ln>
                <a:noFill/>
              </a:ln>
              <a:solidFill>
                <a:srgbClr val="000000"/>
              </a:solidFill>
              <a:effectLst/>
              <a:uFillTx/>
              <a:latin typeface="Cambria" panose="02040503050406030204" pitchFamily="18" charset="0"/>
              <a:sym typeface="Helvetica Light"/>
            </a:endParaRPr>
          </a:p>
        </p:txBody>
      </p:sp>
      <p:pic>
        <p:nvPicPr>
          <p:cNvPr id="9" name="Picture 8" descr="Yale_University_Shield_1.png"/>
          <p:cNvPicPr>
            <a:picLocks noChangeAspect="1"/>
          </p:cNvPicPr>
          <p:nvPr/>
        </p:nvPicPr>
        <p:blipFill>
          <a:blip r:embed="rId3"/>
          <a:stretch>
            <a:fillRect/>
          </a:stretch>
        </p:blipFill>
        <p:spPr>
          <a:xfrm>
            <a:off x="76200" y="152400"/>
            <a:ext cx="1473200" cy="1550418"/>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Module eigengenes can predict TEA clusters / redefine TEA cluster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Module </a:t>
            </a:r>
            <a:r>
              <a:rPr lang="en-US" b="1" dirty="0" err="1" smtClean="0">
                <a:solidFill>
                  <a:schemeClr val="accent1"/>
                </a:solidFill>
                <a:effectLst/>
                <a:latin typeface="Cambria" panose="02040503050406030204" pitchFamily="18" charset="0"/>
              </a:rPr>
              <a:t>E</a:t>
            </a:r>
            <a:r>
              <a:rPr b="1" dirty="0" err="1" smtClean="0">
                <a:solidFill>
                  <a:schemeClr val="accent1"/>
                </a:solidFill>
                <a:effectLst/>
                <a:latin typeface="Cambria" panose="02040503050406030204" pitchFamily="18" charset="0"/>
              </a:rPr>
              <a:t>igengenes</a:t>
            </a:r>
            <a:r>
              <a:rPr b="1" dirty="0" smtClean="0">
                <a:solidFill>
                  <a:schemeClr val="accent1"/>
                </a:solidFill>
                <a:effectLst/>
                <a:latin typeface="Cambria" panose="02040503050406030204" pitchFamily="18" charset="0"/>
              </a:rPr>
              <a:t> </a:t>
            </a:r>
            <a:r>
              <a:rPr lang="en-US" b="1" dirty="0" smtClean="0">
                <a:solidFill>
                  <a:schemeClr val="accent1"/>
                </a:solidFill>
                <a:effectLst/>
                <a:latin typeface="Cambria" panose="02040503050406030204" pitchFamily="18" charset="0"/>
              </a:rPr>
              <a:t>C</a:t>
            </a:r>
            <a:r>
              <a:rPr b="1" dirty="0" smtClean="0">
                <a:solidFill>
                  <a:schemeClr val="accent1"/>
                </a:solidFill>
                <a:effectLst/>
                <a:latin typeface="Cambria" panose="02040503050406030204" pitchFamily="18" charset="0"/>
              </a:rPr>
              <a:t>an </a:t>
            </a:r>
            <a:r>
              <a:rPr lang="en-US" b="1" dirty="0" smtClean="0">
                <a:solidFill>
                  <a:schemeClr val="accent1"/>
                </a:solidFill>
                <a:effectLst/>
                <a:latin typeface="Cambria" panose="02040503050406030204" pitchFamily="18" charset="0"/>
              </a:rPr>
              <a:t/>
            </a:r>
            <a:br>
              <a:rPr lang="en-US" b="1" dirty="0" smtClean="0">
                <a:solidFill>
                  <a:schemeClr val="accent1"/>
                </a:solidFill>
                <a:effectLst/>
                <a:latin typeface="Cambria" panose="02040503050406030204" pitchFamily="18" charset="0"/>
              </a:rPr>
            </a:br>
            <a:r>
              <a:rPr lang="en-US" b="1" dirty="0" smtClean="0">
                <a:solidFill>
                  <a:schemeClr val="accent1"/>
                </a:solidFill>
                <a:effectLst/>
                <a:latin typeface="Cambria" panose="02040503050406030204" pitchFamily="18" charset="0"/>
              </a:rPr>
              <a:t>P</a:t>
            </a:r>
            <a:r>
              <a:rPr b="1" dirty="0" smtClean="0">
                <a:solidFill>
                  <a:schemeClr val="accent1"/>
                </a:solidFill>
                <a:effectLst/>
                <a:latin typeface="Cambria" panose="02040503050406030204" pitchFamily="18" charset="0"/>
              </a:rPr>
              <a:t>redict </a:t>
            </a:r>
            <a:r>
              <a:rPr lang="en-US" b="1" dirty="0" smtClean="0">
                <a:solidFill>
                  <a:schemeClr val="accent1"/>
                </a:solidFill>
                <a:effectLst/>
                <a:latin typeface="Cambria" panose="02040503050406030204" pitchFamily="18" charset="0"/>
              </a:rPr>
              <a:t>/ Redefine </a:t>
            </a:r>
            <a:r>
              <a:rPr b="1" dirty="0" smtClean="0">
                <a:solidFill>
                  <a:schemeClr val="accent1"/>
                </a:solidFill>
                <a:effectLst/>
                <a:latin typeface="Cambria" panose="02040503050406030204" pitchFamily="18" charset="0"/>
              </a:rPr>
              <a:t>TEA clusters</a:t>
            </a:r>
            <a:endParaRPr b="1" dirty="0">
              <a:solidFill>
                <a:schemeClr val="accent1"/>
              </a:solidFill>
              <a:effectLst/>
              <a:latin typeface="Cambria" panose="02040503050406030204" pitchFamily="18" charset="0"/>
            </a:endParaRPr>
          </a:p>
        </p:txBody>
      </p:sp>
      <p:sp>
        <p:nvSpPr>
          <p:cNvPr id="19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10</a:t>
            </a:fld>
            <a:endParaRPr/>
          </a:p>
        </p:txBody>
      </p:sp>
      <p:pic>
        <p:nvPicPr>
          <p:cNvPr id="192" name="eigengenes_vs_TEA.png" descr="eigengenes_vs_TEA.png"/>
          <p:cNvPicPr>
            <a:picLocks noChangeAspect="1"/>
          </p:cNvPicPr>
          <p:nvPr/>
        </p:nvPicPr>
        <p:blipFill>
          <a:blip r:embed="rId3">
            <a:extLst/>
          </a:blip>
          <a:stretch>
            <a:fillRect/>
          </a:stretch>
        </p:blipFill>
        <p:spPr>
          <a:xfrm>
            <a:off x="-629644" y="2487591"/>
            <a:ext cx="14142444" cy="566438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corr_clinical_eigengenes_full.png" descr="corr_clinical_eigengenes_full.png"/>
          <p:cNvPicPr>
            <a:picLocks noChangeAspect="1"/>
          </p:cNvPicPr>
          <p:nvPr/>
        </p:nvPicPr>
        <p:blipFill>
          <a:blip r:embed="rId3">
            <a:extLst/>
          </a:blip>
          <a:stretch>
            <a:fillRect/>
          </a:stretch>
        </p:blipFill>
        <p:spPr>
          <a:xfrm>
            <a:off x="100657" y="1065296"/>
            <a:ext cx="13004801" cy="8646748"/>
          </a:xfrm>
          <a:prstGeom prst="rect">
            <a:avLst/>
          </a:prstGeom>
          <a:ln w="12700">
            <a:miter lim="400000"/>
          </a:ln>
        </p:spPr>
      </p:pic>
      <p:sp>
        <p:nvSpPr>
          <p:cNvPr id="19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11</a:t>
            </a:fld>
            <a:endParaRPr/>
          </a:p>
        </p:txBody>
      </p:sp>
      <p:sp>
        <p:nvSpPr>
          <p:cNvPr id="196" name="Eigengenes vs clinical features"/>
          <p:cNvSpPr>
            <a:spLocks noGrp="1"/>
          </p:cNvSpPr>
          <p:nvPr>
            <p:ph type="title"/>
          </p:nvPr>
        </p:nvSpPr>
        <p:spPr>
          <a:prstGeom prst="rect">
            <a:avLst/>
          </a:prstGeom>
        </p:spPr>
        <p:txBody>
          <a:bodyPr/>
          <a:lstStyle/>
          <a:p>
            <a:r>
              <a:rPr b="1" dirty="0" err="1">
                <a:effectLst/>
                <a:latin typeface="Cambria" panose="02040503050406030204" pitchFamily="18" charset="0"/>
              </a:rPr>
              <a:t>Eigengenes</a:t>
            </a:r>
            <a:r>
              <a:rPr b="1" dirty="0">
                <a:effectLst/>
                <a:latin typeface="Cambria" panose="02040503050406030204" pitchFamily="18" charset="0"/>
              </a:rPr>
              <a:t> vs </a:t>
            </a:r>
            <a:r>
              <a:rPr lang="en-US" b="1" dirty="0" smtClean="0">
                <a:effectLst/>
                <a:latin typeface="Cambria" panose="02040503050406030204" pitchFamily="18" charset="0"/>
              </a:rPr>
              <a:t>C</a:t>
            </a:r>
            <a:r>
              <a:rPr b="1" dirty="0" smtClean="0">
                <a:effectLst/>
                <a:latin typeface="Cambria" panose="02040503050406030204" pitchFamily="18" charset="0"/>
              </a:rPr>
              <a:t>linical </a:t>
            </a:r>
            <a:r>
              <a:rPr lang="en-US" b="1" dirty="0" smtClean="0">
                <a:effectLst/>
                <a:latin typeface="Cambria" panose="02040503050406030204" pitchFamily="18" charset="0"/>
              </a:rPr>
              <a:t>F</a:t>
            </a:r>
            <a:r>
              <a:rPr b="1" dirty="0" smtClean="0">
                <a:effectLst/>
                <a:latin typeface="Cambria" panose="02040503050406030204" pitchFamily="18" charset="0"/>
              </a:rPr>
              <a:t>eatures</a:t>
            </a:r>
            <a:endParaRPr b="1" dirty="0">
              <a:effectLst/>
              <a:latin typeface="Cambria" panose="02040503050406030204" pitchFamily="18" charset="0"/>
            </a:endParaRPr>
          </a:p>
        </p:txBody>
      </p:sp>
      <p:sp>
        <p:nvSpPr>
          <p:cNvPr id="197" name="immune system"/>
          <p:cNvSpPr/>
          <p:nvPr/>
        </p:nvSpPr>
        <p:spPr>
          <a:xfrm>
            <a:off x="9678593" y="8956040"/>
            <a:ext cx="1181253"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immune system</a:t>
            </a:r>
          </a:p>
        </p:txBody>
      </p:sp>
      <p:sp>
        <p:nvSpPr>
          <p:cNvPr id="198" name="Virus response"/>
          <p:cNvSpPr/>
          <p:nvPr/>
        </p:nvSpPr>
        <p:spPr>
          <a:xfrm>
            <a:off x="3945991" y="8956040"/>
            <a:ext cx="112501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Virus response</a:t>
            </a:r>
          </a:p>
        </p:txBody>
      </p:sp>
      <p:sp>
        <p:nvSpPr>
          <p:cNvPr id="199" name="Exosome"/>
          <p:cNvSpPr/>
          <p:nvPr/>
        </p:nvSpPr>
        <p:spPr>
          <a:xfrm>
            <a:off x="6030315" y="8956040"/>
            <a:ext cx="74097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Exosome</a:t>
            </a:r>
          </a:p>
        </p:txBody>
      </p:sp>
      <p:sp>
        <p:nvSpPr>
          <p:cNvPr id="200" name="air forcibly expirated 1s"/>
          <p:cNvSpPr/>
          <p:nvPr/>
        </p:nvSpPr>
        <p:spPr>
          <a:xfrm>
            <a:off x="199982" y="4724399"/>
            <a:ext cx="1445769"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vl1pPr>
          </a:lstStyle>
          <a:p>
            <a:r>
              <a:t>air forcibly expirated 1s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12</a:t>
            </a:fld>
            <a:endParaRPr/>
          </a:p>
        </p:txBody>
      </p:sp>
      <p:sp>
        <p:nvSpPr>
          <p:cNvPr id="203" name="Modules are better biomarkers than individual genes"/>
          <p:cNvSpPr>
            <a:spLocks noGrp="1"/>
          </p:cNvSpPr>
          <p:nvPr>
            <p:ph type="title"/>
          </p:nvPr>
        </p:nvSpPr>
        <p:spPr>
          <a:prstGeom prst="rect">
            <a:avLst/>
          </a:prstGeom>
        </p:spPr>
        <p:txBody>
          <a:bodyPr/>
          <a:lstStyle/>
          <a:p>
            <a:r>
              <a:rPr b="1" dirty="0">
                <a:effectLst/>
                <a:latin typeface="Cambria" panose="02040503050406030204" pitchFamily="18" charset="0"/>
              </a:rPr>
              <a:t>Modules are </a:t>
            </a:r>
            <a:r>
              <a:rPr lang="en-US" b="1" dirty="0" smtClean="0">
                <a:effectLst/>
                <a:latin typeface="Cambria" panose="02040503050406030204" pitchFamily="18" charset="0"/>
              </a:rPr>
              <a:t>B</a:t>
            </a:r>
            <a:r>
              <a:rPr b="1" dirty="0" smtClean="0">
                <a:effectLst/>
                <a:latin typeface="Cambria" panose="02040503050406030204" pitchFamily="18" charset="0"/>
              </a:rPr>
              <a:t>etter </a:t>
            </a:r>
            <a:r>
              <a:rPr lang="en-US" b="1" dirty="0" smtClean="0">
                <a:effectLst/>
                <a:latin typeface="Cambria" panose="02040503050406030204" pitchFamily="18" charset="0"/>
              </a:rPr>
              <a:t>B</a:t>
            </a:r>
            <a:r>
              <a:rPr b="1" dirty="0" smtClean="0">
                <a:effectLst/>
                <a:latin typeface="Cambria" panose="02040503050406030204" pitchFamily="18" charset="0"/>
              </a:rPr>
              <a:t>iomarkers </a:t>
            </a:r>
            <a:r>
              <a:rPr b="1" dirty="0">
                <a:effectLst/>
                <a:latin typeface="Cambria" panose="02040503050406030204" pitchFamily="18" charset="0"/>
              </a:rPr>
              <a:t>than </a:t>
            </a:r>
            <a:r>
              <a:rPr lang="en-US" b="1" dirty="0" smtClean="0">
                <a:effectLst/>
                <a:latin typeface="Cambria" panose="02040503050406030204" pitchFamily="18" charset="0"/>
              </a:rPr>
              <a:t>I</a:t>
            </a:r>
            <a:r>
              <a:rPr b="1" dirty="0" smtClean="0">
                <a:effectLst/>
                <a:latin typeface="Cambria" panose="02040503050406030204" pitchFamily="18" charset="0"/>
              </a:rPr>
              <a:t>ndividual </a:t>
            </a:r>
            <a:r>
              <a:rPr lang="en-US" b="1" dirty="0" smtClean="0">
                <a:effectLst/>
                <a:latin typeface="Cambria" panose="02040503050406030204" pitchFamily="18" charset="0"/>
              </a:rPr>
              <a:t>G</a:t>
            </a:r>
            <a:r>
              <a:rPr b="1" dirty="0" smtClean="0">
                <a:effectLst/>
                <a:latin typeface="Cambria" panose="02040503050406030204" pitchFamily="18" charset="0"/>
              </a:rPr>
              <a:t>enes</a:t>
            </a:r>
            <a:endParaRPr b="1" dirty="0">
              <a:effectLst/>
              <a:latin typeface="Cambria" panose="02040503050406030204" pitchFamily="18" charset="0"/>
            </a:endParaRPr>
          </a:p>
        </p:txBody>
      </p:sp>
      <p:grpSp>
        <p:nvGrpSpPr>
          <p:cNvPr id="208" name="Group"/>
          <p:cNvGrpSpPr/>
          <p:nvPr/>
        </p:nvGrpSpPr>
        <p:grpSpPr>
          <a:xfrm>
            <a:off x="177800" y="2853358"/>
            <a:ext cx="12344400" cy="5255622"/>
            <a:chOff x="94925" y="0"/>
            <a:chExt cx="13213445" cy="5255621"/>
          </a:xfrm>
        </p:grpSpPr>
        <p:pic>
          <p:nvPicPr>
            <p:cNvPr id="204" name="pasted-image.pdf" descr="pasted-image.pdf"/>
            <p:cNvPicPr>
              <a:picLocks noChangeAspect="1"/>
            </p:cNvPicPr>
            <p:nvPr/>
          </p:nvPicPr>
          <p:blipFill>
            <a:blip r:embed="rId3">
              <a:extLst/>
            </a:blip>
            <a:stretch>
              <a:fillRect/>
            </a:stretch>
          </p:blipFill>
          <p:spPr>
            <a:xfrm>
              <a:off x="94925" y="62310"/>
              <a:ext cx="13213445" cy="4423717"/>
            </a:xfrm>
            <a:prstGeom prst="rect">
              <a:avLst/>
            </a:prstGeom>
            <a:ln w="12700" cap="flat">
              <a:noFill/>
              <a:miter lim="400000"/>
            </a:ln>
            <a:effectLst/>
          </p:spPr>
        </p:pic>
        <p:sp>
          <p:nvSpPr>
            <p:cNvPr id="205" name="Lower FDR"/>
            <p:cNvSpPr/>
            <p:nvPr/>
          </p:nvSpPr>
          <p:spPr>
            <a:xfrm>
              <a:off x="9421504" y="4385641"/>
              <a:ext cx="1684625" cy="8699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1300480">
                <a:defRPr sz="2400">
                  <a:latin typeface="Arial"/>
                  <a:ea typeface="Arial"/>
                  <a:cs typeface="Arial"/>
                  <a:sym typeface="Arial"/>
                </a:defRPr>
              </a:lvl1pPr>
            </a:lstStyle>
            <a:p>
              <a:pPr algn="ctr"/>
              <a:r>
                <a:rPr b="1" dirty="0">
                  <a:latin typeface="Cambria" panose="02040503050406030204" pitchFamily="18" charset="0"/>
                </a:rPr>
                <a:t>Lower FDR</a:t>
              </a:r>
            </a:p>
          </p:txBody>
        </p:sp>
        <p:sp>
          <p:nvSpPr>
            <p:cNvPr id="206" name="Rectangle"/>
            <p:cNvSpPr/>
            <p:nvPr/>
          </p:nvSpPr>
          <p:spPr>
            <a:xfrm>
              <a:off x="5196072" y="0"/>
              <a:ext cx="1060780" cy="348963"/>
            </a:xfrm>
            <a:prstGeom prst="rect">
              <a:avLst/>
            </a:prstGeom>
            <a:solidFill>
              <a:srgbClr val="FFFFFF"/>
            </a:solidFill>
            <a:ln w="12700" cap="flat">
              <a:noFill/>
              <a:miter lim="400000"/>
            </a:ln>
            <a:effectLst/>
          </p:spPr>
          <p:txBody>
            <a:bodyPr wrap="square" lIns="65023" tIns="65023" rIns="65023" bIns="65023" numCol="1" anchor="ctr">
              <a:noAutofit/>
            </a:bodyPr>
            <a:lstStyle/>
            <a:p>
              <a:pPr algn="l" defTabSz="1300480">
                <a:defRPr sz="2400">
                  <a:latin typeface="Arial"/>
                  <a:ea typeface="Arial"/>
                  <a:cs typeface="Arial"/>
                  <a:sym typeface="Arial"/>
                </a:defRPr>
              </a:pPr>
              <a:endParaRPr/>
            </a:p>
          </p:txBody>
        </p:sp>
        <p:sp>
          <p:nvSpPr>
            <p:cNvPr id="207" name="Rectangle"/>
            <p:cNvSpPr/>
            <p:nvPr/>
          </p:nvSpPr>
          <p:spPr>
            <a:xfrm>
              <a:off x="11789465" y="0"/>
              <a:ext cx="1060780" cy="348963"/>
            </a:xfrm>
            <a:prstGeom prst="rect">
              <a:avLst/>
            </a:prstGeom>
            <a:solidFill>
              <a:srgbClr val="FFFFFF"/>
            </a:solidFill>
            <a:ln w="12700" cap="flat">
              <a:noFill/>
              <a:miter lim="400000"/>
            </a:ln>
            <a:effectLst/>
          </p:spPr>
          <p:txBody>
            <a:bodyPr wrap="square" lIns="65023" tIns="65023" rIns="65023" bIns="65023" numCol="1" anchor="ctr">
              <a:noAutofit/>
            </a:bodyPr>
            <a:lstStyle/>
            <a:p>
              <a:pPr algn="l" defTabSz="1300480">
                <a:defRPr sz="2400">
                  <a:latin typeface="Arial"/>
                  <a:ea typeface="Arial"/>
                  <a:cs typeface="Arial"/>
                  <a:sym typeface="Arial"/>
                </a:defRPr>
              </a:pPr>
              <a:endParaRP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corr_clinical_eigengenes_q&lt;0.01.png" descr="corr_clinical_eigengenes_q&lt;0.01.png"/>
          <p:cNvPicPr>
            <a:picLocks noChangeAspect="1"/>
          </p:cNvPicPr>
          <p:nvPr/>
        </p:nvPicPr>
        <p:blipFill>
          <a:blip r:embed="rId3">
            <a:extLst/>
          </a:blip>
          <a:stretch>
            <a:fillRect/>
          </a:stretch>
        </p:blipFill>
        <p:spPr>
          <a:xfrm>
            <a:off x="406400" y="914400"/>
            <a:ext cx="12598400" cy="9266579"/>
          </a:xfrm>
          <a:prstGeom prst="rect">
            <a:avLst/>
          </a:prstGeom>
          <a:ln w="12700">
            <a:miter lim="400000"/>
          </a:ln>
        </p:spPr>
      </p:pic>
      <p:sp>
        <p:nvSpPr>
          <p:cNvPr id="21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13</a:t>
            </a:fld>
            <a:endParaRPr/>
          </a:p>
        </p:txBody>
      </p:sp>
      <p:sp>
        <p:nvSpPr>
          <p:cNvPr id="214" name="Eigengenes vs clinical features"/>
          <p:cNvSpPr>
            <a:spLocks noGrp="1"/>
          </p:cNvSpPr>
          <p:nvPr>
            <p:ph type="title"/>
          </p:nvPr>
        </p:nvSpPr>
        <p:spPr>
          <a:prstGeom prst="rect">
            <a:avLst/>
          </a:prstGeom>
        </p:spPr>
        <p:txBody>
          <a:bodyPr/>
          <a:lstStyle/>
          <a:p>
            <a:r>
              <a:rPr b="1" dirty="0" err="1">
                <a:solidFill>
                  <a:schemeClr val="accent1"/>
                </a:solidFill>
                <a:effectLst/>
                <a:latin typeface="Cambria" panose="02040503050406030204" pitchFamily="18" charset="0"/>
              </a:rPr>
              <a:t>Eigengenes</a:t>
            </a:r>
            <a:r>
              <a:rPr b="1" dirty="0">
                <a:solidFill>
                  <a:schemeClr val="accent1"/>
                </a:solidFill>
                <a:effectLst/>
                <a:latin typeface="Cambria" panose="02040503050406030204" pitchFamily="18" charset="0"/>
              </a:rPr>
              <a:t> vs </a:t>
            </a:r>
            <a:r>
              <a:rPr lang="en-US" b="1" dirty="0" smtClean="0">
                <a:solidFill>
                  <a:schemeClr val="accent1"/>
                </a:solidFill>
                <a:effectLst/>
                <a:latin typeface="Cambria" panose="02040503050406030204" pitchFamily="18" charset="0"/>
              </a:rPr>
              <a:t>C</a:t>
            </a:r>
            <a:r>
              <a:rPr b="1" dirty="0" smtClean="0">
                <a:solidFill>
                  <a:schemeClr val="accent1"/>
                </a:solidFill>
                <a:effectLst/>
                <a:latin typeface="Cambria" panose="02040503050406030204" pitchFamily="18" charset="0"/>
              </a:rPr>
              <a:t>linical </a:t>
            </a:r>
            <a:r>
              <a:rPr lang="en-US" b="1" dirty="0" smtClean="0">
                <a:solidFill>
                  <a:schemeClr val="accent1"/>
                </a:solidFill>
                <a:effectLst/>
                <a:latin typeface="Cambria" panose="02040503050406030204" pitchFamily="18" charset="0"/>
              </a:rPr>
              <a:t>F</a:t>
            </a:r>
            <a:r>
              <a:rPr b="1" dirty="0" smtClean="0">
                <a:solidFill>
                  <a:schemeClr val="accent1"/>
                </a:solidFill>
                <a:effectLst/>
                <a:latin typeface="Cambria" panose="02040503050406030204" pitchFamily="18" charset="0"/>
              </a:rPr>
              <a:t>eatures</a:t>
            </a:r>
            <a:endParaRPr b="1" dirty="0">
              <a:solidFill>
                <a:schemeClr val="accent1"/>
              </a:solidFill>
              <a:effectLst/>
              <a:latin typeface="Cambria" panose="02040503050406030204" pitchFamily="18" charset="0"/>
            </a:endParaRPr>
          </a:p>
        </p:txBody>
      </p:sp>
      <p:sp>
        <p:nvSpPr>
          <p:cNvPr id="215" name="immune system"/>
          <p:cNvSpPr/>
          <p:nvPr/>
        </p:nvSpPr>
        <p:spPr>
          <a:xfrm>
            <a:off x="9551593" y="9324340"/>
            <a:ext cx="1181253"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immune system</a:t>
            </a:r>
          </a:p>
        </p:txBody>
      </p:sp>
      <p:sp>
        <p:nvSpPr>
          <p:cNvPr id="216" name="Virus response"/>
          <p:cNvSpPr/>
          <p:nvPr/>
        </p:nvSpPr>
        <p:spPr>
          <a:xfrm>
            <a:off x="4123791" y="9324340"/>
            <a:ext cx="112501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Virus response</a:t>
            </a:r>
          </a:p>
        </p:txBody>
      </p:sp>
      <p:sp>
        <p:nvSpPr>
          <p:cNvPr id="217" name="Exosome"/>
          <p:cNvSpPr/>
          <p:nvPr/>
        </p:nvSpPr>
        <p:spPr>
          <a:xfrm>
            <a:off x="6131915" y="9324340"/>
            <a:ext cx="74097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r>
              <a:t>Exosome</a:t>
            </a:r>
          </a:p>
        </p:txBody>
      </p:sp>
      <p:sp>
        <p:nvSpPr>
          <p:cNvPr id="220" name="Line"/>
          <p:cNvSpPr/>
          <p:nvPr/>
        </p:nvSpPr>
        <p:spPr>
          <a:xfrm>
            <a:off x="1559912" y="3956050"/>
            <a:ext cx="1658992" cy="0"/>
          </a:xfrm>
          <a:prstGeom prst="line">
            <a:avLst/>
          </a:prstGeom>
          <a:ln w="25400">
            <a:solidFill>
              <a:srgbClr val="000000"/>
            </a:solidFill>
            <a:miter lim="400000"/>
          </a:ln>
        </p:spPr>
        <p:txBody>
          <a:bodyPr lIns="50800" tIns="50800" rIns="50800" bIns="50800" anchor="ctr"/>
          <a:lstStyle/>
          <a:p>
            <a:pPr>
              <a:defRPr sz="2400"/>
            </a:pPr>
            <a:endParaRPr/>
          </a:p>
        </p:txBody>
      </p:sp>
      <p:sp>
        <p:nvSpPr>
          <p:cNvPr id="221" name="Line"/>
          <p:cNvSpPr/>
          <p:nvPr/>
        </p:nvSpPr>
        <p:spPr>
          <a:xfrm>
            <a:off x="2093312" y="7562850"/>
            <a:ext cx="1181254" cy="0"/>
          </a:xfrm>
          <a:prstGeom prst="line">
            <a:avLst/>
          </a:prstGeom>
          <a:ln w="25400">
            <a:solidFill>
              <a:srgbClr val="000000"/>
            </a:solidFill>
            <a:miter lim="400000"/>
          </a:ln>
        </p:spPr>
        <p:txBody>
          <a:bodyPr lIns="50800" tIns="50800" rIns="50800" bIns="50800" anchor="ctr"/>
          <a:lstStyle/>
          <a:p>
            <a:pPr>
              <a:defRPr sz="2400"/>
            </a:pPr>
            <a:endParaRPr/>
          </a:p>
        </p:txBody>
      </p:sp>
      <p:sp>
        <p:nvSpPr>
          <p:cNvPr id="222" name="Line"/>
          <p:cNvSpPr/>
          <p:nvPr/>
        </p:nvSpPr>
        <p:spPr>
          <a:xfrm>
            <a:off x="2195486" y="5962650"/>
            <a:ext cx="1125018" cy="0"/>
          </a:xfrm>
          <a:prstGeom prst="line">
            <a:avLst/>
          </a:prstGeom>
          <a:ln w="25400">
            <a:solidFill>
              <a:srgbClr val="000000"/>
            </a:solidFill>
            <a:miter lim="400000"/>
          </a:ln>
        </p:spPr>
        <p:txBody>
          <a:bodyPr lIns="50800" tIns="50800" rIns="50800" bIns="50800" anchor="ctr"/>
          <a:lstStyle/>
          <a:p>
            <a:pPr>
              <a:defRPr sz="2400"/>
            </a:pPr>
            <a:endParaRPr/>
          </a:p>
        </p:txBody>
      </p:sp>
      <p:sp>
        <p:nvSpPr>
          <p:cNvPr id="224" name="bronchodilator response"/>
          <p:cNvSpPr/>
          <p:nvPr/>
        </p:nvSpPr>
        <p:spPr>
          <a:xfrm>
            <a:off x="88137" y="3246120"/>
            <a:ext cx="1500125"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vl1pPr>
          </a:lstStyle>
          <a:p>
            <a:r>
              <a:rPr dirty="0"/>
              <a:t>bronchodilator response</a:t>
            </a:r>
          </a:p>
        </p:txBody>
      </p:sp>
      <p:sp>
        <p:nvSpPr>
          <p:cNvPr id="225" name="Line"/>
          <p:cNvSpPr/>
          <p:nvPr/>
        </p:nvSpPr>
        <p:spPr>
          <a:xfrm>
            <a:off x="2946085" y="3422650"/>
            <a:ext cx="336319" cy="0"/>
          </a:xfrm>
          <a:prstGeom prst="line">
            <a:avLst/>
          </a:prstGeom>
          <a:ln w="25400">
            <a:solidFill>
              <a:srgbClr val="000000"/>
            </a:solidFill>
            <a:miter lim="400000"/>
          </a:ln>
        </p:spPr>
        <p:txBody>
          <a:bodyPr lIns="50800" tIns="50800" rIns="50800" bIns="50800" anchor="ctr"/>
          <a:lstStyle/>
          <a:p>
            <a:pPr>
              <a:defRPr sz="2400"/>
            </a:pP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oints worth highlighting"/>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Points </a:t>
            </a:r>
            <a:r>
              <a:rPr lang="en-US" b="1" dirty="0" smtClean="0">
                <a:solidFill>
                  <a:schemeClr val="accent1"/>
                </a:solidFill>
                <a:effectLst/>
                <a:latin typeface="Cambria" panose="02040503050406030204" pitchFamily="18" charset="0"/>
              </a:rPr>
              <a:t>W</a:t>
            </a:r>
            <a:r>
              <a:rPr b="1" dirty="0" smtClean="0">
                <a:solidFill>
                  <a:schemeClr val="accent1"/>
                </a:solidFill>
                <a:effectLst/>
                <a:latin typeface="Cambria" panose="02040503050406030204" pitchFamily="18" charset="0"/>
              </a:rPr>
              <a:t>orth </a:t>
            </a:r>
            <a:r>
              <a:rPr lang="en-US" b="1" dirty="0" smtClean="0">
                <a:solidFill>
                  <a:schemeClr val="accent1"/>
                </a:solidFill>
                <a:effectLst/>
                <a:latin typeface="Cambria" panose="02040503050406030204" pitchFamily="18" charset="0"/>
              </a:rPr>
              <a:t>H</a:t>
            </a:r>
            <a:r>
              <a:rPr b="1" dirty="0" smtClean="0">
                <a:solidFill>
                  <a:schemeClr val="accent1"/>
                </a:solidFill>
                <a:effectLst/>
                <a:latin typeface="Cambria" panose="02040503050406030204" pitchFamily="18" charset="0"/>
              </a:rPr>
              <a:t>ighlighting</a:t>
            </a:r>
            <a:endParaRPr b="1" dirty="0">
              <a:solidFill>
                <a:schemeClr val="accent1"/>
              </a:solidFill>
              <a:effectLst/>
              <a:latin typeface="Cambria" panose="02040503050406030204" pitchFamily="18" charset="0"/>
            </a:endParaRPr>
          </a:p>
        </p:txBody>
      </p:sp>
      <p:sp>
        <p:nvSpPr>
          <p:cNvPr id="230" name="Go from individual genes to network or modules…"/>
          <p:cNvSpPr>
            <a:spLocks noGrp="1"/>
          </p:cNvSpPr>
          <p:nvPr>
            <p:ph type="body" idx="1"/>
          </p:nvPr>
        </p:nvSpPr>
        <p:spPr>
          <a:prstGeom prst="rect">
            <a:avLst/>
          </a:prstGeom>
        </p:spPr>
        <p:txBody>
          <a:bodyPr/>
          <a:lstStyle/>
          <a:p>
            <a:r>
              <a:rPr lang="en-US" dirty="0" smtClean="0">
                <a:latin typeface="Cambria" panose="02040503050406030204" pitchFamily="18" charset="0"/>
              </a:rPr>
              <a:t>Analysis: Transition from individual genes to networks &amp; modules</a:t>
            </a:r>
          </a:p>
          <a:p>
            <a:r>
              <a:rPr dirty="0" smtClean="0">
                <a:latin typeface="Cambria" panose="02040503050406030204" pitchFamily="18" charset="0"/>
              </a:rPr>
              <a:t>Module </a:t>
            </a:r>
            <a:r>
              <a:rPr lang="en-US" dirty="0" err="1" smtClean="0">
                <a:latin typeface="Cambria" panose="02040503050406030204" pitchFamily="18" charset="0"/>
              </a:rPr>
              <a:t>E</a:t>
            </a:r>
            <a:r>
              <a:rPr dirty="0" err="1" smtClean="0">
                <a:latin typeface="Cambria" panose="02040503050406030204" pitchFamily="18" charset="0"/>
              </a:rPr>
              <a:t>igengenes</a:t>
            </a:r>
            <a:r>
              <a:rPr dirty="0" smtClean="0">
                <a:latin typeface="Cambria" panose="02040503050406030204" pitchFamily="18" charset="0"/>
              </a:rPr>
              <a:t> </a:t>
            </a:r>
            <a:r>
              <a:rPr lang="en-US" dirty="0" smtClean="0">
                <a:latin typeface="Cambria" panose="02040503050406030204" pitchFamily="18" charset="0"/>
              </a:rPr>
              <a:t> (MEs) can be used to look at the </a:t>
            </a:r>
            <a:r>
              <a:rPr dirty="0" smtClean="0">
                <a:latin typeface="Cambria" panose="02040503050406030204" pitchFamily="18" charset="0"/>
              </a:rPr>
              <a:t>heterogeneity </a:t>
            </a:r>
            <a:r>
              <a:rPr dirty="0">
                <a:latin typeface="Cambria" panose="02040503050406030204" pitchFamily="18" charset="0"/>
              </a:rPr>
              <a:t>of asthma </a:t>
            </a:r>
            <a:r>
              <a:rPr dirty="0" smtClean="0">
                <a:latin typeface="Cambria" panose="02040503050406030204" pitchFamily="18" charset="0"/>
              </a:rPr>
              <a:t>patients</a:t>
            </a:r>
            <a:r>
              <a:rPr lang="en-US" dirty="0" smtClean="0">
                <a:latin typeface="Cambria" panose="02040503050406030204" pitchFamily="18" charset="0"/>
              </a:rPr>
              <a:t>:</a:t>
            </a:r>
          </a:p>
          <a:p>
            <a:pPr lvl="1"/>
            <a:r>
              <a:rPr dirty="0" smtClean="0">
                <a:latin typeface="Cambria" panose="02040503050406030204" pitchFamily="18" charset="0"/>
              </a:rPr>
              <a:t>redefine </a:t>
            </a:r>
            <a:r>
              <a:rPr dirty="0">
                <a:latin typeface="Cambria" panose="02040503050406030204" pitchFamily="18" charset="0"/>
              </a:rPr>
              <a:t>the TEA </a:t>
            </a:r>
            <a:r>
              <a:rPr dirty="0" smtClean="0">
                <a:latin typeface="Cambria" panose="02040503050406030204" pitchFamily="18" charset="0"/>
              </a:rPr>
              <a:t>clusters</a:t>
            </a:r>
            <a:endParaRPr lang="en-US" dirty="0" smtClean="0">
              <a:latin typeface="Cambria" panose="02040503050406030204" pitchFamily="18" charset="0"/>
            </a:endParaRPr>
          </a:p>
          <a:p>
            <a:pPr lvl="1"/>
            <a:r>
              <a:rPr dirty="0" smtClean="0">
                <a:latin typeface="Cambria" panose="02040503050406030204" pitchFamily="18" charset="0"/>
              </a:rPr>
              <a:t>correlate </a:t>
            </a:r>
            <a:r>
              <a:rPr dirty="0">
                <a:latin typeface="Cambria" panose="02040503050406030204" pitchFamily="18" charset="0"/>
              </a:rPr>
              <a:t>with clinical parameters</a:t>
            </a:r>
          </a:p>
          <a:p>
            <a:r>
              <a:rPr dirty="0" smtClean="0">
                <a:latin typeface="Cambria" panose="02040503050406030204" pitchFamily="18" charset="0"/>
              </a:rPr>
              <a:t>M</a:t>
            </a:r>
            <a:r>
              <a:rPr lang="en-US" dirty="0">
                <a:latin typeface="Cambria" panose="02040503050406030204" pitchFamily="18" charset="0"/>
              </a:rPr>
              <a:t>E</a:t>
            </a:r>
            <a:r>
              <a:rPr lang="en-US" dirty="0" smtClean="0">
                <a:latin typeface="Cambria" panose="02040503050406030204" pitchFamily="18" charset="0"/>
              </a:rPr>
              <a:t>s </a:t>
            </a:r>
            <a:r>
              <a:rPr dirty="0" smtClean="0">
                <a:latin typeface="Cambria" panose="02040503050406030204" pitchFamily="18" charset="0"/>
              </a:rPr>
              <a:t>have </a:t>
            </a:r>
            <a:r>
              <a:rPr lang="en-US" dirty="0" smtClean="0">
                <a:latin typeface="Cambria" panose="02040503050406030204" pitchFamily="18" charset="0"/>
              </a:rPr>
              <a:t>the </a:t>
            </a:r>
            <a:r>
              <a:rPr dirty="0" smtClean="0">
                <a:latin typeface="Cambria" panose="02040503050406030204" pitchFamily="18" charset="0"/>
              </a:rPr>
              <a:t>potential </a:t>
            </a:r>
            <a:r>
              <a:rPr dirty="0">
                <a:latin typeface="Cambria" panose="02040503050406030204" pitchFamily="18" charset="0"/>
              </a:rPr>
              <a:t>to be biomarkers (lower FDR).</a:t>
            </a:r>
          </a:p>
          <a:p>
            <a:r>
              <a:rPr dirty="0">
                <a:latin typeface="Cambria" panose="02040503050406030204" pitchFamily="18" charset="0"/>
              </a:rPr>
              <a:t>The same analysis </a:t>
            </a:r>
            <a:r>
              <a:rPr lang="en-US" dirty="0" smtClean="0">
                <a:latin typeface="Cambria" panose="02040503050406030204" pitchFamily="18" charset="0"/>
              </a:rPr>
              <a:t>could </a:t>
            </a:r>
            <a:r>
              <a:rPr dirty="0" smtClean="0">
                <a:latin typeface="Cambria" panose="02040503050406030204" pitchFamily="18" charset="0"/>
              </a:rPr>
              <a:t>be </a:t>
            </a:r>
            <a:r>
              <a:rPr dirty="0">
                <a:latin typeface="Cambria" panose="02040503050406030204" pitchFamily="18" charset="0"/>
              </a:rPr>
              <a:t>repeated </a:t>
            </a:r>
            <a:r>
              <a:rPr lang="en-US" dirty="0" smtClean="0">
                <a:latin typeface="Cambria" panose="02040503050406030204" pitchFamily="18" charset="0"/>
              </a:rPr>
              <a:t>with </a:t>
            </a:r>
            <a:r>
              <a:rPr dirty="0" smtClean="0">
                <a:latin typeface="Cambria" panose="02040503050406030204" pitchFamily="18" charset="0"/>
              </a:rPr>
              <a:t>the </a:t>
            </a:r>
            <a:r>
              <a:rPr dirty="0">
                <a:latin typeface="Cambria" panose="02040503050406030204" pitchFamily="18" charset="0"/>
              </a:rPr>
              <a:t>bulk RNA-Seq </a:t>
            </a:r>
            <a:r>
              <a:rPr dirty="0" smtClean="0">
                <a:latin typeface="Cambria" panose="02040503050406030204" pitchFamily="18" charset="0"/>
              </a:rPr>
              <a:t>data</a:t>
            </a:r>
            <a:r>
              <a:rPr lang="en-US" dirty="0" smtClean="0">
                <a:latin typeface="Cambria" panose="02040503050406030204" pitchFamily="18" charset="0"/>
              </a:rPr>
              <a:t>.</a:t>
            </a:r>
          </a:p>
          <a:p>
            <a:pPr lvl="1"/>
            <a:r>
              <a:rPr lang="en-US" dirty="0" smtClean="0">
                <a:latin typeface="Cambria" panose="02040503050406030204" pitchFamily="18" charset="0"/>
              </a:rPr>
              <a:t>This analysis is currently underway.</a:t>
            </a:r>
            <a:endParaRPr dirty="0">
              <a:latin typeface="Cambria" panose="02040503050406030204" pitchFamily="18" charset="0"/>
            </a:endParaRPr>
          </a:p>
        </p:txBody>
      </p:sp>
      <p:sp>
        <p:nvSpPr>
          <p:cNvPr id="23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14</a:t>
            </a:fld>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cNvSpPr txBox="1">
            <a:spLocks/>
          </p:cNvSpPr>
          <p:nvPr/>
        </p:nvSpPr>
        <p:spPr>
          <a:xfrm>
            <a:off x="12369800" y="9145409"/>
            <a:ext cx="359073" cy="379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fld id="{86CB4B4D-7CA3-9044-876B-883B54F8677D}" type="slidenum">
              <a:rPr lang="en-US" smtClean="0">
                <a:solidFill>
                  <a:schemeClr val="bg2">
                    <a:lumMod val="50000"/>
                  </a:schemeClr>
                </a:solidFill>
                <a:latin typeface="Cambria" panose="02040503050406030204" pitchFamily="18" charset="0"/>
              </a:rPr>
              <a:pPr/>
              <a:t>15</a:t>
            </a:fld>
            <a:endParaRPr lang="en-US" dirty="0">
              <a:solidFill>
                <a:schemeClr val="bg2">
                  <a:lumMod val="50000"/>
                </a:schemeClr>
              </a:solidFill>
              <a:latin typeface="Cambria" panose="02040503050406030204" pitchFamily="18" charset="0"/>
            </a:endParaRPr>
          </a:p>
        </p:txBody>
      </p:sp>
      <p:sp>
        <p:nvSpPr>
          <p:cNvPr id="3" name="Title 2"/>
          <p:cNvSpPr>
            <a:spLocks noGrp="1"/>
          </p:cNvSpPr>
          <p:nvPr>
            <p:ph type="title"/>
          </p:nvPr>
        </p:nvSpPr>
        <p:spPr/>
        <p:txBody>
          <a:bodyPr/>
          <a:lstStyle/>
          <a:p>
            <a:r>
              <a:rPr lang="en-US" sz="6000" b="1" dirty="0" smtClean="0">
                <a:solidFill>
                  <a:schemeClr val="accent1"/>
                </a:solidFill>
                <a:effectLst/>
                <a:latin typeface="Cambria" panose="02040503050406030204" pitchFamily="18" charset="0"/>
              </a:rPr>
              <a:t>The End!</a:t>
            </a:r>
            <a:br>
              <a:rPr lang="en-US" sz="6000" b="1" dirty="0" smtClean="0">
                <a:solidFill>
                  <a:schemeClr val="accent1"/>
                </a:solidFill>
                <a:effectLst/>
                <a:latin typeface="Cambria" panose="02040503050406030204" pitchFamily="18" charset="0"/>
              </a:rPr>
            </a:br>
            <a:r>
              <a:rPr lang="en-US" sz="6000" b="1" dirty="0">
                <a:solidFill>
                  <a:schemeClr val="accent1"/>
                </a:solidFill>
                <a:latin typeface="Cambria" panose="02040503050406030204" pitchFamily="18" charset="0"/>
              </a:rPr>
              <a:t/>
            </a:r>
            <a:br>
              <a:rPr lang="en-US" sz="6000" b="1" dirty="0">
                <a:solidFill>
                  <a:schemeClr val="accent1"/>
                </a:solidFill>
                <a:latin typeface="Cambria" panose="02040503050406030204" pitchFamily="18" charset="0"/>
              </a:rPr>
            </a:br>
            <a:r>
              <a:rPr lang="en-US" sz="6000" b="1" dirty="0" smtClean="0">
                <a:solidFill>
                  <a:schemeClr val="accent1"/>
                </a:solidFill>
                <a:latin typeface="Cambria" panose="02040503050406030204" pitchFamily="18" charset="0"/>
              </a:rPr>
              <a:t>Thank You</a:t>
            </a:r>
            <a:endParaRPr lang="en-US" sz="6000" b="1" dirty="0">
              <a:solidFill>
                <a:schemeClr val="accent1"/>
              </a:solidFill>
              <a:effectLst/>
              <a:latin typeface="Cambria" panose="02040503050406030204" pitchFamily="18" charset="0"/>
            </a:endParaRPr>
          </a:p>
        </p:txBody>
      </p:sp>
    </p:spTree>
    <p:extLst>
      <p:ext uri="{BB962C8B-B14F-4D97-AF65-F5344CB8AC3E}">
        <p14:creationId xmlns:p14="http://schemas.microsoft.com/office/powerpoint/2010/main" val="58217359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Module Clinical Correlations, Pt. 1"/>
          <p:cNvSpPr>
            <a:spLocks noGrp="1"/>
          </p:cNvSpPr>
          <p:nvPr>
            <p:ph type="title"/>
          </p:nvPr>
        </p:nvSpPr>
        <p:spPr>
          <a:prstGeom prst="rect">
            <a:avLst/>
          </a:prstGeom>
        </p:spPr>
        <p:txBody>
          <a:bodyPr/>
          <a:lstStyle>
            <a:lvl1pPr>
              <a:defRPr sz="5000">
                <a:latin typeface="Cambria"/>
                <a:ea typeface="Cambria"/>
                <a:cs typeface="Cambria"/>
                <a:sym typeface="Cambria"/>
              </a:defRPr>
            </a:lvl1pPr>
          </a:lstStyle>
          <a:p>
            <a:r>
              <a:t>Module Clinical Correlations, Pt. 1</a:t>
            </a:r>
          </a:p>
        </p:txBody>
      </p:sp>
      <p:sp>
        <p:nvSpPr>
          <p:cNvPr id="234" name="The Grey Module (“background” DEGs) is correlated with lower blood pressure, lower airway resistance, and reduced response to bronchodilator agents.…"/>
          <p:cNvSpPr>
            <a:spLocks noGrp="1"/>
          </p:cNvSpPr>
          <p:nvPr>
            <p:ph type="body" idx="1"/>
          </p:nvPr>
        </p:nvSpPr>
        <p:spPr>
          <a:xfrm>
            <a:off x="650239" y="4118186"/>
            <a:ext cx="11704322" cy="4594574"/>
          </a:xfrm>
          <a:prstGeom prst="rect">
            <a:avLst/>
          </a:prstGeom>
        </p:spPr>
        <p:txBody>
          <a:bodyPr/>
          <a:lstStyle/>
          <a:p>
            <a:pPr marL="485775" indent="-485775">
              <a:defRPr sz="3400">
                <a:latin typeface="Cambria"/>
                <a:ea typeface="Cambria"/>
                <a:cs typeface="Cambria"/>
                <a:sym typeface="Cambria"/>
              </a:defRPr>
            </a:pPr>
            <a:r>
              <a:t>The Grey Module (“background” DEGs) is correlated with lower blood pressure, lower airway resistance, and reduced response to bronchodilator agents.</a:t>
            </a:r>
          </a:p>
          <a:p>
            <a:pPr marL="857250" lvl="1" indent="-400050">
              <a:spcBef>
                <a:spcPts val="900"/>
              </a:spcBef>
              <a:defRPr sz="2800" b="1">
                <a:latin typeface="Helvetica"/>
                <a:ea typeface="Helvetica"/>
                <a:cs typeface="Helvetica"/>
                <a:sym typeface="Helvetica"/>
              </a:defRPr>
            </a:pPr>
            <a:r>
              <a:t>NOTE:</a:t>
            </a:r>
            <a:r>
              <a:rPr b="0">
                <a:latin typeface="Cambria"/>
                <a:ea typeface="Cambria"/>
                <a:cs typeface="Cambria"/>
                <a:sym typeface="Cambria"/>
              </a:rPr>
              <a:t> The grey module is best represented in control and TEA #3.</a:t>
            </a:r>
            <a:endParaRPr sz="3800"/>
          </a:p>
          <a:p>
            <a:pPr marL="857250" lvl="1" indent="-400050">
              <a:spcBef>
                <a:spcPts val="900"/>
              </a:spcBef>
              <a:defRPr sz="2800">
                <a:latin typeface="Cambria"/>
                <a:ea typeface="Cambria"/>
                <a:cs typeface="Cambria"/>
                <a:sym typeface="Cambria"/>
              </a:defRPr>
            </a:pPr>
            <a:r>
              <a:t>This result is consistent with the (Yan et al., 2015) paper, which showed that control and TEA #3 had the LOWEST BDR. </a:t>
            </a:r>
          </a:p>
        </p:txBody>
      </p:sp>
      <p:sp>
        <p:nvSpPr>
          <p:cNvPr id="235" name="Slide Number"/>
          <p:cNvSpPr>
            <a:spLocks noGrp="1"/>
          </p:cNvSpPr>
          <p:nvPr>
            <p:ph type="sldNum" sz="quarter" idx="4294967295"/>
          </p:nvPr>
        </p:nvSpPr>
        <p:spPr>
          <a:xfrm>
            <a:off x="11957538" y="9095067"/>
            <a:ext cx="397022" cy="409449"/>
          </a:xfrm>
          <a:prstGeom prst="rect">
            <a:avLst/>
          </a:prstGeom>
          <a:extLst>
            <a:ext uri="{C572A759-6A51-4108-AA02-DFA0A04FC94B}">
              <ma14:wrappingTextBoxFlag xmlns:ma14="http://schemas.microsoft.com/office/mac/drawingml/2011/main" val="1"/>
            </a:ext>
          </a:extLst>
        </p:spPr>
        <p:txBody>
          <a:bodyPr lIns="65023" tIns="65023" rIns="65023" bIns="65023" anchor="ctr"/>
          <a:lstStyle>
            <a:lvl1pPr algn="r" defTabSz="1300480">
              <a:defRPr>
                <a:latin typeface="Cambria"/>
                <a:ea typeface="Cambria"/>
                <a:cs typeface="Cambria"/>
                <a:sym typeface="Cambria"/>
              </a:defRPr>
            </a:lvl1pPr>
          </a:lstStyle>
          <a:p>
            <a:fld id="{86CB4B4D-7CA3-9044-876B-883B54F8677D}" type="slidenum">
              <a:rPr/>
              <a:pPr/>
              <a:t>16</a:t>
            </a:fld>
            <a:endParaRPr/>
          </a:p>
        </p:txBody>
      </p:sp>
      <p:graphicFrame>
        <p:nvGraphicFramePr>
          <p:cNvPr id="236" name="Table"/>
          <p:cNvGraphicFramePr/>
          <p:nvPr/>
        </p:nvGraphicFramePr>
        <p:xfrm>
          <a:off x="650237" y="1950718"/>
          <a:ext cx="11583250" cy="1732280"/>
        </p:xfrm>
        <a:graphic>
          <a:graphicData uri="http://schemas.openxmlformats.org/drawingml/2006/table">
            <a:tbl>
              <a:tblPr firstRow="1" bandRow="1">
                <a:tableStyleId>{4C3C2611-4C71-4FC5-86AE-919BDF0F9419}</a:tableStyleId>
              </a:tblPr>
              <a:tblGrid>
                <a:gridCol w="1732077"/>
                <a:gridCol w="5196223"/>
                <a:gridCol w="2165092"/>
                <a:gridCol w="2489858"/>
              </a:tblGrid>
              <a:tr h="491490">
                <a:tc>
                  <a:txBody>
                    <a:bodyPr/>
                    <a:lstStyle/>
                    <a:p>
                      <a:pPr defTabSz="1300480">
                        <a:defRPr b="0">
                          <a:solidFill>
                            <a:srgbClr val="000000"/>
                          </a:solidFill>
                        </a:defRPr>
                      </a:pPr>
                      <a:r>
                        <a:rPr sz="2400" b="1">
                          <a:solidFill>
                            <a:srgbClr val="FFFFFF"/>
                          </a:solidFill>
                          <a:sym typeface="Helvetica"/>
                        </a:rPr>
                        <a:t>Module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Clinical Variable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Correlation</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P-Value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r>
              <a:tr h="1240790">
                <a:tc>
                  <a:txBody>
                    <a:bodyPr/>
                    <a:lstStyle/>
                    <a:p>
                      <a:pPr defTabSz="1300480"/>
                      <a:r>
                        <a:rPr b="1">
                          <a:latin typeface="Helvetica"/>
                          <a:ea typeface="Helvetica"/>
                          <a:cs typeface="Helvetica"/>
                          <a:sym typeface="Helvetica"/>
                        </a:rPr>
                        <a:t>Grey</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BP.SYS, BP.DIA</a:t>
                      </a:r>
                    </a:p>
                    <a:p>
                      <a:pPr defTabSz="1300480">
                        <a:defRPr>
                          <a:latin typeface="Calibri"/>
                          <a:ea typeface="Calibri"/>
                          <a:cs typeface="Calibri"/>
                          <a:sym typeface="Calibri"/>
                        </a:defRPr>
                      </a:pPr>
                      <a:r>
                        <a:t>FEV1.Pre, FEV1.Post, FVC.Pre</a:t>
                      </a:r>
                    </a:p>
                    <a:p>
                      <a:pPr defTabSz="1300480">
                        <a:defRPr>
                          <a:latin typeface="Calibri"/>
                          <a:ea typeface="Calibri"/>
                          <a:cs typeface="Calibri"/>
                          <a:sym typeface="Calibri"/>
                        </a:defRPr>
                      </a:pPr>
                      <a:r>
                        <a:t>X.PRE..FEV1, X.POST..FEV1.FVC.Ratio</a:t>
                      </a:r>
                    </a:p>
                    <a:p>
                      <a:pPr defTabSz="1300480">
                        <a:defRPr>
                          <a:latin typeface="Calibri"/>
                          <a:ea typeface="Calibri"/>
                          <a:cs typeface="Calibri"/>
                          <a:sym typeface="Calibri"/>
                        </a:defRPr>
                      </a:pPr>
                      <a:r>
                        <a:t>BDR</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-0.32, -0.32</a:t>
                      </a:r>
                    </a:p>
                    <a:p>
                      <a:pPr defTabSz="1300480">
                        <a:defRPr>
                          <a:latin typeface="Calibri"/>
                          <a:ea typeface="Calibri"/>
                          <a:cs typeface="Calibri"/>
                          <a:sym typeface="Calibri"/>
                        </a:defRPr>
                      </a:pPr>
                      <a:r>
                        <a:t>0.37, 0.33, 0.34</a:t>
                      </a:r>
                    </a:p>
                    <a:p>
                      <a:pPr defTabSz="1300480">
                        <a:defRPr>
                          <a:latin typeface="Calibri"/>
                          <a:ea typeface="Calibri"/>
                          <a:cs typeface="Calibri"/>
                          <a:sym typeface="Calibri"/>
                        </a:defRPr>
                      </a:pPr>
                      <a:r>
                        <a:t>0.32, 0.31</a:t>
                      </a:r>
                    </a:p>
                    <a:p>
                      <a:pPr defTabSz="1300480">
                        <a:defRPr>
                          <a:latin typeface="Calibri"/>
                          <a:ea typeface="Calibri"/>
                          <a:cs typeface="Calibri"/>
                          <a:sym typeface="Calibri"/>
                        </a:defRPr>
                      </a:pPr>
                      <a:r>
                        <a:t>-0.32</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6.73e-04, 4.96e-04
5.17e-05, 3.96e-04
5.94e-04, 8.79e-04
6.15e-04</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r>
            </a:tbl>
          </a:graphicData>
        </a:graphic>
      </p:graphicFrame>
      <p:pic>
        <p:nvPicPr>
          <p:cNvPr id="237" name="image4.png" descr="image4.png"/>
          <p:cNvPicPr>
            <a:picLocks noChangeAspect="1"/>
          </p:cNvPicPr>
          <p:nvPr/>
        </p:nvPicPr>
        <p:blipFill>
          <a:blip r:embed="rId2">
            <a:extLst/>
          </a:blip>
          <a:srcRect l="15185" t="90425" r="5409" b="4787"/>
          <a:stretch>
            <a:fillRect/>
          </a:stretch>
        </p:blipFill>
        <p:spPr>
          <a:xfrm rot="1787">
            <a:off x="3034612" y="8129806"/>
            <a:ext cx="6944396" cy="60774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Module Clinical Correlations, Pt. 2"/>
          <p:cNvSpPr>
            <a:spLocks noGrp="1"/>
          </p:cNvSpPr>
          <p:nvPr>
            <p:ph type="title"/>
          </p:nvPr>
        </p:nvSpPr>
        <p:spPr>
          <a:prstGeom prst="rect">
            <a:avLst/>
          </a:prstGeom>
        </p:spPr>
        <p:txBody>
          <a:bodyPr/>
          <a:lstStyle>
            <a:lvl1pPr>
              <a:defRPr sz="5000">
                <a:latin typeface="Cambria"/>
                <a:ea typeface="Cambria"/>
                <a:cs typeface="Cambria"/>
                <a:sym typeface="Cambria"/>
              </a:defRPr>
            </a:lvl1pPr>
          </a:lstStyle>
          <a:p>
            <a:r>
              <a:t>Module Clinical Correlations, Pt. 2</a:t>
            </a:r>
          </a:p>
        </p:txBody>
      </p:sp>
      <p:sp>
        <p:nvSpPr>
          <p:cNvPr id="240" name="The Brown Module (high in TEA#1, low in control) was positively correlated with BDR, which mirrors the (Yan et al., 2015) paper (BDR highest in TEA#1 and lowest in control).…"/>
          <p:cNvSpPr>
            <a:spLocks noGrp="1"/>
          </p:cNvSpPr>
          <p:nvPr>
            <p:ph type="body" sz="quarter" idx="1"/>
          </p:nvPr>
        </p:nvSpPr>
        <p:spPr>
          <a:xfrm>
            <a:off x="650238" y="6394026"/>
            <a:ext cx="11704321" cy="1776867"/>
          </a:xfrm>
          <a:prstGeom prst="rect">
            <a:avLst/>
          </a:prstGeom>
        </p:spPr>
        <p:txBody>
          <a:bodyPr/>
          <a:lstStyle/>
          <a:p>
            <a:pPr marL="400764" indent="-400764" defTabSz="1105408">
              <a:spcBef>
                <a:spcPts val="900"/>
              </a:spcBef>
              <a:defRPr sz="1870">
                <a:latin typeface="Cambria"/>
                <a:ea typeface="Cambria"/>
                <a:cs typeface="Cambria"/>
                <a:sym typeface="Cambria"/>
              </a:defRPr>
            </a:pPr>
            <a:r>
              <a:t>The Brown Module (high in TEA#1, low in control) was positively correlated with BDR, which mirrors the (Yan et al., 2015) paper (BDR highest in TEA#1 and lowest in control).</a:t>
            </a:r>
          </a:p>
          <a:p>
            <a:pPr marL="400764" indent="-400764" defTabSz="1105408">
              <a:spcBef>
                <a:spcPts val="900"/>
              </a:spcBef>
              <a:defRPr sz="1870">
                <a:latin typeface="Cambria"/>
                <a:ea typeface="Cambria"/>
                <a:cs typeface="Cambria"/>
                <a:sym typeface="Cambria"/>
              </a:defRPr>
            </a:pPr>
            <a:r>
              <a:t>The Green Module (GO enrichment for exosome) was positively correlated with the basal rate of breathing. </a:t>
            </a:r>
          </a:p>
          <a:p>
            <a:pPr marL="400764" indent="-400764" defTabSz="1105408">
              <a:spcBef>
                <a:spcPts val="900"/>
              </a:spcBef>
              <a:defRPr sz="1870">
                <a:latin typeface="Cambria"/>
                <a:ea typeface="Cambria"/>
                <a:cs typeface="Cambria"/>
                <a:sym typeface="Cambria"/>
              </a:defRPr>
            </a:pPr>
            <a:r>
              <a:t>The Black Module was negatively correlated with mucus cell concentration.</a:t>
            </a:r>
          </a:p>
        </p:txBody>
      </p:sp>
      <p:sp>
        <p:nvSpPr>
          <p:cNvPr id="241" name="Slide Number"/>
          <p:cNvSpPr>
            <a:spLocks noGrp="1"/>
          </p:cNvSpPr>
          <p:nvPr>
            <p:ph type="sldNum" sz="quarter" idx="4294967295"/>
          </p:nvPr>
        </p:nvSpPr>
        <p:spPr>
          <a:xfrm>
            <a:off x="11957538" y="9095067"/>
            <a:ext cx="397022" cy="409449"/>
          </a:xfrm>
          <a:prstGeom prst="rect">
            <a:avLst/>
          </a:prstGeom>
          <a:extLst>
            <a:ext uri="{C572A759-6A51-4108-AA02-DFA0A04FC94B}">
              <ma14:wrappingTextBoxFlag xmlns:ma14="http://schemas.microsoft.com/office/mac/drawingml/2011/main" val="1"/>
            </a:ext>
          </a:extLst>
        </p:spPr>
        <p:txBody>
          <a:bodyPr lIns="65023" tIns="65023" rIns="65023" bIns="65023" anchor="ctr"/>
          <a:lstStyle>
            <a:lvl1pPr algn="r" defTabSz="1300480">
              <a:defRPr>
                <a:latin typeface="Cambria"/>
                <a:ea typeface="Cambria"/>
                <a:cs typeface="Cambria"/>
                <a:sym typeface="Cambria"/>
              </a:defRPr>
            </a:lvl1pPr>
          </a:lstStyle>
          <a:p>
            <a:fld id="{86CB4B4D-7CA3-9044-876B-883B54F8677D}" type="slidenum">
              <a:rPr/>
              <a:pPr/>
              <a:t>17</a:t>
            </a:fld>
            <a:endParaRPr/>
          </a:p>
        </p:txBody>
      </p:sp>
      <p:graphicFrame>
        <p:nvGraphicFramePr>
          <p:cNvPr id="242" name="Table"/>
          <p:cNvGraphicFramePr/>
          <p:nvPr/>
        </p:nvGraphicFramePr>
        <p:xfrm>
          <a:off x="595596" y="1775291"/>
          <a:ext cx="11746260" cy="4104639"/>
        </p:xfrm>
        <a:graphic>
          <a:graphicData uri="http://schemas.openxmlformats.org/drawingml/2006/table">
            <a:tbl>
              <a:tblPr firstRow="1" bandRow="1">
                <a:tableStyleId>{4C3C2611-4C71-4FC5-86AE-919BDF0F9419}</a:tableStyleId>
              </a:tblPr>
              <a:tblGrid>
                <a:gridCol w="1461916"/>
                <a:gridCol w="3897226"/>
                <a:gridCol w="2056869"/>
                <a:gridCol w="4330249"/>
              </a:tblGrid>
              <a:tr h="491490">
                <a:tc>
                  <a:txBody>
                    <a:bodyPr/>
                    <a:lstStyle/>
                    <a:p>
                      <a:pPr defTabSz="1300480">
                        <a:defRPr b="0">
                          <a:solidFill>
                            <a:srgbClr val="000000"/>
                          </a:solidFill>
                        </a:defRPr>
                      </a:pPr>
                      <a:r>
                        <a:rPr sz="2400" b="1">
                          <a:solidFill>
                            <a:srgbClr val="FFFFFF"/>
                          </a:solidFill>
                          <a:sym typeface="Helvetica"/>
                        </a:rPr>
                        <a:t>Module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Clinical Variable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Correlation</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P-Value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r>
              <a:tr h="1240790">
                <a:tc>
                  <a:txBody>
                    <a:bodyPr/>
                    <a:lstStyle/>
                    <a:p>
                      <a:pPr defTabSz="1300480"/>
                      <a:r>
                        <a:rPr b="1">
                          <a:latin typeface="Helvetica"/>
                          <a:ea typeface="Helvetica"/>
                          <a:cs typeface="Helvetica"/>
                          <a:sym typeface="Helvetica"/>
                        </a:rPr>
                        <a:t>Black</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BP.SYS, BP.DIA</a:t>
                      </a:r>
                    </a:p>
                    <a:p>
                      <a:pPr defTabSz="1300480">
                        <a:defRPr>
                          <a:latin typeface="Calibri"/>
                          <a:ea typeface="Calibri"/>
                          <a:cs typeface="Calibri"/>
                          <a:sym typeface="Calibri"/>
                        </a:defRPr>
                      </a:pPr>
                      <a:r>
                        <a:t>FVC.Pre, FEV1.Pre, FEV1.Post</a:t>
                      </a:r>
                    </a:p>
                    <a:p>
                      <a:pPr defTabSz="1300480">
                        <a:defRPr>
                          <a:latin typeface="Calibri"/>
                          <a:ea typeface="Calibri"/>
                          <a:cs typeface="Calibri"/>
                          <a:sym typeface="Calibri"/>
                        </a:defRPr>
                      </a:pPr>
                      <a:r>
                        <a:t>BDR</a:t>
                      </a:r>
                    </a:p>
                    <a:p>
                      <a:pPr defTabSz="1300480">
                        <a:defRPr u="sng">
                          <a:latin typeface="Calibri"/>
                          <a:ea typeface="Calibri"/>
                          <a:cs typeface="Calibri"/>
                          <a:sym typeface="Calibri"/>
                        </a:defRPr>
                      </a:pPr>
                      <a:r>
                        <a:t>Cell.Concentration (Mucus)</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-0.35, -0.36</a:t>
                      </a:r>
                    </a:p>
                    <a:p>
                      <a:pPr defTabSz="1300480">
                        <a:defRPr>
                          <a:latin typeface="Calibri"/>
                          <a:ea typeface="Calibri"/>
                          <a:cs typeface="Calibri"/>
                          <a:sym typeface="Calibri"/>
                        </a:defRPr>
                      </a:pPr>
                      <a:r>
                        <a:t>0.33, 0.36, 0.31</a:t>
                      </a:r>
                    </a:p>
                    <a:p>
                      <a:pPr defTabSz="1300480">
                        <a:defRPr>
                          <a:latin typeface="Calibri"/>
                          <a:ea typeface="Calibri"/>
                          <a:cs typeface="Calibri"/>
                          <a:sym typeface="Calibri"/>
                        </a:defRPr>
                      </a:pPr>
                      <a:r>
                        <a:t>-0.32</a:t>
                      </a:r>
                    </a:p>
                    <a:p>
                      <a:pPr defTabSz="1300480">
                        <a:defRPr u="sng">
                          <a:latin typeface="Calibri"/>
                          <a:ea typeface="Calibri"/>
                          <a:cs typeface="Calibri"/>
                          <a:sym typeface="Calibri"/>
                        </a:defRPr>
                      </a:pPr>
                      <a:r>
                        <a:t>-0.36</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1.45e-04, 1.01e-04</a:t>
                      </a:r>
                    </a:p>
                    <a:p>
                      <a:pPr defTabSz="1300480">
                        <a:defRPr>
                          <a:latin typeface="Calibri"/>
                          <a:ea typeface="Calibri"/>
                          <a:cs typeface="Calibri"/>
                          <a:sym typeface="Calibri"/>
                        </a:defRPr>
                      </a:pPr>
                      <a:r>
                        <a:t>4.12e-04, 1.21e-04, 8.61e-04</a:t>
                      </a:r>
                    </a:p>
                    <a:p>
                      <a:pPr defTabSz="1300480">
                        <a:defRPr>
                          <a:latin typeface="Calibri"/>
                          <a:ea typeface="Calibri"/>
                          <a:cs typeface="Calibri"/>
                          <a:sym typeface="Calibri"/>
                        </a:defRPr>
                      </a:pPr>
                      <a:r>
                        <a:t>5.23e-04</a:t>
                      </a:r>
                    </a:p>
                    <a:p>
                      <a:pPr defTabSz="1300480">
                        <a:defRPr u="sng">
                          <a:latin typeface="Calibri"/>
                          <a:ea typeface="Calibri"/>
                          <a:cs typeface="Calibri"/>
                          <a:sym typeface="Calibri"/>
                        </a:defRPr>
                      </a:pPr>
                      <a:r>
                        <a:t>1.15e-04</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r>
              <a:tr h="942339">
                <a:tc>
                  <a:txBody>
                    <a:bodyPr/>
                    <a:lstStyle/>
                    <a:p>
                      <a:pPr defTabSz="1300480"/>
                      <a:r>
                        <a:rPr b="1">
                          <a:latin typeface="Helvetica"/>
                          <a:ea typeface="Helvetica"/>
                          <a:cs typeface="Helvetica"/>
                          <a:sym typeface="Helvetica"/>
                        </a:rPr>
                        <a:t>Brown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r>
                        <a:t>BP.DIA</a:t>
                      </a:r>
                    </a:p>
                    <a:p>
                      <a:pPr defTabSz="1300480">
                        <a:defRPr>
                          <a:latin typeface="Calibri"/>
                          <a:ea typeface="Calibri"/>
                          <a:cs typeface="Calibri"/>
                          <a:sym typeface="Calibri"/>
                        </a:defRPr>
                      </a:pPr>
                      <a:r>
                        <a:t>After.0.9.saline.FEV1, FEV1.Pre</a:t>
                      </a:r>
                    </a:p>
                    <a:p>
                      <a:pPr defTabSz="1300480">
                        <a:defRPr u="sng">
                          <a:latin typeface="Calibri"/>
                          <a:ea typeface="Calibri"/>
                          <a:cs typeface="Calibri"/>
                          <a:sym typeface="Calibri"/>
                        </a:defRPr>
                      </a:pPr>
                      <a:r>
                        <a:t>BDR</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r>
                        <a:t>0.31</a:t>
                      </a:r>
                    </a:p>
                    <a:p>
                      <a:pPr defTabSz="1300480">
                        <a:defRPr>
                          <a:latin typeface="Calibri"/>
                          <a:ea typeface="Calibri"/>
                          <a:cs typeface="Calibri"/>
                          <a:sym typeface="Calibri"/>
                        </a:defRPr>
                      </a:pPr>
                      <a:r>
                        <a:t>0.49, -0.32</a:t>
                      </a:r>
                    </a:p>
                    <a:p>
                      <a:pPr defTabSz="1300480">
                        <a:defRPr u="sng">
                          <a:latin typeface="Calibri"/>
                          <a:ea typeface="Calibri"/>
                          <a:cs typeface="Calibri"/>
                          <a:sym typeface="Calibri"/>
                        </a:defRPr>
                      </a:pPr>
                      <a:r>
                        <a:t>0.35</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r>
                        <a:t>9.86e-04</a:t>
                      </a:r>
                    </a:p>
                    <a:p>
                      <a:pPr defTabSz="1300480">
                        <a:defRPr>
                          <a:latin typeface="Calibri"/>
                          <a:ea typeface="Calibri"/>
                          <a:cs typeface="Calibri"/>
                          <a:sym typeface="Calibri"/>
                        </a:defRPr>
                      </a:pPr>
                      <a:r>
                        <a:t>5.79e-08, 6.13e-04</a:t>
                      </a:r>
                    </a:p>
                    <a:p>
                      <a:pPr defTabSz="1300480">
                        <a:defRPr u="sng">
                          <a:latin typeface="Calibri"/>
                          <a:ea typeface="Calibri"/>
                          <a:cs typeface="Calibri"/>
                          <a:sym typeface="Calibri"/>
                        </a:defRPr>
                      </a:pPr>
                      <a:r>
                        <a:t>1.82e-04</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62940">
                <a:tc>
                  <a:txBody>
                    <a:bodyPr/>
                    <a:lstStyle/>
                    <a:p>
                      <a:pPr defTabSz="1300480"/>
                      <a:r>
                        <a:rPr b="1">
                          <a:latin typeface="Helvetica"/>
                          <a:ea typeface="Helvetica"/>
                          <a:cs typeface="Helvetica"/>
                          <a:sym typeface="Helvetica"/>
                        </a:rPr>
                        <a:t>Green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After.0.9.saline.FEV1</a:t>
                      </a:r>
                    </a:p>
                    <a:p>
                      <a:pPr defTabSz="1300480">
                        <a:defRPr u="sng">
                          <a:latin typeface="Calibri"/>
                          <a:ea typeface="Calibri"/>
                          <a:cs typeface="Calibri"/>
                          <a:sym typeface="Calibri"/>
                        </a:defRPr>
                      </a:pPr>
                      <a:r>
                        <a:t>Respiratory Rate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-0.59</a:t>
                      </a:r>
                    </a:p>
                    <a:p>
                      <a:pPr defTabSz="1300480">
                        <a:defRPr u="sng">
                          <a:latin typeface="Calibri"/>
                          <a:ea typeface="Calibri"/>
                          <a:cs typeface="Calibri"/>
                          <a:sym typeface="Calibri"/>
                        </a:defRPr>
                      </a:pPr>
                      <a:r>
                        <a:t>0.46</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1.26e-11</a:t>
                      </a:r>
                    </a:p>
                    <a:p>
                      <a:pPr defTabSz="1300480">
                        <a:defRPr u="sng">
                          <a:latin typeface="Calibri"/>
                          <a:ea typeface="Calibri"/>
                          <a:cs typeface="Calibri"/>
                          <a:sym typeface="Calibri"/>
                        </a:defRPr>
                      </a:pPr>
                      <a:r>
                        <a:t>3.75e-07</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383540">
                <a:tc>
                  <a:txBody>
                    <a:bodyPr/>
                    <a:lstStyle/>
                    <a:p>
                      <a:pPr defTabSz="1300480"/>
                      <a:r>
                        <a:rPr b="1">
                          <a:latin typeface="Helvetica"/>
                          <a:ea typeface="Helvetica"/>
                          <a:cs typeface="Helvetica"/>
                          <a:sym typeface="Helvetica"/>
                        </a:rPr>
                        <a:t>Pink</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83540">
                <a:tc>
                  <a:txBody>
                    <a:bodyPr/>
                    <a:lstStyle/>
                    <a:p>
                      <a:pPr defTabSz="1300480"/>
                      <a:r>
                        <a:rPr b="1">
                          <a:latin typeface="Helvetica"/>
                          <a:ea typeface="Helvetica"/>
                          <a:cs typeface="Helvetica"/>
                          <a:sym typeface="Helvetica"/>
                        </a:rPr>
                        <a:t>Red</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After.0.9.saline.FEV1</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0.72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5.95E-19</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bl>
          </a:graphicData>
        </a:graphic>
      </p:graphicFrame>
      <p:pic>
        <p:nvPicPr>
          <p:cNvPr id="243" name="image4.png" descr="image4.png"/>
          <p:cNvPicPr>
            <a:picLocks noChangeAspect="1"/>
          </p:cNvPicPr>
          <p:nvPr/>
        </p:nvPicPr>
        <p:blipFill>
          <a:blip r:embed="rId3">
            <a:extLst/>
          </a:blip>
          <a:srcRect l="15185" t="90425" r="5409" b="4787"/>
          <a:stretch>
            <a:fillRect/>
          </a:stretch>
        </p:blipFill>
        <p:spPr>
          <a:xfrm rot="1787">
            <a:off x="2917422" y="8794514"/>
            <a:ext cx="6944396" cy="607741"/>
          </a:xfrm>
          <a:prstGeom prst="rect">
            <a:avLst/>
          </a:prstGeom>
          <a:ln w="12700">
            <a:miter lim="400000"/>
          </a:ln>
        </p:spPr>
      </p:pic>
      <p:sp>
        <p:nvSpPr>
          <p:cNvPr id="244" name="Rectangle"/>
          <p:cNvSpPr/>
          <p:nvPr/>
        </p:nvSpPr>
        <p:spPr>
          <a:xfrm>
            <a:off x="3892624" y="8561493"/>
            <a:ext cx="3901441" cy="975361"/>
          </a:xfrm>
          <a:prstGeom prst="rect">
            <a:avLst/>
          </a:prstGeom>
          <a:ln w="25400">
            <a:solidFill>
              <a:srgbClr val="FF0000"/>
            </a:solidFill>
          </a:ln>
        </p:spPr>
        <p:txBody>
          <a:bodyPr lIns="65023" tIns="65023" rIns="65023" bIns="65023" anchor="ctr"/>
          <a:lstStyle/>
          <a:p>
            <a:pPr defTabSz="1300480">
              <a:defRPr sz="2400">
                <a:solidFill>
                  <a:srgbClr val="FFFFFF"/>
                </a:solidFill>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Module Clinical Correlations, Pt. 3"/>
          <p:cNvSpPr>
            <a:spLocks noGrp="1"/>
          </p:cNvSpPr>
          <p:nvPr>
            <p:ph type="title"/>
          </p:nvPr>
        </p:nvSpPr>
        <p:spPr>
          <a:prstGeom prst="rect">
            <a:avLst/>
          </a:prstGeom>
        </p:spPr>
        <p:txBody>
          <a:bodyPr/>
          <a:lstStyle>
            <a:lvl1pPr>
              <a:defRPr sz="5000">
                <a:latin typeface="Cambria"/>
                <a:ea typeface="Cambria"/>
                <a:cs typeface="Cambria"/>
                <a:sym typeface="Cambria"/>
              </a:defRPr>
            </a:lvl1pPr>
          </a:lstStyle>
          <a:p>
            <a:r>
              <a:t>Module Clinical Correlations, Pt. 3</a:t>
            </a:r>
          </a:p>
        </p:txBody>
      </p:sp>
      <p:sp>
        <p:nvSpPr>
          <p:cNvPr id="249" name="Both the Turquoise and Yellow Modules were positively correlated with mucus cell concentration, mucus white count, and mucus / blood neutrophils.…"/>
          <p:cNvSpPr>
            <a:spLocks noGrp="1"/>
          </p:cNvSpPr>
          <p:nvPr>
            <p:ph type="body" sz="half" idx="1"/>
          </p:nvPr>
        </p:nvSpPr>
        <p:spPr>
          <a:xfrm>
            <a:off x="650239" y="6676253"/>
            <a:ext cx="11704322" cy="2427107"/>
          </a:xfrm>
          <a:prstGeom prst="rect">
            <a:avLst/>
          </a:prstGeom>
        </p:spPr>
        <p:txBody>
          <a:bodyPr/>
          <a:lstStyle>
            <a:lvl1pPr marL="457200" indent="-457200">
              <a:defRPr sz="2400">
                <a:latin typeface="Cambria"/>
                <a:ea typeface="Cambria"/>
                <a:cs typeface="Cambria"/>
                <a:sym typeface="Cambria"/>
              </a:defRPr>
            </a:lvl1pPr>
            <a:lvl2pPr marL="824592" indent="-367392">
              <a:spcBef>
                <a:spcPts val="900"/>
              </a:spcBef>
              <a:defRPr sz="1800">
                <a:latin typeface="Cambria"/>
                <a:ea typeface="Cambria"/>
                <a:cs typeface="Cambria"/>
                <a:sym typeface="Cambria"/>
              </a:defRPr>
            </a:lvl2pPr>
          </a:lstStyle>
          <a:p>
            <a:r>
              <a:t>Both the Turquoise and Yellow Modules were positively correlated with mucus cell concentration, mucus white count, and mucus / blood neutrophils.</a:t>
            </a:r>
          </a:p>
          <a:p>
            <a:pPr lvl="1"/>
            <a:r>
              <a:t>This result suggests that these modules are likely involved in neutrophil migration into the airways.</a:t>
            </a:r>
          </a:p>
        </p:txBody>
      </p:sp>
      <p:sp>
        <p:nvSpPr>
          <p:cNvPr id="250" name="Slide Number"/>
          <p:cNvSpPr>
            <a:spLocks noGrp="1"/>
          </p:cNvSpPr>
          <p:nvPr>
            <p:ph type="sldNum" sz="quarter" idx="4294967295"/>
          </p:nvPr>
        </p:nvSpPr>
        <p:spPr>
          <a:xfrm>
            <a:off x="11957538" y="9095067"/>
            <a:ext cx="397022" cy="409449"/>
          </a:xfrm>
          <a:prstGeom prst="rect">
            <a:avLst/>
          </a:prstGeom>
          <a:extLst>
            <a:ext uri="{C572A759-6A51-4108-AA02-DFA0A04FC94B}">
              <ma14:wrappingTextBoxFlag xmlns:ma14="http://schemas.microsoft.com/office/mac/drawingml/2011/main" val="1"/>
            </a:ext>
          </a:extLst>
        </p:spPr>
        <p:txBody>
          <a:bodyPr lIns="65023" tIns="65023" rIns="65023" bIns="65023" anchor="ctr"/>
          <a:lstStyle>
            <a:lvl1pPr algn="r" defTabSz="1300480">
              <a:defRPr>
                <a:latin typeface="Cambria"/>
                <a:ea typeface="Cambria"/>
                <a:cs typeface="Cambria"/>
                <a:sym typeface="Cambria"/>
              </a:defRPr>
            </a:lvl1pPr>
          </a:lstStyle>
          <a:p>
            <a:fld id="{86CB4B4D-7CA3-9044-876B-883B54F8677D}" type="slidenum">
              <a:rPr/>
              <a:pPr/>
              <a:t>18</a:t>
            </a:fld>
            <a:endParaRPr/>
          </a:p>
        </p:txBody>
      </p:sp>
      <p:graphicFrame>
        <p:nvGraphicFramePr>
          <p:cNvPr id="251" name="Table"/>
          <p:cNvGraphicFramePr/>
          <p:nvPr/>
        </p:nvGraphicFramePr>
        <p:xfrm>
          <a:off x="650237" y="1733973"/>
          <a:ext cx="11583250" cy="3896360"/>
        </p:xfrm>
        <a:graphic>
          <a:graphicData uri="http://schemas.openxmlformats.org/drawingml/2006/table">
            <a:tbl>
              <a:tblPr firstRow="1" bandRow="1">
                <a:tableStyleId>{4C3C2611-4C71-4FC5-86AE-919BDF0F9419}</a:tableStyleId>
              </a:tblPr>
              <a:tblGrid>
                <a:gridCol w="1498271"/>
                <a:gridCol w="5430028"/>
                <a:gridCol w="2165093"/>
                <a:gridCol w="2489858"/>
              </a:tblGrid>
              <a:tr h="491490">
                <a:tc>
                  <a:txBody>
                    <a:bodyPr/>
                    <a:lstStyle/>
                    <a:p>
                      <a:pPr defTabSz="1300480">
                        <a:defRPr b="0">
                          <a:solidFill>
                            <a:srgbClr val="000000"/>
                          </a:solidFill>
                        </a:defRPr>
                      </a:pPr>
                      <a:r>
                        <a:rPr sz="2400" b="1">
                          <a:solidFill>
                            <a:srgbClr val="FFFFFF"/>
                          </a:solidFill>
                          <a:sym typeface="Helvetica"/>
                        </a:rPr>
                        <a:t>Module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Clinical Variable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Correlation</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defTabSz="1300480">
                        <a:defRPr b="0">
                          <a:solidFill>
                            <a:srgbClr val="000000"/>
                          </a:solidFill>
                        </a:defRPr>
                      </a:pPr>
                      <a:r>
                        <a:rPr sz="2400" b="1">
                          <a:solidFill>
                            <a:srgbClr val="FFFFFF"/>
                          </a:solidFill>
                          <a:sym typeface="Helvetica"/>
                        </a:rPr>
                        <a:t>P-Value</a:t>
                      </a:r>
                    </a:p>
                  </a:txBody>
                  <a:tcPr marL="45720" marR="4572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r>
              <a:tr h="402590">
                <a:tc>
                  <a:txBody>
                    <a:bodyPr/>
                    <a:lstStyle/>
                    <a:p>
                      <a:pPr defTabSz="1300480"/>
                      <a:r>
                        <a:rPr b="1">
                          <a:latin typeface="Helvetica"/>
                          <a:ea typeface="Helvetica"/>
                          <a:cs typeface="Helvetica"/>
                          <a:sym typeface="Helvetica"/>
                        </a:rPr>
                        <a:t>Blue</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Cell.Concentration (Mucus)</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0.41</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5.88e-06</a:t>
                      </a:r>
                    </a:p>
                  </a:txBody>
                  <a:tcPr marL="45720" marR="4572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r>
              <a:tr h="1501140">
                <a:tc>
                  <a:txBody>
                    <a:bodyPr/>
                    <a:lstStyle/>
                    <a:p>
                      <a:pPr defTabSz="1300480"/>
                      <a:r>
                        <a:rPr b="1">
                          <a:latin typeface="Helvetica"/>
                          <a:ea typeface="Helvetica"/>
                          <a:cs typeface="Helvetica"/>
                          <a:sym typeface="Helvetica"/>
                        </a:rPr>
                        <a:t>Turquoise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defRPr>
                          <a:latin typeface="Calibri"/>
                          <a:ea typeface="Calibri"/>
                          <a:cs typeface="Calibri"/>
                          <a:sym typeface="Calibri"/>
                        </a:defRPr>
                      </a:pPr>
                      <a:r>
                        <a:t>X.PRE..FEV1, X.POST..FEV1</a:t>
                      </a:r>
                    </a:p>
                    <a:p>
                      <a:pPr defTabSz="1300480">
                        <a:defRPr>
                          <a:latin typeface="Calibri"/>
                          <a:ea typeface="Calibri"/>
                          <a:cs typeface="Calibri"/>
                          <a:sym typeface="Calibri"/>
                        </a:defRPr>
                      </a:pPr>
                      <a:r>
                        <a:t>After.0.9.saline.FEV1, STOP.FEV1, X10..FEV1.Drop</a:t>
                      </a:r>
                    </a:p>
                    <a:p>
                      <a:pPr defTabSz="1300480">
                        <a:defRPr u="sng">
                          <a:latin typeface="Calibri"/>
                          <a:ea typeface="Calibri"/>
                          <a:cs typeface="Calibri"/>
                          <a:sym typeface="Calibri"/>
                        </a:defRPr>
                      </a:pPr>
                      <a:r>
                        <a:t>Cell.Concentration.in.Mucus, White.Count</a:t>
                      </a:r>
                    </a:p>
                    <a:p>
                      <a:pPr defTabSz="1300480">
                        <a:defRPr u="sng">
                          <a:latin typeface="Calibri"/>
                          <a:ea typeface="Calibri"/>
                          <a:cs typeface="Calibri"/>
                          <a:sym typeface="Calibri"/>
                        </a:defRPr>
                      </a:pPr>
                      <a:r>
                        <a:t>Mucus: Macrophage, Neutrophils</a:t>
                      </a:r>
                    </a:p>
                    <a:p>
                      <a:pPr defTabSz="1300480">
                        <a:defRPr u="sng">
                          <a:latin typeface="Calibri"/>
                          <a:ea typeface="Calibri"/>
                          <a:cs typeface="Calibri"/>
                          <a:sym typeface="Calibri"/>
                        </a:defRPr>
                      </a:pPr>
                      <a:r>
                        <a:t>Blood: Neutrophils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r>
                        <a:rPr>
                          <a:latin typeface="Calibri"/>
                          <a:ea typeface="Calibri"/>
                          <a:cs typeface="Calibri"/>
                          <a:sym typeface="Calibri"/>
                        </a:rPr>
                        <a:t>-0.30, -0.30
-0.38, -0.30, -0.32
0.41, 0.34
-0.35, 0.35
0.36</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1300480"/>
                      <a:r>
                        <a:rPr>
                          <a:latin typeface="Calibri"/>
                          <a:ea typeface="Calibri"/>
                          <a:cs typeface="Calibri"/>
                          <a:sym typeface="Calibri"/>
                        </a:rPr>
                        <a:t>0.0012, 0.0011
3.03e-05, 1.2e-02
7.13e-06, 2.89e-04
1.60e-04, 1.32e-04
9.34e-05</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1501140">
                <a:tc>
                  <a:txBody>
                    <a:bodyPr/>
                    <a:lstStyle/>
                    <a:p>
                      <a:pPr defTabSz="1300480"/>
                      <a:r>
                        <a:rPr b="1">
                          <a:latin typeface="Helvetica"/>
                          <a:ea typeface="Helvetica"/>
                          <a:cs typeface="Helvetica"/>
                          <a:sym typeface="Helvetica"/>
                        </a:rPr>
                        <a:t>Yellow</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X.PRE..FEV1, X.POST.FEV1</a:t>
                      </a:r>
                    </a:p>
                    <a:p>
                      <a:pPr defTabSz="1300480">
                        <a:defRPr>
                          <a:latin typeface="Calibri"/>
                          <a:ea typeface="Calibri"/>
                          <a:cs typeface="Calibri"/>
                          <a:sym typeface="Calibri"/>
                        </a:defRPr>
                      </a:pPr>
                      <a:r>
                        <a:t>After.0.9.saline.FEV1, STOP.FEV1, X10..FEV1.Drop</a:t>
                      </a:r>
                    </a:p>
                    <a:p>
                      <a:pPr defTabSz="1300480">
                        <a:defRPr u="sng">
                          <a:latin typeface="Calibri"/>
                          <a:ea typeface="Calibri"/>
                          <a:cs typeface="Calibri"/>
                          <a:sym typeface="Calibri"/>
                        </a:defRPr>
                      </a:pPr>
                      <a:r>
                        <a:t>Cell.Concentration.in.Mucus, White.Count</a:t>
                      </a:r>
                    </a:p>
                    <a:p>
                      <a:pPr defTabSz="1300480">
                        <a:defRPr u="sng">
                          <a:latin typeface="Calibri"/>
                          <a:ea typeface="Calibri"/>
                          <a:cs typeface="Calibri"/>
                          <a:sym typeface="Calibri"/>
                        </a:defRPr>
                      </a:pPr>
                      <a:r>
                        <a:t>Mucus: Macrophage, Neutrophils</a:t>
                      </a:r>
                    </a:p>
                    <a:p>
                      <a:pPr defTabSz="1300480">
                        <a:defRPr u="sng">
                          <a:latin typeface="Calibri"/>
                          <a:ea typeface="Calibri"/>
                          <a:cs typeface="Calibri"/>
                          <a:sym typeface="Calibri"/>
                        </a:defRPr>
                      </a:pPr>
                      <a:r>
                        <a:t>Blood: Neutrophils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r>
                        <a:rPr>
                          <a:latin typeface="Calibri"/>
                          <a:ea typeface="Calibri"/>
                          <a:cs typeface="Calibri"/>
                          <a:sym typeface="Calibri"/>
                        </a:rPr>
                        <a:t>-0.31, -0.31
-0.73, -0.32, -0.32
0.486, 0.36
-0.39, 0.35
0.40</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defTabSz="1300480">
                        <a:defRPr>
                          <a:latin typeface="Calibri"/>
                          <a:ea typeface="Calibri"/>
                          <a:cs typeface="Calibri"/>
                          <a:sym typeface="Calibri"/>
                        </a:defRPr>
                      </a:pPr>
                      <a:r>
                        <a:t>8.54e-04, 7.34e-04</a:t>
                      </a:r>
                    </a:p>
                    <a:p>
                      <a:pPr defTabSz="1300480">
                        <a:defRPr>
                          <a:latin typeface="Calibri"/>
                          <a:ea typeface="Calibri"/>
                          <a:cs typeface="Calibri"/>
                          <a:sym typeface="Calibri"/>
                        </a:defRPr>
                      </a:pPr>
                      <a:r>
                        <a:t>3.82e-20, 8.00e-04</a:t>
                      </a:r>
                    </a:p>
                    <a:p>
                      <a:pPr defTabSz="1300480">
                        <a:defRPr>
                          <a:latin typeface="Calibri"/>
                          <a:ea typeface="Calibri"/>
                          <a:cs typeface="Calibri"/>
                          <a:sym typeface="Calibri"/>
                        </a:defRPr>
                      </a:pPr>
                      <a:r>
                        <a:t>5.29e-08, 8.92e-05</a:t>
                      </a:r>
                    </a:p>
                    <a:p>
                      <a:pPr defTabSz="1300480">
                        <a:defRPr>
                          <a:latin typeface="Calibri"/>
                          <a:ea typeface="Calibri"/>
                          <a:cs typeface="Calibri"/>
                          <a:sym typeface="Calibri"/>
                        </a:defRPr>
                      </a:pPr>
                      <a:r>
                        <a:t>2.09e-05, 1.58e-04</a:t>
                      </a:r>
                    </a:p>
                    <a:p>
                      <a:pPr defTabSz="1300480">
                        <a:defRPr>
                          <a:latin typeface="Calibri"/>
                          <a:ea typeface="Calibri"/>
                          <a:cs typeface="Calibri"/>
                          <a:sym typeface="Calibri"/>
                        </a:defRPr>
                      </a:pPr>
                      <a:r>
                        <a:t>1.04e-05</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bl>
          </a:graphicData>
        </a:graphic>
      </p:graphicFrame>
      <p:pic>
        <p:nvPicPr>
          <p:cNvPr id="252" name="image4.png" descr="image4.png"/>
          <p:cNvPicPr>
            <a:picLocks noChangeAspect="1"/>
          </p:cNvPicPr>
          <p:nvPr/>
        </p:nvPicPr>
        <p:blipFill>
          <a:blip r:embed="rId3">
            <a:extLst/>
          </a:blip>
          <a:srcRect l="15185" t="90425" r="5409" b="4787"/>
          <a:stretch>
            <a:fillRect/>
          </a:stretch>
        </p:blipFill>
        <p:spPr>
          <a:xfrm rot="1787">
            <a:off x="2926239" y="8801023"/>
            <a:ext cx="6944395" cy="607740"/>
          </a:xfrm>
          <a:prstGeom prst="rect">
            <a:avLst/>
          </a:prstGeom>
          <a:ln w="12700">
            <a:miter lim="400000"/>
          </a:ln>
        </p:spPr>
      </p:pic>
      <p:sp>
        <p:nvSpPr>
          <p:cNvPr id="253" name="Rectangle"/>
          <p:cNvSpPr/>
          <p:nvPr/>
        </p:nvSpPr>
        <p:spPr>
          <a:xfrm>
            <a:off x="8453119" y="8669866"/>
            <a:ext cx="1625601" cy="975361"/>
          </a:xfrm>
          <a:prstGeom prst="rect">
            <a:avLst/>
          </a:prstGeom>
          <a:ln w="25400">
            <a:solidFill>
              <a:srgbClr val="FF0000"/>
            </a:solidFill>
          </a:ln>
        </p:spPr>
        <p:txBody>
          <a:bodyPr lIns="65023" tIns="65023" rIns="65023" bIns="65023" anchor="ctr"/>
          <a:lstStyle/>
          <a:p>
            <a:pPr defTabSz="1300480">
              <a:defRPr sz="2400">
                <a:solidFill>
                  <a:srgbClr val="FFFFFF"/>
                </a:solidFill>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he Data Set"/>
          <p:cNvSpPr>
            <a:spLocks noGrp="1"/>
          </p:cNvSpPr>
          <p:nvPr>
            <p:ph type="title"/>
          </p:nvPr>
        </p:nvSpPr>
        <p:spPr>
          <a:prstGeom prst="rect">
            <a:avLst/>
          </a:prstGeom>
        </p:spPr>
        <p:txBody>
          <a:bodyPr>
            <a:normAutofit/>
          </a:bodyPr>
          <a:lstStyle/>
          <a:p>
            <a:r>
              <a:rPr lang="en-US" sz="5400" b="1" dirty="0" smtClean="0">
                <a:solidFill>
                  <a:schemeClr val="accent1"/>
                </a:solidFill>
                <a:effectLst/>
                <a:latin typeface="Cambria" panose="02040503050406030204" pitchFamily="18" charset="0"/>
              </a:rPr>
              <a:t>What is Network Analysis?</a:t>
            </a:r>
            <a:endParaRPr sz="5400" b="1" dirty="0">
              <a:solidFill>
                <a:schemeClr val="accent1"/>
              </a:solidFill>
              <a:effectLst/>
              <a:latin typeface="Cambria" panose="02040503050406030204" pitchFamily="18" charset="0"/>
            </a:endParaRPr>
          </a:p>
        </p:txBody>
      </p:sp>
      <p:sp>
        <p:nvSpPr>
          <p:cNvPr id="4" name="Text Placeholder 3"/>
          <p:cNvSpPr>
            <a:spLocks noGrp="1"/>
          </p:cNvSpPr>
          <p:nvPr>
            <p:ph type="body" idx="1"/>
          </p:nvPr>
        </p:nvSpPr>
        <p:spPr/>
        <p:txBody>
          <a:bodyPr>
            <a:normAutofit lnSpcReduction="10000"/>
          </a:bodyPr>
          <a:lstStyle/>
          <a:p>
            <a:r>
              <a:rPr lang="en-US" sz="3200" dirty="0" smtClean="0">
                <a:latin typeface="Cambria" panose="02040503050406030204" pitchFamily="18" charset="0"/>
              </a:rPr>
              <a:t>Network analysis focuses upon the interactions of genes </a:t>
            </a:r>
            <a:r>
              <a:rPr lang="en-US" sz="3200" i="1" dirty="0" smtClean="0">
                <a:latin typeface="Cambria" panose="02040503050406030204" pitchFamily="18" charset="0"/>
              </a:rPr>
              <a:t>between</a:t>
            </a:r>
            <a:r>
              <a:rPr lang="en-US" sz="3200" dirty="0" smtClean="0">
                <a:latin typeface="Cambria" panose="02040503050406030204" pitchFamily="18" charset="0"/>
              </a:rPr>
              <a:t> each other, instead of gene-by-gene comparisons.</a:t>
            </a:r>
          </a:p>
          <a:p>
            <a:r>
              <a:rPr lang="en-US" sz="3200" dirty="0" smtClean="0">
                <a:latin typeface="Cambria" panose="02040503050406030204" pitchFamily="18" charset="0"/>
              </a:rPr>
              <a:t>A network is a collection of objects (nodes) that are connected together (via edges, which can have direction and/or weight).</a:t>
            </a:r>
          </a:p>
          <a:p>
            <a:endParaRPr lang="en-US" sz="3200" dirty="0" smtClean="0">
              <a:latin typeface="Cambria" panose="02040503050406030204" pitchFamily="18" charset="0"/>
            </a:endParaRPr>
          </a:p>
          <a:p>
            <a:endParaRPr lang="en-US" sz="3200" dirty="0">
              <a:latin typeface="Cambria" panose="02040503050406030204" pitchFamily="18" charset="0"/>
            </a:endParaRPr>
          </a:p>
          <a:p>
            <a:endParaRPr lang="en-US" sz="3200" dirty="0" smtClean="0">
              <a:latin typeface="Cambria" panose="02040503050406030204" pitchFamily="18" charset="0"/>
            </a:endParaRPr>
          </a:p>
          <a:p>
            <a:endParaRPr lang="en-US" sz="3200" dirty="0">
              <a:latin typeface="Cambria" panose="02040503050406030204" pitchFamily="18" charset="0"/>
            </a:endParaRPr>
          </a:p>
          <a:p>
            <a:endParaRPr lang="en-US" sz="3200" dirty="0" smtClean="0">
              <a:latin typeface="Cambria" panose="02040503050406030204" pitchFamily="18" charset="0"/>
            </a:endParaRPr>
          </a:p>
          <a:p>
            <a:r>
              <a:rPr lang="en-US" sz="3200" dirty="0" smtClean="0">
                <a:latin typeface="Cambria" panose="02040503050406030204" pitchFamily="18" charset="0"/>
              </a:rPr>
              <a:t>In our study, nodes are genes, and edges are undirected with weights proportional to their Topological Overlap (TOM).</a:t>
            </a:r>
          </a:p>
          <a:p>
            <a:pPr lvl="1"/>
            <a:r>
              <a:rPr lang="en-US" sz="3200" dirty="0" smtClean="0">
                <a:latin typeface="Cambria" panose="02040503050406030204" pitchFamily="18" charset="0"/>
              </a:rPr>
              <a:t>Genes that are highly co-expressed (i.e., close to each other) form </a:t>
            </a:r>
            <a:r>
              <a:rPr lang="en-US" sz="3200" i="1" dirty="0" smtClean="0">
                <a:latin typeface="Cambria" panose="02040503050406030204" pitchFamily="18" charset="0"/>
              </a:rPr>
              <a:t>modules</a:t>
            </a:r>
            <a:r>
              <a:rPr lang="en-US" sz="3200" dirty="0" smtClean="0">
                <a:latin typeface="Cambria" panose="02040503050406030204" pitchFamily="18" charset="0"/>
              </a:rPr>
              <a:t> (smaller clusters) that may reflect regulatory groups implicated in the pathophysiology of asthma. </a:t>
            </a:r>
          </a:p>
        </p:txBody>
      </p:sp>
      <p:sp>
        <p:nvSpPr>
          <p:cNvPr id="14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2</a:t>
            </a:fld>
            <a:endParaRPr/>
          </a:p>
        </p:txBody>
      </p:sp>
      <p:pic>
        <p:nvPicPr>
          <p:cNvPr id="149" name="Screen Shot 2017-03-06 at 10.30.03 PM.png" descr="Screen Shot 2017-03-06 at 10.30.03 PM.png"/>
          <p:cNvPicPr>
            <a:picLocks noChangeAspect="1"/>
          </p:cNvPicPr>
          <p:nvPr/>
        </p:nvPicPr>
        <p:blipFill>
          <a:blip r:embed="rId3">
            <a:extLst/>
          </a:blip>
          <a:stretch>
            <a:fillRect/>
          </a:stretch>
        </p:blipFill>
        <p:spPr>
          <a:xfrm>
            <a:off x="23554283" y="9899084"/>
            <a:ext cx="1481103" cy="1625601"/>
          </a:xfrm>
          <a:prstGeom prst="rect">
            <a:avLst/>
          </a:prstGeom>
          <a:ln w="12700">
            <a:miter lim="400000"/>
          </a:ln>
        </p:spPr>
      </p:pic>
      <p:sp>
        <p:nvSpPr>
          <p:cNvPr id="151" name="112 microarray samples (100 asthma, 12 control)…"/>
          <p:cNvSpPr/>
          <p:nvPr/>
        </p:nvSpPr>
        <p:spPr>
          <a:xfrm>
            <a:off x="606463" y="1981200"/>
            <a:ext cx="11857906" cy="6258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lvl="1" indent="0" algn="l" defTabSz="1300480">
              <a:spcBef>
                <a:spcPts val="900"/>
              </a:spcBef>
              <a:buSzPct val="100000"/>
              <a:defRPr sz="3400">
                <a:latin typeface="Cambria"/>
                <a:ea typeface="Cambria"/>
                <a:cs typeface="Cambria"/>
                <a:sym typeface="Cambria"/>
              </a:defRPr>
            </a:pPr>
            <a:endParaRPr dirty="0"/>
          </a:p>
        </p:txBody>
      </p:sp>
      <p:pic>
        <p:nvPicPr>
          <p:cNvPr id="1026" name="Picture 2" descr="Small directed network with labeled nodes and ed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799" y="4267201"/>
            <a:ext cx="2946401" cy="265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187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he Data Set"/>
          <p:cNvSpPr>
            <a:spLocks noGrp="1"/>
          </p:cNvSpPr>
          <p:nvPr>
            <p:ph type="title"/>
          </p:nvPr>
        </p:nvSpPr>
        <p:spPr>
          <a:prstGeom prst="rect">
            <a:avLst/>
          </a:prstGeom>
        </p:spPr>
        <p:txBody>
          <a:bodyPr>
            <a:normAutofit/>
          </a:bodyPr>
          <a:lstStyle/>
          <a:p>
            <a:r>
              <a:rPr sz="5400" b="1" dirty="0" smtClean="0">
                <a:solidFill>
                  <a:schemeClr val="accent1"/>
                </a:solidFill>
                <a:effectLst/>
                <a:latin typeface="Cambria" panose="02040503050406030204" pitchFamily="18" charset="0"/>
              </a:rPr>
              <a:t>The </a:t>
            </a:r>
            <a:r>
              <a:rPr sz="5400" b="1" dirty="0">
                <a:solidFill>
                  <a:schemeClr val="accent1"/>
                </a:solidFill>
                <a:effectLst/>
                <a:latin typeface="Cambria" panose="02040503050406030204" pitchFamily="18" charset="0"/>
              </a:rPr>
              <a:t>Data Set</a:t>
            </a:r>
          </a:p>
        </p:txBody>
      </p:sp>
      <p:sp>
        <p:nvSpPr>
          <p:cNvPr id="14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a:t>
            </a:fld>
            <a:endParaRPr/>
          </a:p>
        </p:txBody>
      </p:sp>
      <p:sp>
        <p:nvSpPr>
          <p:cNvPr id="146" name="Heidi Sofia"/>
          <p:cNvSpPr/>
          <p:nvPr/>
        </p:nvSpPr>
        <p:spPr>
          <a:xfrm>
            <a:off x="5959502" y="4685340"/>
            <a:ext cx="1125412" cy="371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650240">
              <a:defRPr sz="1600">
                <a:solidFill>
                  <a:srgbClr val="FFFFFF"/>
                </a:solidFill>
                <a:latin typeface="Calibri"/>
                <a:ea typeface="Calibri"/>
                <a:cs typeface="Calibri"/>
                <a:sym typeface="Calibri"/>
              </a:defRPr>
            </a:lvl1pPr>
          </a:lstStyle>
          <a:p>
            <a:r>
              <a:t>Heidi Sofia</a:t>
            </a:r>
          </a:p>
        </p:txBody>
      </p:sp>
      <p:pic>
        <p:nvPicPr>
          <p:cNvPr id="147" name="pasted-image.pdf" descr="pasted-image.pdf"/>
          <p:cNvPicPr>
            <a:picLocks noChangeAspect="1"/>
          </p:cNvPicPr>
          <p:nvPr/>
        </p:nvPicPr>
        <p:blipFill>
          <a:blip r:embed="rId3">
            <a:extLst/>
          </a:blip>
          <a:stretch>
            <a:fillRect/>
          </a:stretch>
        </p:blipFill>
        <p:spPr>
          <a:xfrm>
            <a:off x="1416622" y="1548836"/>
            <a:ext cx="10343578" cy="4166164"/>
          </a:xfrm>
          <a:prstGeom prst="rect">
            <a:avLst/>
          </a:prstGeom>
          <a:ln w="12700">
            <a:miter lim="400000"/>
          </a:ln>
        </p:spPr>
      </p:pic>
      <p:pic>
        <p:nvPicPr>
          <p:cNvPr id="148" name="pasted-image.pdf" descr="pasted-image.pdf"/>
          <p:cNvPicPr>
            <a:picLocks noChangeAspect="1"/>
          </p:cNvPicPr>
          <p:nvPr/>
        </p:nvPicPr>
        <p:blipFill>
          <a:blip r:embed="rId4">
            <a:extLst/>
          </a:blip>
          <a:stretch>
            <a:fillRect/>
          </a:stretch>
        </p:blipFill>
        <p:spPr>
          <a:xfrm>
            <a:off x="7212809" y="5638800"/>
            <a:ext cx="4569743" cy="722490"/>
          </a:xfrm>
          <a:prstGeom prst="rect">
            <a:avLst/>
          </a:prstGeom>
          <a:ln w="12700">
            <a:miter lim="400000"/>
          </a:ln>
        </p:spPr>
      </p:pic>
      <p:pic>
        <p:nvPicPr>
          <p:cNvPr id="149" name="Screen Shot 2017-03-06 at 10.30.03 PM.png" descr="Screen Shot 2017-03-06 at 10.30.03 PM.png"/>
          <p:cNvPicPr>
            <a:picLocks noChangeAspect="1"/>
          </p:cNvPicPr>
          <p:nvPr/>
        </p:nvPicPr>
        <p:blipFill>
          <a:blip r:embed="rId5">
            <a:extLst/>
          </a:blip>
          <a:stretch>
            <a:fillRect/>
          </a:stretch>
        </p:blipFill>
        <p:spPr>
          <a:xfrm>
            <a:off x="23554283" y="9899084"/>
            <a:ext cx="1481103" cy="1625601"/>
          </a:xfrm>
          <a:prstGeom prst="rect">
            <a:avLst/>
          </a:prstGeom>
          <a:ln w="12700">
            <a:miter lim="400000"/>
          </a:ln>
        </p:spPr>
      </p:pic>
      <p:sp>
        <p:nvSpPr>
          <p:cNvPr id="151" name="112 microarray samples (100 asthma, 12 control)…"/>
          <p:cNvSpPr/>
          <p:nvPr/>
        </p:nvSpPr>
        <p:spPr>
          <a:xfrm>
            <a:off x="381000" y="6248400"/>
            <a:ext cx="11857906" cy="3084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14400" lvl="1" indent="-457200" algn="l" defTabSz="1300480">
              <a:spcBef>
                <a:spcPts val="900"/>
              </a:spcBef>
              <a:buSzPct val="100000"/>
              <a:buFont typeface="Arial" panose="020B0604020202020204" pitchFamily="34" charset="0"/>
              <a:buChar char="•"/>
              <a:defRPr sz="3400">
                <a:latin typeface="Cambria"/>
                <a:ea typeface="Cambria"/>
                <a:cs typeface="Cambria"/>
                <a:sym typeface="Cambria"/>
              </a:defRPr>
            </a:pPr>
            <a:r>
              <a:rPr dirty="0"/>
              <a:t>112 microarray samples (100 asthma, 12 control)</a:t>
            </a:r>
            <a:endParaRPr sz="3800" dirty="0"/>
          </a:p>
          <a:p>
            <a:pPr marL="914400" lvl="1" indent="-457200" algn="l" defTabSz="1300480">
              <a:spcBef>
                <a:spcPts val="900"/>
              </a:spcBef>
              <a:buSzPct val="100000"/>
              <a:buFont typeface="Arial" panose="020B0604020202020204" pitchFamily="34" charset="0"/>
              <a:buChar char="•"/>
              <a:defRPr sz="3400">
                <a:latin typeface="Cambria"/>
                <a:ea typeface="Cambria"/>
                <a:cs typeface="Cambria"/>
                <a:sym typeface="Cambria"/>
              </a:defRPr>
            </a:pPr>
            <a:r>
              <a:rPr dirty="0"/>
              <a:t>18,309 genes total on </a:t>
            </a:r>
            <a:r>
              <a:rPr dirty="0" err="1"/>
              <a:t>Affymetrix</a:t>
            </a:r>
            <a:r>
              <a:rPr dirty="0"/>
              <a:t> 1.0 ST gene array</a:t>
            </a:r>
          </a:p>
          <a:p>
            <a:pPr marL="914400" lvl="1" indent="-457200" algn="l" defTabSz="1300480">
              <a:spcBef>
                <a:spcPts val="900"/>
              </a:spcBef>
              <a:buSzPct val="100000"/>
              <a:buFont typeface="Arial" panose="020B0604020202020204" pitchFamily="34" charset="0"/>
              <a:buChar char="•"/>
              <a:defRPr sz="3400">
                <a:latin typeface="Cambria"/>
                <a:ea typeface="Cambria"/>
                <a:cs typeface="Cambria"/>
                <a:sym typeface="Cambria"/>
              </a:defRPr>
            </a:pPr>
            <a:r>
              <a:rPr dirty="0"/>
              <a:t>Clinical information for each sample</a:t>
            </a:r>
          </a:p>
          <a:p>
            <a:pPr marL="914400" lvl="1" indent="-457200" algn="l" defTabSz="1300480">
              <a:spcBef>
                <a:spcPts val="900"/>
              </a:spcBef>
              <a:buSzPct val="100000"/>
              <a:buFont typeface="Arial" panose="020B0604020202020204" pitchFamily="34" charset="0"/>
              <a:buChar char="•"/>
              <a:defRPr sz="3400">
                <a:latin typeface="Cambria"/>
                <a:ea typeface="Cambria"/>
                <a:cs typeface="Cambria"/>
                <a:sym typeface="Cambria"/>
              </a:defRPr>
            </a:pPr>
            <a:r>
              <a:rPr dirty="0"/>
              <a:t>3 separate “TEA clusters” (transcriptional profiles) were present in the asthma samples.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dentify module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Identify </a:t>
            </a:r>
            <a:r>
              <a:rPr lang="en-US" b="1" dirty="0" smtClean="0">
                <a:solidFill>
                  <a:schemeClr val="accent1"/>
                </a:solidFill>
                <a:effectLst/>
                <a:latin typeface="Cambria" panose="02040503050406030204" pitchFamily="18" charset="0"/>
              </a:rPr>
              <a:t>M</a:t>
            </a:r>
            <a:r>
              <a:rPr b="1" dirty="0" smtClean="0">
                <a:solidFill>
                  <a:schemeClr val="accent1"/>
                </a:solidFill>
                <a:effectLst/>
                <a:latin typeface="Cambria" panose="02040503050406030204" pitchFamily="18" charset="0"/>
              </a:rPr>
              <a:t>odules</a:t>
            </a:r>
            <a:endParaRPr b="1" dirty="0">
              <a:solidFill>
                <a:schemeClr val="accent1"/>
              </a:solidFill>
              <a:effectLst/>
              <a:latin typeface="Cambria" panose="02040503050406030204" pitchFamily="18" charset="0"/>
            </a:endParaRPr>
          </a:p>
        </p:txBody>
      </p:sp>
      <p:sp>
        <p:nvSpPr>
          <p:cNvPr id="15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4</a:t>
            </a:fld>
            <a:endParaRPr/>
          </a:p>
        </p:txBody>
      </p:sp>
      <p:sp>
        <p:nvSpPr>
          <p:cNvPr id="156" name="Heidi Sofia"/>
          <p:cNvSpPr/>
          <p:nvPr/>
        </p:nvSpPr>
        <p:spPr>
          <a:xfrm>
            <a:off x="5959502" y="4685340"/>
            <a:ext cx="1125412" cy="371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650240">
              <a:defRPr sz="1600">
                <a:solidFill>
                  <a:srgbClr val="FFFFFF"/>
                </a:solidFill>
                <a:latin typeface="Calibri"/>
                <a:ea typeface="Calibri"/>
                <a:cs typeface="Calibri"/>
                <a:sym typeface="Calibri"/>
              </a:defRPr>
            </a:lvl1pPr>
          </a:lstStyle>
          <a:p>
            <a:r>
              <a:t>Heidi Sofia</a:t>
            </a:r>
          </a:p>
        </p:txBody>
      </p:sp>
      <p:sp>
        <p:nvSpPr>
          <p:cNvPr id="158" name="Langfelder BMC Bioinformatics 2008"/>
          <p:cNvSpPr/>
          <p:nvPr/>
        </p:nvSpPr>
        <p:spPr>
          <a:xfrm>
            <a:off x="1977039" y="3078689"/>
            <a:ext cx="3771736" cy="408315"/>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1800">
                <a:latin typeface="Arial"/>
                <a:ea typeface="Arial"/>
                <a:cs typeface="Arial"/>
                <a:sym typeface="Arial"/>
              </a:defRPr>
            </a:lvl1pPr>
          </a:lstStyle>
          <a:p>
            <a:r>
              <a:rPr dirty="0">
                <a:latin typeface="Cambria" panose="02040503050406030204" pitchFamily="18" charset="0"/>
              </a:rPr>
              <a:t>Langfelder BMC Bioinformatics 2008</a:t>
            </a:r>
          </a:p>
        </p:txBody>
      </p:sp>
      <p:sp>
        <p:nvSpPr>
          <p:cNvPr id="159" name="Top 1,500 differentially expressed genes (DEGs) between asthma and control."/>
          <p:cNvSpPr/>
          <p:nvPr/>
        </p:nvSpPr>
        <p:spPr>
          <a:xfrm>
            <a:off x="-508000" y="3681037"/>
            <a:ext cx="6143346"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1234439" lvl="2" indent="-320039" algn="l" defTabSz="1300480">
              <a:spcBef>
                <a:spcPts val="800"/>
              </a:spcBef>
              <a:buSzPct val="100000"/>
              <a:buFont typeface="Arial"/>
              <a:buChar char="•"/>
              <a:defRPr sz="2800">
                <a:latin typeface="Cambria"/>
                <a:ea typeface="Cambria"/>
                <a:cs typeface="Cambria"/>
                <a:sym typeface="Cambria"/>
              </a:defRPr>
            </a:pPr>
            <a:r>
              <a:rPr dirty="0">
                <a:latin typeface="Cambria" panose="02040503050406030204" pitchFamily="18" charset="0"/>
              </a:rPr>
              <a:t>Top</a:t>
            </a:r>
            <a:r>
              <a:rPr b="1" dirty="0">
                <a:latin typeface="Cambria" panose="02040503050406030204" pitchFamily="18" charset="0"/>
                <a:ea typeface="Helvetica"/>
                <a:cs typeface="Helvetica"/>
                <a:sym typeface="Helvetica"/>
              </a:rPr>
              <a:t> 1,500 differentially expressed genes (DEGs)</a:t>
            </a:r>
            <a:r>
              <a:rPr dirty="0">
                <a:latin typeface="Cambria" panose="02040503050406030204" pitchFamily="18" charset="0"/>
              </a:rPr>
              <a:t> between asthma and control</a:t>
            </a:r>
            <a:r>
              <a:rPr dirty="0"/>
              <a:t>.</a:t>
            </a:r>
          </a:p>
        </p:txBody>
      </p:sp>
      <p:pic>
        <p:nvPicPr>
          <p:cNvPr id="160" name="image4.png" descr="image4.png"/>
          <p:cNvPicPr>
            <a:picLocks noChangeAspect="1"/>
          </p:cNvPicPr>
          <p:nvPr/>
        </p:nvPicPr>
        <p:blipFill>
          <a:blip r:embed="rId3">
            <a:extLst/>
          </a:blip>
          <a:srcRect l="15184" t="90425" r="5409" b="4787"/>
          <a:stretch>
            <a:fillRect/>
          </a:stretch>
        </p:blipFill>
        <p:spPr>
          <a:xfrm rot="1787">
            <a:off x="1237734" y="8948973"/>
            <a:ext cx="5813321" cy="514752"/>
          </a:xfrm>
          <a:prstGeom prst="rect">
            <a:avLst/>
          </a:prstGeom>
          <a:ln w="12700">
            <a:miter lim="400000"/>
          </a:ln>
        </p:spPr>
      </p:pic>
      <p:pic>
        <p:nvPicPr>
          <p:cNvPr id="161" name="pasted-image.pdf" descr="pasted-image.pdf"/>
          <p:cNvPicPr>
            <a:picLocks noChangeAspect="1"/>
          </p:cNvPicPr>
          <p:nvPr/>
        </p:nvPicPr>
        <p:blipFill>
          <a:blip r:embed="rId4">
            <a:extLst/>
          </a:blip>
          <a:stretch>
            <a:fillRect/>
          </a:stretch>
        </p:blipFill>
        <p:spPr>
          <a:xfrm>
            <a:off x="6120697" y="2147237"/>
            <a:ext cx="6741703" cy="5711720"/>
          </a:xfrm>
          <a:prstGeom prst="rect">
            <a:avLst/>
          </a:prstGeom>
          <a:ln w="12700">
            <a:miter lim="400000"/>
          </a:ln>
        </p:spPr>
      </p:pic>
      <p:pic>
        <p:nvPicPr>
          <p:cNvPr id="162" name="pasted-image.pdf" descr="pasted-image.pdf"/>
          <p:cNvPicPr>
            <a:picLocks noChangeAspect="1"/>
          </p:cNvPicPr>
          <p:nvPr/>
        </p:nvPicPr>
        <p:blipFill>
          <a:blip r:embed="rId5">
            <a:extLst/>
          </a:blip>
          <a:stretch>
            <a:fillRect/>
          </a:stretch>
        </p:blipFill>
        <p:spPr>
          <a:xfrm>
            <a:off x="-3488" y="5838764"/>
            <a:ext cx="7776012" cy="3025686"/>
          </a:xfrm>
          <a:prstGeom prst="rect">
            <a:avLst/>
          </a:prstGeom>
          <a:ln w="12700">
            <a:miter lim="400000"/>
          </a:ln>
        </p:spPr>
      </p:pic>
      <p:sp>
        <p:nvSpPr>
          <p:cNvPr id="163" name="Weighted Gene Co-expression…"/>
          <p:cNvSpPr/>
          <p:nvPr/>
        </p:nvSpPr>
        <p:spPr>
          <a:xfrm>
            <a:off x="569974" y="1926343"/>
            <a:ext cx="5801138" cy="1177756"/>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algn="l" defTabSz="1300480">
              <a:defRPr sz="3400">
                <a:latin typeface="Arial"/>
                <a:ea typeface="Arial"/>
                <a:cs typeface="Arial"/>
                <a:sym typeface="Arial"/>
              </a:defRPr>
            </a:pPr>
            <a:r>
              <a:rPr dirty="0">
                <a:latin typeface="Cambria" panose="02040503050406030204" pitchFamily="18" charset="0"/>
              </a:rPr>
              <a:t>Weighted Gene Co-expression </a:t>
            </a:r>
          </a:p>
          <a:p>
            <a:pPr algn="l" defTabSz="1300480">
              <a:defRPr sz="3400">
                <a:latin typeface="Arial"/>
                <a:ea typeface="Arial"/>
                <a:cs typeface="Arial"/>
                <a:sym typeface="Arial"/>
              </a:defRPr>
            </a:pPr>
            <a:r>
              <a:rPr dirty="0">
                <a:latin typeface="Cambria" panose="02040503050406030204" pitchFamily="18" charset="0"/>
              </a:rPr>
              <a:t>Network Analysis (WGCNA)</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0239" y="2047239"/>
            <a:ext cx="11704322" cy="7477761"/>
          </a:xfrm>
        </p:spPr>
        <p:txBody>
          <a:bodyPr>
            <a:normAutofit fontScale="92500" lnSpcReduction="10000"/>
          </a:bodyPr>
          <a:lstStyle/>
          <a:p>
            <a:r>
              <a:rPr lang="en-US" dirty="0" smtClean="0">
                <a:latin typeface="Cambria" panose="02040503050406030204" pitchFamily="18" charset="0"/>
              </a:rPr>
              <a:t>A </a:t>
            </a:r>
            <a:r>
              <a:rPr lang="en-US" i="1" dirty="0" smtClean="0">
                <a:latin typeface="Cambria" panose="02040503050406030204" pitchFamily="18" charset="0"/>
              </a:rPr>
              <a:t>Module </a:t>
            </a:r>
            <a:r>
              <a:rPr lang="en-US" i="1" dirty="0" err="1">
                <a:latin typeface="Cambria" panose="02040503050406030204" pitchFamily="18" charset="0"/>
              </a:rPr>
              <a:t>E</a:t>
            </a:r>
            <a:r>
              <a:rPr lang="en-US" i="1" dirty="0" err="1" smtClean="0">
                <a:latin typeface="Cambria" panose="02040503050406030204" pitchFamily="18" charset="0"/>
              </a:rPr>
              <a:t>igengene</a:t>
            </a:r>
            <a:r>
              <a:rPr lang="en-US" i="1" dirty="0" smtClean="0">
                <a:latin typeface="Cambria" panose="02040503050406030204" pitchFamily="18" charset="0"/>
              </a:rPr>
              <a:t> (ME) </a:t>
            </a:r>
            <a:r>
              <a:rPr lang="en-US" dirty="0" smtClean="0">
                <a:latin typeface="Cambria" panose="02040503050406030204" pitchFamily="18" charset="0"/>
              </a:rPr>
              <a:t>may be thought of as the “average expression” of genes within a module (across samples).</a:t>
            </a:r>
          </a:p>
          <a:p>
            <a:endParaRPr lang="en-US" dirty="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a:p>
            <a:endParaRPr lang="en-US" dirty="0" smtClean="0">
              <a:latin typeface="Cambria" panose="02040503050406030204" pitchFamily="18" charset="0"/>
            </a:endParaRPr>
          </a:p>
          <a:p>
            <a:endParaRPr lang="en-US" dirty="0" smtClean="0">
              <a:latin typeface="Cambria" panose="02040503050406030204" pitchFamily="18" charset="0"/>
            </a:endParaRPr>
          </a:p>
          <a:p>
            <a:pPr lvl="1"/>
            <a:r>
              <a:rPr lang="en-US" dirty="0" smtClean="0">
                <a:latin typeface="Cambria" panose="02040503050406030204" pitchFamily="18" charset="0"/>
              </a:rPr>
              <a:t>A high </a:t>
            </a:r>
            <a:r>
              <a:rPr lang="en-US" dirty="0" err="1" smtClean="0">
                <a:latin typeface="Cambria" panose="02040503050406030204" pitchFamily="18" charset="0"/>
              </a:rPr>
              <a:t>eigengene</a:t>
            </a:r>
            <a:r>
              <a:rPr lang="en-US" dirty="0" smtClean="0">
                <a:latin typeface="Cambria" panose="02040503050406030204" pitchFamily="18" charset="0"/>
              </a:rPr>
              <a:t> value for a particular sample indicates that, on average, the genes belonging to that module are highly expressed.</a:t>
            </a:r>
          </a:p>
          <a:p>
            <a:r>
              <a:rPr lang="en-US" i="1" dirty="0" smtClean="0">
                <a:latin typeface="Cambria" panose="02040503050406030204" pitchFamily="18" charset="0"/>
              </a:rPr>
              <a:t>Representative Genes </a:t>
            </a:r>
            <a:r>
              <a:rPr lang="en-US" dirty="0" smtClean="0">
                <a:latin typeface="Cambria" panose="02040503050406030204" pitchFamily="18" charset="0"/>
              </a:rPr>
              <a:t>are those genes with high module membership (i.e., highly correlated with the ME).</a:t>
            </a:r>
            <a:endParaRPr lang="en-US" dirty="0">
              <a:latin typeface="Cambria" panose="02040503050406030204" pitchFamily="18" charset="0"/>
            </a:endParaRPr>
          </a:p>
        </p:txBody>
      </p:sp>
      <p:sp>
        <p:nvSpPr>
          <p:cNvPr id="175" name="Module eigengenes separate patients and control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Module </a:t>
            </a:r>
            <a:r>
              <a:rPr lang="en-US" b="1" dirty="0" err="1" smtClean="0">
                <a:solidFill>
                  <a:schemeClr val="accent1"/>
                </a:solidFill>
                <a:effectLst/>
                <a:latin typeface="Cambria" panose="02040503050406030204" pitchFamily="18" charset="0"/>
              </a:rPr>
              <a:t>E</a:t>
            </a:r>
            <a:r>
              <a:rPr b="1" dirty="0" err="1" smtClean="0">
                <a:solidFill>
                  <a:schemeClr val="accent1"/>
                </a:solidFill>
                <a:effectLst/>
                <a:latin typeface="Cambria" panose="02040503050406030204" pitchFamily="18" charset="0"/>
              </a:rPr>
              <a:t>igengenes</a:t>
            </a:r>
            <a:r>
              <a:rPr lang="en-US" b="1" dirty="0" smtClean="0">
                <a:solidFill>
                  <a:schemeClr val="accent1"/>
                </a:solidFill>
                <a:effectLst/>
                <a:latin typeface="Cambria" panose="02040503050406030204" pitchFamily="18" charset="0"/>
              </a:rPr>
              <a:t> and Representative Genes</a:t>
            </a:r>
            <a:endParaRPr b="1" dirty="0">
              <a:solidFill>
                <a:schemeClr val="accent1"/>
              </a:solidFill>
              <a:effectLst/>
              <a:latin typeface="Cambria" panose="02040503050406030204" pitchFamily="18" charset="0"/>
            </a:endParaRPr>
          </a:p>
        </p:txBody>
      </p:sp>
      <p:sp>
        <p:nvSpPr>
          <p:cNvPr id="17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5</a:t>
            </a:fld>
            <a:endParaRPr/>
          </a:p>
        </p:txBody>
      </p:sp>
      <p:cxnSp>
        <p:nvCxnSpPr>
          <p:cNvPr id="4" name="Straight Connector 3"/>
          <p:cNvCxnSpPr/>
          <p:nvPr/>
        </p:nvCxnSpPr>
        <p:spPr>
          <a:xfrm>
            <a:off x="1952752" y="3733800"/>
            <a:ext cx="0" cy="2819400"/>
          </a:xfrm>
          <a:prstGeom prst="line">
            <a:avLst/>
          </a:prstGeom>
          <a:noFill/>
          <a:ln w="762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p:cNvCxnSpPr/>
          <p:nvPr/>
        </p:nvCxnSpPr>
        <p:spPr>
          <a:xfrm>
            <a:off x="1952752" y="6553200"/>
            <a:ext cx="9502648" cy="0"/>
          </a:xfrm>
          <a:prstGeom prst="line">
            <a:avLst/>
          </a:prstGeom>
          <a:noFill/>
          <a:ln w="762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9" name="TextBox 8"/>
          <p:cNvSpPr txBox="1"/>
          <p:nvPr/>
        </p:nvSpPr>
        <p:spPr>
          <a:xfrm rot="16200000">
            <a:off x="-294085" y="5243115"/>
            <a:ext cx="3733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Cambria" panose="02040503050406030204" pitchFamily="18" charset="0"/>
                <a:sym typeface="Helvetica Light"/>
              </a:rPr>
              <a:t>Expression</a:t>
            </a:r>
            <a:endParaRPr kumimoji="0" lang="en-US" sz="2000" b="0" i="0" u="none" strike="noStrike" cap="none" spc="0" normalizeH="0" baseline="0" dirty="0">
              <a:ln>
                <a:noFill/>
              </a:ln>
              <a:solidFill>
                <a:srgbClr val="000000"/>
              </a:solidFill>
              <a:effectLst/>
              <a:uFillTx/>
              <a:latin typeface="Cambria" panose="02040503050406030204" pitchFamily="18" charset="0"/>
              <a:sym typeface="Helvetica Light"/>
            </a:endParaRPr>
          </a:p>
        </p:txBody>
      </p:sp>
      <p:sp>
        <p:nvSpPr>
          <p:cNvPr id="13" name="TextBox 12"/>
          <p:cNvSpPr txBox="1"/>
          <p:nvPr/>
        </p:nvSpPr>
        <p:spPr>
          <a:xfrm>
            <a:off x="4673600" y="6781800"/>
            <a:ext cx="3733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Cambria" panose="02040503050406030204" pitchFamily="18" charset="0"/>
                <a:sym typeface="Helvetica Light"/>
              </a:rPr>
              <a:t>Genes</a:t>
            </a:r>
            <a:endParaRPr kumimoji="0" lang="en-US" sz="2000" b="0" i="0" u="none" strike="noStrike" cap="none" spc="0" normalizeH="0" baseline="0" dirty="0">
              <a:ln>
                <a:noFill/>
              </a:ln>
              <a:solidFill>
                <a:srgbClr val="000000"/>
              </a:solidFill>
              <a:effectLst/>
              <a:uFillTx/>
              <a:latin typeface="Cambria" panose="02040503050406030204" pitchFamily="18" charset="0"/>
              <a:sym typeface="Helvetica Light"/>
            </a:endParaRPr>
          </a:p>
        </p:txBody>
      </p:sp>
      <p:cxnSp>
        <p:nvCxnSpPr>
          <p:cNvPr id="16" name="Straight Connector 15"/>
          <p:cNvCxnSpPr/>
          <p:nvPr/>
        </p:nvCxnSpPr>
        <p:spPr>
          <a:xfrm>
            <a:off x="2387600" y="3962400"/>
            <a:ext cx="1752600" cy="1143000"/>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p:cNvCxnSpPr/>
          <p:nvPr/>
        </p:nvCxnSpPr>
        <p:spPr>
          <a:xfrm flipV="1">
            <a:off x="4112260" y="3962400"/>
            <a:ext cx="1551940" cy="1143000"/>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p:cNvCxnSpPr/>
          <p:nvPr/>
        </p:nvCxnSpPr>
        <p:spPr>
          <a:xfrm flipH="1" flipV="1">
            <a:off x="5664200" y="3962400"/>
            <a:ext cx="1676400" cy="571500"/>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a:off x="7340600" y="4533900"/>
            <a:ext cx="1551940" cy="1714500"/>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p:cNvCxnSpPr/>
          <p:nvPr/>
        </p:nvCxnSpPr>
        <p:spPr>
          <a:xfrm flipV="1">
            <a:off x="8849106" y="5094732"/>
            <a:ext cx="1551940" cy="1143000"/>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p:cNvCxnSpPr/>
          <p:nvPr/>
        </p:nvCxnSpPr>
        <p:spPr>
          <a:xfrm>
            <a:off x="2387600" y="4523232"/>
            <a:ext cx="1752600" cy="201168"/>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p:cNvCxnSpPr/>
          <p:nvPr/>
        </p:nvCxnSpPr>
        <p:spPr>
          <a:xfrm flipV="1">
            <a:off x="4140200" y="4419600"/>
            <a:ext cx="1524000" cy="28956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33" name="Straight Connector 32"/>
          <p:cNvCxnSpPr/>
          <p:nvPr/>
        </p:nvCxnSpPr>
        <p:spPr>
          <a:xfrm>
            <a:off x="5579618" y="4419600"/>
            <a:ext cx="1752600" cy="53340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34" name="Straight Connector 33"/>
          <p:cNvCxnSpPr/>
          <p:nvPr/>
        </p:nvCxnSpPr>
        <p:spPr>
          <a:xfrm flipV="1">
            <a:off x="7340600" y="4315968"/>
            <a:ext cx="1515618" cy="637032"/>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39" name="Straight Connector 38"/>
          <p:cNvCxnSpPr/>
          <p:nvPr/>
        </p:nvCxnSpPr>
        <p:spPr>
          <a:xfrm>
            <a:off x="8838946" y="4315968"/>
            <a:ext cx="1752600" cy="53340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36" name="TextBox 35"/>
          <p:cNvSpPr txBox="1"/>
          <p:nvPr/>
        </p:nvSpPr>
        <p:spPr>
          <a:xfrm>
            <a:off x="11531600" y="4695031"/>
            <a:ext cx="7620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Cambria" panose="02040503050406030204" pitchFamily="18" charset="0"/>
                <a:sym typeface="Helvetica Light"/>
              </a:rPr>
              <a:t>ME</a:t>
            </a:r>
            <a:endParaRPr kumimoji="0" lang="en-US" sz="2000" b="1" i="0" u="none" strike="noStrike" cap="none" spc="0" normalizeH="0" baseline="0" dirty="0">
              <a:ln>
                <a:noFill/>
              </a:ln>
              <a:solidFill>
                <a:srgbClr val="000000"/>
              </a:solidFill>
              <a:effectLst/>
              <a:uFillTx/>
              <a:latin typeface="Cambria" panose="02040503050406030204" pitchFamily="18" charset="0"/>
              <a:sym typeface="Helvetica Light"/>
            </a:endParaRPr>
          </a:p>
        </p:txBody>
      </p:sp>
      <p:cxnSp>
        <p:nvCxnSpPr>
          <p:cNvPr id="42" name="Straight Connector 41"/>
          <p:cNvCxnSpPr/>
          <p:nvPr/>
        </p:nvCxnSpPr>
        <p:spPr>
          <a:xfrm flipV="1">
            <a:off x="2420620" y="4419600"/>
            <a:ext cx="1691640" cy="457199"/>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p:cNvCxnSpPr/>
          <p:nvPr/>
        </p:nvCxnSpPr>
        <p:spPr>
          <a:xfrm>
            <a:off x="4112260" y="4425697"/>
            <a:ext cx="1551940" cy="423671"/>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p:cNvCxnSpPr/>
          <p:nvPr/>
        </p:nvCxnSpPr>
        <p:spPr>
          <a:xfrm flipV="1">
            <a:off x="5664200" y="4724400"/>
            <a:ext cx="1668018" cy="122333"/>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p:cNvCxnSpPr/>
          <p:nvPr/>
        </p:nvCxnSpPr>
        <p:spPr>
          <a:xfrm flipV="1">
            <a:off x="7353808" y="3733800"/>
            <a:ext cx="1485138" cy="1007364"/>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p:cNvCxnSpPr/>
          <p:nvPr/>
        </p:nvCxnSpPr>
        <p:spPr>
          <a:xfrm>
            <a:off x="8838946" y="3733800"/>
            <a:ext cx="1625854" cy="789432"/>
          </a:xfrm>
          <a:prstGeom prst="line">
            <a:avLst/>
          </a:prstGeom>
          <a:noFill/>
          <a:ln w="38100"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3" name="Straight Connector 52"/>
          <p:cNvCxnSpPr/>
          <p:nvPr/>
        </p:nvCxnSpPr>
        <p:spPr>
          <a:xfrm>
            <a:off x="2420620" y="4419600"/>
            <a:ext cx="1719580" cy="427133"/>
          </a:xfrm>
          <a:prstGeom prst="line">
            <a:avLst/>
          </a:prstGeom>
          <a:noFill/>
          <a:ln w="28575"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6" name="Straight Connector 55"/>
          <p:cNvCxnSpPr/>
          <p:nvPr/>
        </p:nvCxnSpPr>
        <p:spPr>
          <a:xfrm flipV="1">
            <a:off x="4140200" y="4582668"/>
            <a:ext cx="1524000" cy="264065"/>
          </a:xfrm>
          <a:prstGeom prst="line">
            <a:avLst/>
          </a:prstGeom>
          <a:noFill/>
          <a:ln w="28575"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8" name="Straight Connector 57"/>
          <p:cNvCxnSpPr/>
          <p:nvPr/>
        </p:nvCxnSpPr>
        <p:spPr>
          <a:xfrm>
            <a:off x="5664200" y="4580034"/>
            <a:ext cx="1689608" cy="514698"/>
          </a:xfrm>
          <a:prstGeom prst="line">
            <a:avLst/>
          </a:prstGeom>
          <a:noFill/>
          <a:ln w="28575"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p:cNvCxnSpPr/>
          <p:nvPr/>
        </p:nvCxnSpPr>
        <p:spPr>
          <a:xfrm flipV="1">
            <a:off x="7368540" y="4564380"/>
            <a:ext cx="1524000" cy="520653"/>
          </a:xfrm>
          <a:prstGeom prst="line">
            <a:avLst/>
          </a:prstGeom>
          <a:noFill/>
          <a:ln w="28575"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p:cNvCxnSpPr/>
          <p:nvPr/>
        </p:nvCxnSpPr>
        <p:spPr>
          <a:xfrm>
            <a:off x="8838946" y="4582669"/>
            <a:ext cx="1625854" cy="370331"/>
          </a:xfrm>
          <a:prstGeom prst="line">
            <a:avLst/>
          </a:prstGeom>
          <a:noFill/>
          <a:ln w="28575" cap="flat">
            <a:solidFill>
              <a:schemeClr val="tx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1" name="Straight Arrow Connector 60"/>
          <p:cNvCxnSpPr>
            <a:stCxn id="36" idx="1"/>
          </p:cNvCxnSpPr>
          <p:nvPr/>
        </p:nvCxnSpPr>
        <p:spPr>
          <a:xfrm flipH="1" flipV="1">
            <a:off x="10667746" y="4849368"/>
            <a:ext cx="863854" cy="50848"/>
          </a:xfrm>
          <a:prstGeom prst="straightConnector1">
            <a:avLst/>
          </a:prstGeom>
          <a:noFill/>
          <a:ln w="381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 name="TextBox 2"/>
          <p:cNvSpPr txBox="1"/>
          <p:nvPr/>
        </p:nvSpPr>
        <p:spPr>
          <a:xfrm>
            <a:off x="2235199" y="6173609"/>
            <a:ext cx="886447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Helvetica Light"/>
              </a:rPr>
              <a:t> 1		         2		</a:t>
            </a:r>
            <a:r>
              <a:rPr kumimoji="0" lang="en-US" sz="1800" b="0" i="0" u="none" strike="noStrike" cap="none" spc="0" normalizeH="0" dirty="0" smtClean="0">
                <a:ln>
                  <a:noFill/>
                </a:ln>
                <a:solidFill>
                  <a:srgbClr val="000000"/>
                </a:solidFill>
                <a:effectLst/>
                <a:uFillTx/>
                <a:latin typeface="+mn-lt"/>
                <a:ea typeface="+mn-ea"/>
                <a:cs typeface="+mn-cs"/>
                <a:sym typeface="Helvetica Light"/>
              </a:rPr>
              <a:t>      </a:t>
            </a:r>
            <a:r>
              <a:rPr kumimoji="0" lang="en-US" sz="1800" b="0" i="0" u="none" strike="noStrike" cap="none" spc="0" normalizeH="0" baseline="0" dirty="0" smtClean="0">
                <a:ln>
                  <a:noFill/>
                </a:ln>
                <a:solidFill>
                  <a:srgbClr val="000000"/>
                </a:solidFill>
                <a:effectLst/>
                <a:uFillTx/>
                <a:latin typeface="+mn-lt"/>
                <a:ea typeface="+mn-ea"/>
                <a:cs typeface="+mn-cs"/>
                <a:sym typeface="Helvetica Light"/>
              </a:rPr>
              <a:t>3		         </a:t>
            </a:r>
            <a:r>
              <a:rPr kumimoji="0" lang="en-US" sz="1800" b="0" i="0" u="none" strike="noStrike" cap="none" spc="0" normalizeH="0" dirty="0" smtClean="0">
                <a:ln>
                  <a:noFill/>
                </a:ln>
                <a:solidFill>
                  <a:srgbClr val="000000"/>
                </a:solidFill>
                <a:effectLst/>
                <a:uFillTx/>
                <a:latin typeface="+mn-lt"/>
                <a:ea typeface="+mn-ea"/>
                <a:cs typeface="+mn-cs"/>
                <a:sym typeface="Helvetica Light"/>
              </a:rPr>
              <a:t>    4			  5                        6</a:t>
            </a:r>
            <a:endParaRPr kumimoji="0" lang="en-US" sz="18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7" name="Straight Connector 6"/>
          <p:cNvCxnSpPr/>
          <p:nvPr/>
        </p:nvCxnSpPr>
        <p:spPr>
          <a:xfrm>
            <a:off x="5664200" y="3581399"/>
            <a:ext cx="0" cy="2592210"/>
          </a:xfrm>
          <a:prstGeom prst="line">
            <a:avLst/>
          </a:prstGeom>
          <a:noFill/>
          <a:ln w="63500" cap="flat">
            <a:solidFill>
              <a:srgbClr val="FF0000"/>
            </a:solidFill>
            <a:prstDash val="sys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116398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dentify modules"/>
          <p:cNvSpPr>
            <a:spLocks noGrp="1"/>
          </p:cNvSpPr>
          <p:nvPr>
            <p:ph type="title"/>
          </p:nvPr>
        </p:nvSpPr>
        <p:spPr>
          <a:prstGeom prst="rect">
            <a:avLst/>
          </a:prstGeom>
        </p:spPr>
        <p:txBody>
          <a:bodyPr/>
          <a:lstStyle/>
          <a:p>
            <a:r>
              <a:rPr lang="en-US" b="1" dirty="0" smtClean="0">
                <a:solidFill>
                  <a:schemeClr val="accent1"/>
                </a:solidFill>
                <a:effectLst/>
                <a:latin typeface="Cambria" panose="02040503050406030204" pitchFamily="18" charset="0"/>
              </a:rPr>
              <a:t>Module Constituents</a:t>
            </a:r>
            <a:endParaRPr b="1" dirty="0">
              <a:solidFill>
                <a:schemeClr val="accent1"/>
              </a:solidFill>
              <a:effectLst/>
              <a:latin typeface="Cambria" panose="02040503050406030204" pitchFamily="18" charset="0"/>
            </a:endParaRPr>
          </a:p>
        </p:txBody>
      </p:sp>
      <p:sp>
        <p:nvSpPr>
          <p:cNvPr id="1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6</a:t>
            </a:fld>
            <a:endParaRPr/>
          </a:p>
        </p:txBody>
      </p:sp>
      <p:graphicFrame>
        <p:nvGraphicFramePr>
          <p:cNvPr id="167" name="Table"/>
          <p:cNvGraphicFramePr/>
          <p:nvPr>
            <p:extLst>
              <p:ext uri="{D42A27DB-BD31-4B8C-83A1-F6EECF244321}">
                <p14:modId xmlns:p14="http://schemas.microsoft.com/office/powerpoint/2010/main" val="709231564"/>
              </p:ext>
            </p:extLst>
          </p:nvPr>
        </p:nvGraphicFramePr>
        <p:xfrm>
          <a:off x="824393" y="2480014"/>
          <a:ext cx="11356013" cy="6005475"/>
        </p:xfrm>
        <a:graphic>
          <a:graphicData uri="http://schemas.openxmlformats.org/drawingml/2006/table">
            <a:tbl>
              <a:tblPr firstRow="1" firstCol="1">
                <a:tableStyleId>{4C3C2611-4C71-4FC5-86AE-919BDF0F9419}</a:tableStyleId>
              </a:tblPr>
              <a:tblGrid>
                <a:gridCol w="1938121"/>
                <a:gridCol w="4277842"/>
                <a:gridCol w="5140050"/>
              </a:tblGrid>
              <a:tr h="667275">
                <a:tc>
                  <a:txBody>
                    <a:bodyPr/>
                    <a:lstStyle/>
                    <a:p>
                      <a:pPr defTabSz="1300480">
                        <a:defRPr b="0">
                          <a:solidFill>
                            <a:srgbClr val="000000"/>
                          </a:solidFill>
                        </a:defRPr>
                      </a:pPr>
                      <a:r>
                        <a:rPr sz="3200" b="1" i="1" dirty="0">
                          <a:latin typeface="Arial"/>
                          <a:ea typeface="Arial"/>
                          <a:cs typeface="Arial"/>
                          <a:sym typeface="Arial"/>
                        </a:rPr>
                        <a:t>Module</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b="0">
                          <a:solidFill>
                            <a:srgbClr val="000000"/>
                          </a:solidFill>
                        </a:defRPr>
                      </a:pPr>
                      <a:r>
                        <a:rPr sz="3200" b="1" i="1" dirty="0">
                          <a:latin typeface="Arial"/>
                          <a:ea typeface="Arial"/>
                          <a:cs typeface="Arial"/>
                          <a:sym typeface="Arial"/>
                        </a:rPr>
                        <a:t>GO enrichment</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b="0">
                          <a:solidFill>
                            <a:srgbClr val="000000"/>
                          </a:solidFill>
                        </a:defRPr>
                      </a:pPr>
                      <a:r>
                        <a:rPr lang="en-US" sz="3200" b="1" i="1" dirty="0" smtClean="0">
                          <a:latin typeface="Arial"/>
                          <a:ea typeface="Arial"/>
                          <a:cs typeface="Arial"/>
                          <a:sym typeface="Arial"/>
                        </a:rPr>
                        <a:t>Representative Gene</a:t>
                      </a:r>
                      <a:endParaRPr sz="3200" b="1" i="1" dirty="0">
                        <a:latin typeface="Arial"/>
                        <a:ea typeface="Arial"/>
                        <a:cs typeface="Arial"/>
                        <a:sym typeface="Arial"/>
                      </a:endParaRP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r>
              <a:tr h="667275">
                <a:tc>
                  <a:txBody>
                    <a:bodyPr/>
                    <a:lstStyle/>
                    <a:p>
                      <a:pPr defTabSz="1300480">
                        <a:defRPr b="0">
                          <a:solidFill>
                            <a:srgbClr val="000000"/>
                          </a:solidFill>
                        </a:defRPr>
                      </a:pPr>
                      <a:r>
                        <a:rPr sz="2400" b="1" i="1" dirty="0">
                          <a:latin typeface="Arial"/>
                          <a:ea typeface="Arial"/>
                          <a:cs typeface="Arial"/>
                          <a:sym typeface="Arial"/>
                        </a:rPr>
                        <a:t>Blue</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r>
                        <a:rPr sz="2400" b="1" i="1" dirty="0">
                          <a:latin typeface="Arial"/>
                          <a:ea typeface="Arial"/>
                          <a:cs typeface="Arial"/>
                          <a:sym typeface="Arial"/>
                        </a:rPr>
                        <a:t>virus response, interferon</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a:latin typeface="Arial"/>
                          <a:ea typeface="Arial"/>
                          <a:cs typeface="Arial"/>
                          <a:sym typeface="Arial"/>
                        </a:rPr>
                        <a:t>RNF213 (Ubiquitin Ligase)</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Yellow</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sz="2400" b="1" i="1">
                          <a:latin typeface="Arial"/>
                          <a:ea typeface="Arial"/>
                          <a:cs typeface="Arial"/>
                          <a:sym typeface="Arial"/>
                        </a:defRPr>
                      </a:pPr>
                      <a:endParaRPr dirty="0"/>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a:latin typeface="Arial"/>
                          <a:ea typeface="Arial"/>
                          <a:cs typeface="Arial"/>
                          <a:sym typeface="Arial"/>
                        </a:rPr>
                        <a:t>NBPF14</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Turquoise</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r>
                        <a:rPr sz="2400" b="1" i="1" dirty="0">
                          <a:latin typeface="Arial"/>
                          <a:ea typeface="Arial"/>
                          <a:cs typeface="Arial"/>
                          <a:sym typeface="Arial"/>
                        </a:rPr>
                        <a:t>Immune system</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a:latin typeface="Arial"/>
                          <a:ea typeface="Arial"/>
                          <a:cs typeface="Arial"/>
                          <a:sym typeface="Arial"/>
                        </a:rPr>
                        <a:t>LCP2 (T-cell receptor signaling)</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Green</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r>
                        <a:rPr sz="2400" b="1" i="1" dirty="0">
                          <a:latin typeface="Arial"/>
                          <a:ea typeface="Arial"/>
                          <a:cs typeface="Arial"/>
                          <a:sym typeface="Arial"/>
                        </a:rPr>
                        <a:t>Exosome</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a:latin typeface="Arial"/>
                          <a:ea typeface="Arial"/>
                          <a:cs typeface="Arial"/>
                          <a:sym typeface="Arial"/>
                        </a:rPr>
                        <a:t>ECM1 (extracellular matrix prot)</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Red</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sz="2400" b="1" i="1">
                          <a:latin typeface="Arial"/>
                          <a:ea typeface="Arial"/>
                          <a:cs typeface="Arial"/>
                          <a:sym typeface="Arial"/>
                        </a:defRPr>
                      </a:pPr>
                      <a:endParaRPr dirty="0"/>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dirty="0">
                          <a:latin typeface="Arial"/>
                          <a:ea typeface="Arial"/>
                          <a:cs typeface="Arial"/>
                          <a:sym typeface="Arial"/>
                        </a:rPr>
                        <a:t>YDJC (deacetylates)</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Brown</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sz="2400" b="1" i="1">
                          <a:latin typeface="Arial"/>
                          <a:ea typeface="Arial"/>
                          <a:cs typeface="Arial"/>
                          <a:sym typeface="Arial"/>
                        </a:defRPr>
                      </a:pPr>
                      <a:endParaRP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dirty="0">
                          <a:latin typeface="Arial"/>
                          <a:ea typeface="Arial"/>
                          <a:cs typeface="Arial"/>
                          <a:sym typeface="Arial"/>
                        </a:rPr>
                        <a:t>OSBPL7 (Oxysterol binding)</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Black</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sz="2400" b="1" i="1">
                          <a:latin typeface="Arial"/>
                          <a:ea typeface="Arial"/>
                          <a:cs typeface="Arial"/>
                          <a:sym typeface="Arial"/>
                        </a:defRPr>
                      </a:pPr>
                      <a:endParaRP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dirty="0">
                          <a:latin typeface="Arial"/>
                          <a:ea typeface="Arial"/>
                          <a:cs typeface="Arial"/>
                          <a:sym typeface="Arial"/>
                        </a:rPr>
                        <a:t>HNMT (histamine degradation)</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r h="667275">
                <a:tc>
                  <a:txBody>
                    <a:bodyPr/>
                    <a:lstStyle/>
                    <a:p>
                      <a:pPr defTabSz="1300480">
                        <a:defRPr b="0">
                          <a:solidFill>
                            <a:srgbClr val="000000"/>
                          </a:solidFill>
                        </a:defRPr>
                      </a:pPr>
                      <a:r>
                        <a:rPr sz="2400" b="1" i="1" dirty="0">
                          <a:latin typeface="Arial"/>
                          <a:ea typeface="Arial"/>
                          <a:cs typeface="Arial"/>
                          <a:sym typeface="Arial"/>
                        </a:rPr>
                        <a:t>Plink</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solidFill>
                      <a:schemeClr val="bg2"/>
                    </a:solidFill>
                  </a:tcPr>
                </a:tc>
                <a:tc>
                  <a:txBody>
                    <a:bodyPr/>
                    <a:lstStyle/>
                    <a:p>
                      <a:pPr defTabSz="1300480">
                        <a:defRPr sz="2400" b="1" i="1">
                          <a:latin typeface="Arial"/>
                          <a:ea typeface="Arial"/>
                          <a:cs typeface="Arial"/>
                          <a:sym typeface="Arial"/>
                        </a:defRPr>
                      </a:pPr>
                      <a:endParaRPr dirty="0"/>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c>
                  <a:txBody>
                    <a:bodyPr/>
                    <a:lstStyle/>
                    <a:p>
                      <a:pPr defTabSz="1300480"/>
                      <a:r>
                        <a:rPr sz="2400" b="1" i="1" dirty="0">
                          <a:latin typeface="Arial"/>
                          <a:ea typeface="Arial"/>
                          <a:cs typeface="Arial"/>
                          <a:sym typeface="Arial"/>
                        </a:rPr>
                        <a:t>NHLRC2</a:t>
                      </a:r>
                    </a:p>
                  </a:txBody>
                  <a:tcPr marL="63500" marR="63500" marT="63500" marB="63500" horzOverflow="overflow">
                    <a:lnL w="12700">
                      <a:solidFill>
                        <a:srgbClr val="000000"/>
                      </a:solidFill>
                      <a:bevel/>
                    </a:lnL>
                    <a:lnR w="12700">
                      <a:solidFill>
                        <a:srgbClr val="000000"/>
                      </a:solidFill>
                      <a:bevel/>
                    </a:lnR>
                    <a:lnT w="12700">
                      <a:solidFill>
                        <a:srgbClr val="000000"/>
                      </a:solidFill>
                      <a:bevel/>
                    </a:lnT>
                    <a:lnB w="12700">
                      <a:solidFill>
                        <a:srgbClr val="000000"/>
                      </a:solidFill>
                      <a:bevel/>
                    </a:lnB>
                    <a:noFill/>
                  </a:tcPr>
                </a:tc>
              </a:tr>
            </a:tbl>
          </a:graphicData>
        </a:graphic>
      </p:graphicFrame>
      <p:pic>
        <p:nvPicPr>
          <p:cNvPr id="169" name="image4.png" descr="image4.png"/>
          <p:cNvPicPr>
            <a:picLocks noChangeAspect="1"/>
          </p:cNvPicPr>
          <p:nvPr/>
        </p:nvPicPr>
        <p:blipFill>
          <a:blip r:embed="rId3">
            <a:extLst/>
          </a:blip>
          <a:srcRect l="15185" t="90425" r="5409" b="4787"/>
          <a:stretch>
            <a:fillRect/>
          </a:stretch>
        </p:blipFill>
        <p:spPr>
          <a:xfrm rot="1787">
            <a:off x="2917422" y="8691470"/>
            <a:ext cx="6944396" cy="60774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eigengene_patient_vs_control_2.png" descr="eigengene_patient_vs_control_2.png"/>
          <p:cNvPicPr>
            <a:picLocks noChangeAspect="1"/>
          </p:cNvPicPr>
          <p:nvPr/>
        </p:nvPicPr>
        <p:blipFill>
          <a:blip r:embed="rId3">
            <a:extLst/>
          </a:blip>
          <a:stretch>
            <a:fillRect/>
          </a:stretch>
        </p:blipFill>
        <p:spPr>
          <a:xfrm>
            <a:off x="1607746" y="1902413"/>
            <a:ext cx="9748032" cy="7851187"/>
          </a:xfrm>
          <a:prstGeom prst="rect">
            <a:avLst/>
          </a:prstGeom>
          <a:ln w="12700">
            <a:miter lim="400000"/>
          </a:ln>
        </p:spPr>
      </p:pic>
      <p:sp>
        <p:nvSpPr>
          <p:cNvPr id="17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7</a:t>
            </a:fld>
            <a:endParaRPr/>
          </a:p>
        </p:txBody>
      </p:sp>
      <p:sp>
        <p:nvSpPr>
          <p:cNvPr id="175" name="Module eigengenes separate patients and control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Module </a:t>
            </a:r>
            <a:r>
              <a:rPr lang="en-US" b="1" dirty="0" err="1" smtClean="0">
                <a:solidFill>
                  <a:schemeClr val="accent1"/>
                </a:solidFill>
                <a:effectLst/>
                <a:latin typeface="Cambria" panose="02040503050406030204" pitchFamily="18" charset="0"/>
              </a:rPr>
              <a:t>E</a:t>
            </a:r>
            <a:r>
              <a:rPr b="1" dirty="0" err="1" smtClean="0">
                <a:solidFill>
                  <a:schemeClr val="accent1"/>
                </a:solidFill>
                <a:effectLst/>
                <a:latin typeface="Cambria" panose="02040503050406030204" pitchFamily="18" charset="0"/>
              </a:rPr>
              <a:t>igengenes</a:t>
            </a:r>
            <a:r>
              <a:rPr b="1" dirty="0" smtClean="0">
                <a:solidFill>
                  <a:schemeClr val="accent1"/>
                </a:solidFill>
                <a:effectLst/>
                <a:latin typeface="Cambria" panose="02040503050406030204" pitchFamily="18" charset="0"/>
              </a:rPr>
              <a:t> </a:t>
            </a:r>
            <a:r>
              <a:rPr lang="en-US" b="1" dirty="0" smtClean="0">
                <a:solidFill>
                  <a:schemeClr val="accent1"/>
                </a:solidFill>
                <a:effectLst/>
                <a:latin typeface="Cambria" panose="02040503050406030204" pitchFamily="18" charset="0"/>
              </a:rPr>
              <a:t>S</a:t>
            </a:r>
            <a:r>
              <a:rPr b="1" dirty="0" smtClean="0">
                <a:solidFill>
                  <a:schemeClr val="accent1"/>
                </a:solidFill>
                <a:effectLst/>
                <a:latin typeface="Cambria" panose="02040503050406030204" pitchFamily="18" charset="0"/>
              </a:rPr>
              <a:t>eparate </a:t>
            </a:r>
            <a:r>
              <a:rPr lang="en-US" b="1" dirty="0" smtClean="0">
                <a:solidFill>
                  <a:schemeClr val="accent1"/>
                </a:solidFill>
                <a:effectLst/>
                <a:latin typeface="Cambria" panose="02040503050406030204" pitchFamily="18" charset="0"/>
              </a:rPr>
              <a:t>P</a:t>
            </a:r>
            <a:r>
              <a:rPr b="1" dirty="0" smtClean="0">
                <a:solidFill>
                  <a:schemeClr val="accent1"/>
                </a:solidFill>
                <a:effectLst/>
                <a:latin typeface="Cambria" panose="02040503050406030204" pitchFamily="18" charset="0"/>
              </a:rPr>
              <a:t>atients </a:t>
            </a:r>
            <a:r>
              <a:rPr b="1" dirty="0">
                <a:solidFill>
                  <a:schemeClr val="accent1"/>
                </a:solidFill>
                <a:effectLst/>
                <a:latin typeface="Cambria" panose="02040503050406030204" pitchFamily="18" charset="0"/>
              </a:rPr>
              <a:t>and </a:t>
            </a:r>
            <a:r>
              <a:rPr lang="en-US" b="1" dirty="0" smtClean="0">
                <a:solidFill>
                  <a:schemeClr val="accent1"/>
                </a:solidFill>
                <a:effectLst/>
                <a:latin typeface="Cambria" panose="02040503050406030204" pitchFamily="18" charset="0"/>
              </a:rPr>
              <a:t>C</a:t>
            </a:r>
            <a:r>
              <a:rPr b="1" dirty="0" smtClean="0">
                <a:solidFill>
                  <a:schemeClr val="accent1"/>
                </a:solidFill>
                <a:effectLst/>
                <a:latin typeface="Cambria" panose="02040503050406030204" pitchFamily="18" charset="0"/>
              </a:rPr>
              <a:t>ontrols</a:t>
            </a:r>
            <a:endParaRPr b="1" dirty="0">
              <a:solidFill>
                <a:schemeClr val="accent1"/>
              </a:solidFill>
              <a:effectLst/>
              <a:latin typeface="Cambria" panose="02040503050406030204" pitchFamily="18"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Module eigengenes separate patients and control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Module </a:t>
            </a:r>
            <a:r>
              <a:rPr lang="en-US" b="1" dirty="0" err="1" smtClean="0">
                <a:solidFill>
                  <a:schemeClr val="accent1"/>
                </a:solidFill>
                <a:effectLst/>
                <a:latin typeface="Cambria" panose="02040503050406030204" pitchFamily="18" charset="0"/>
              </a:rPr>
              <a:t>E</a:t>
            </a:r>
            <a:r>
              <a:rPr b="1" dirty="0" err="1" smtClean="0">
                <a:solidFill>
                  <a:schemeClr val="accent1"/>
                </a:solidFill>
                <a:effectLst/>
                <a:latin typeface="Cambria" panose="02040503050406030204" pitchFamily="18" charset="0"/>
              </a:rPr>
              <a:t>igengenes</a:t>
            </a:r>
            <a:r>
              <a:rPr b="1" dirty="0" smtClean="0">
                <a:solidFill>
                  <a:schemeClr val="accent1"/>
                </a:solidFill>
                <a:effectLst/>
                <a:latin typeface="Cambria" panose="02040503050406030204" pitchFamily="18" charset="0"/>
              </a:rPr>
              <a:t> </a:t>
            </a:r>
            <a:r>
              <a:rPr lang="en-US" b="1" dirty="0" smtClean="0">
                <a:solidFill>
                  <a:schemeClr val="accent1"/>
                </a:solidFill>
                <a:effectLst/>
                <a:latin typeface="Cambria" panose="02040503050406030204" pitchFamily="18" charset="0"/>
              </a:rPr>
              <a:t>S</a:t>
            </a:r>
            <a:r>
              <a:rPr b="1" dirty="0" smtClean="0">
                <a:solidFill>
                  <a:schemeClr val="accent1"/>
                </a:solidFill>
                <a:effectLst/>
                <a:latin typeface="Cambria" panose="02040503050406030204" pitchFamily="18" charset="0"/>
              </a:rPr>
              <a:t>eparate </a:t>
            </a:r>
            <a:r>
              <a:rPr lang="en-US" b="1" dirty="0" smtClean="0">
                <a:solidFill>
                  <a:schemeClr val="accent1"/>
                </a:solidFill>
                <a:effectLst/>
                <a:latin typeface="Cambria" panose="02040503050406030204" pitchFamily="18" charset="0"/>
              </a:rPr>
              <a:t>P</a:t>
            </a:r>
            <a:r>
              <a:rPr b="1" dirty="0" smtClean="0">
                <a:solidFill>
                  <a:schemeClr val="accent1"/>
                </a:solidFill>
                <a:effectLst/>
                <a:latin typeface="Cambria" panose="02040503050406030204" pitchFamily="18" charset="0"/>
              </a:rPr>
              <a:t>atients </a:t>
            </a:r>
            <a:r>
              <a:rPr b="1" dirty="0">
                <a:solidFill>
                  <a:schemeClr val="accent1"/>
                </a:solidFill>
                <a:effectLst/>
                <a:latin typeface="Cambria" panose="02040503050406030204" pitchFamily="18" charset="0"/>
              </a:rPr>
              <a:t>and </a:t>
            </a:r>
            <a:r>
              <a:rPr lang="en-US" b="1" dirty="0" smtClean="0">
                <a:solidFill>
                  <a:schemeClr val="accent1"/>
                </a:solidFill>
                <a:effectLst/>
                <a:latin typeface="Cambria" panose="02040503050406030204" pitchFamily="18" charset="0"/>
              </a:rPr>
              <a:t>C</a:t>
            </a:r>
            <a:r>
              <a:rPr b="1" dirty="0" smtClean="0">
                <a:solidFill>
                  <a:schemeClr val="accent1"/>
                </a:solidFill>
                <a:effectLst/>
                <a:latin typeface="Cambria" panose="02040503050406030204" pitchFamily="18" charset="0"/>
              </a:rPr>
              <a:t>ontrols</a:t>
            </a:r>
            <a:endParaRPr b="1" dirty="0">
              <a:solidFill>
                <a:schemeClr val="accent1"/>
              </a:solidFill>
              <a:effectLst/>
              <a:latin typeface="Cambria" panose="02040503050406030204" pitchFamily="18" charset="0"/>
            </a:endParaRPr>
          </a:p>
        </p:txBody>
      </p:sp>
      <p:sp>
        <p:nvSpPr>
          <p:cNvPr id="18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8</a:t>
            </a:fld>
            <a:endParaRPr/>
          </a:p>
        </p:txBody>
      </p:sp>
      <p:pic>
        <p:nvPicPr>
          <p:cNvPr id="181" name="eigengene_patient_vs_control.png" descr="eigengene_patient_vs_control.png"/>
          <p:cNvPicPr>
            <a:picLocks noChangeAspect="1"/>
          </p:cNvPicPr>
          <p:nvPr/>
        </p:nvPicPr>
        <p:blipFill>
          <a:blip r:embed="rId2">
            <a:extLst/>
          </a:blip>
          <a:stretch>
            <a:fillRect/>
          </a:stretch>
        </p:blipFill>
        <p:spPr>
          <a:xfrm>
            <a:off x="25400" y="2546518"/>
            <a:ext cx="12979400" cy="6368882"/>
          </a:xfrm>
          <a:prstGeom prst="rect">
            <a:avLst/>
          </a:prstGeom>
          <a:ln w="12700">
            <a:miter lim="400000"/>
          </a:ln>
        </p:spPr>
      </p:pic>
      <p:sp>
        <p:nvSpPr>
          <p:cNvPr id="182" name="0: patient…"/>
          <p:cNvSpPr/>
          <p:nvPr/>
        </p:nvSpPr>
        <p:spPr>
          <a:xfrm>
            <a:off x="10143286" y="6096000"/>
            <a:ext cx="188478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Cambria" panose="02040503050406030204" pitchFamily="18" charset="0"/>
              </a:rPr>
              <a:t>0:</a:t>
            </a:r>
            <a:r>
              <a:rPr dirty="0" smtClean="0">
                <a:latin typeface="Cambria" panose="02040503050406030204" pitchFamily="18" charset="0"/>
              </a:rPr>
              <a:t> </a:t>
            </a:r>
            <a:r>
              <a:rPr lang="en-US" dirty="0" smtClean="0">
                <a:latin typeface="Cambria" panose="02040503050406030204" pitchFamily="18" charset="0"/>
              </a:rPr>
              <a:t>asthma</a:t>
            </a:r>
            <a:endParaRPr dirty="0" smtClean="0">
              <a:latin typeface="Cambria" panose="02040503050406030204" pitchFamily="18" charset="0"/>
            </a:endParaRPr>
          </a:p>
          <a:p>
            <a:r>
              <a:rPr dirty="0">
                <a:latin typeface="Cambria" panose="02040503050406030204" pitchFamily="18" charset="0"/>
              </a:rPr>
              <a:t>1: control</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red_vs_brown.png" descr="red_vs_brown.png"/>
          <p:cNvPicPr>
            <a:picLocks noChangeAspect="1"/>
          </p:cNvPicPr>
          <p:nvPr/>
        </p:nvPicPr>
        <p:blipFill>
          <a:blip r:embed="rId3">
            <a:extLst/>
          </a:blip>
          <a:stretch>
            <a:fillRect/>
          </a:stretch>
        </p:blipFill>
        <p:spPr>
          <a:xfrm>
            <a:off x="1320800" y="1905001"/>
            <a:ext cx="10305330" cy="7848600"/>
          </a:xfrm>
          <a:prstGeom prst="rect">
            <a:avLst/>
          </a:prstGeom>
          <a:ln w="12700">
            <a:miter lim="400000"/>
          </a:ln>
        </p:spPr>
      </p:pic>
      <p:sp>
        <p:nvSpPr>
          <p:cNvPr id="18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9</a:t>
            </a:fld>
            <a:endParaRPr/>
          </a:p>
        </p:txBody>
      </p:sp>
      <p:sp>
        <p:nvSpPr>
          <p:cNvPr id="186" name="Module eigengenes can predict TEA clusters / redefine TEA clusters"/>
          <p:cNvSpPr>
            <a:spLocks noGrp="1"/>
          </p:cNvSpPr>
          <p:nvPr>
            <p:ph type="title"/>
          </p:nvPr>
        </p:nvSpPr>
        <p:spPr>
          <a:prstGeom prst="rect">
            <a:avLst/>
          </a:prstGeom>
        </p:spPr>
        <p:txBody>
          <a:bodyPr/>
          <a:lstStyle/>
          <a:p>
            <a:r>
              <a:rPr b="1" dirty="0">
                <a:solidFill>
                  <a:schemeClr val="accent1"/>
                </a:solidFill>
                <a:effectLst/>
                <a:latin typeface="Cambria" panose="02040503050406030204" pitchFamily="18" charset="0"/>
              </a:rPr>
              <a:t>Module </a:t>
            </a:r>
            <a:r>
              <a:rPr lang="en-US" b="1" dirty="0" err="1" smtClean="0">
                <a:solidFill>
                  <a:schemeClr val="accent1"/>
                </a:solidFill>
                <a:effectLst/>
                <a:latin typeface="Cambria" panose="02040503050406030204" pitchFamily="18" charset="0"/>
              </a:rPr>
              <a:t>E</a:t>
            </a:r>
            <a:r>
              <a:rPr b="1" dirty="0" err="1" smtClean="0">
                <a:solidFill>
                  <a:schemeClr val="accent1"/>
                </a:solidFill>
                <a:effectLst/>
                <a:latin typeface="Cambria" panose="02040503050406030204" pitchFamily="18" charset="0"/>
              </a:rPr>
              <a:t>igengenes</a:t>
            </a:r>
            <a:r>
              <a:rPr b="1" dirty="0" smtClean="0">
                <a:solidFill>
                  <a:schemeClr val="accent1"/>
                </a:solidFill>
                <a:effectLst/>
                <a:latin typeface="Cambria" panose="02040503050406030204" pitchFamily="18" charset="0"/>
              </a:rPr>
              <a:t> </a:t>
            </a:r>
            <a:r>
              <a:rPr lang="en-US" b="1" dirty="0" smtClean="0">
                <a:solidFill>
                  <a:schemeClr val="accent1"/>
                </a:solidFill>
                <a:effectLst/>
                <a:latin typeface="Cambria" panose="02040503050406030204" pitchFamily="18" charset="0"/>
              </a:rPr>
              <a:t>Can </a:t>
            </a:r>
            <a:br>
              <a:rPr lang="en-US" b="1" dirty="0" smtClean="0">
                <a:solidFill>
                  <a:schemeClr val="accent1"/>
                </a:solidFill>
                <a:effectLst/>
                <a:latin typeface="Cambria" panose="02040503050406030204" pitchFamily="18" charset="0"/>
              </a:rPr>
            </a:br>
            <a:r>
              <a:rPr lang="en-US" b="1" dirty="0" smtClean="0">
                <a:solidFill>
                  <a:schemeClr val="accent1"/>
                </a:solidFill>
                <a:effectLst/>
                <a:latin typeface="Cambria" panose="02040503050406030204" pitchFamily="18" charset="0"/>
              </a:rPr>
              <a:t>P</a:t>
            </a:r>
            <a:r>
              <a:rPr b="1" dirty="0" smtClean="0">
                <a:solidFill>
                  <a:schemeClr val="accent1"/>
                </a:solidFill>
                <a:effectLst/>
                <a:latin typeface="Cambria" panose="02040503050406030204" pitchFamily="18" charset="0"/>
              </a:rPr>
              <a:t>redict</a:t>
            </a:r>
            <a:r>
              <a:rPr lang="en-US" b="1" dirty="0" smtClean="0">
                <a:solidFill>
                  <a:schemeClr val="accent1"/>
                </a:solidFill>
                <a:effectLst/>
                <a:latin typeface="Cambria" panose="02040503050406030204" pitchFamily="18" charset="0"/>
              </a:rPr>
              <a:t> / Refine</a:t>
            </a:r>
            <a:r>
              <a:rPr b="1" dirty="0" smtClean="0">
                <a:solidFill>
                  <a:schemeClr val="accent1"/>
                </a:solidFill>
                <a:effectLst/>
                <a:latin typeface="Cambria" panose="02040503050406030204" pitchFamily="18" charset="0"/>
              </a:rPr>
              <a:t> </a:t>
            </a:r>
            <a:r>
              <a:rPr b="1" dirty="0">
                <a:solidFill>
                  <a:schemeClr val="accent1"/>
                </a:solidFill>
                <a:effectLst/>
                <a:latin typeface="Cambria" panose="02040503050406030204" pitchFamily="18" charset="0"/>
              </a:rPr>
              <a:t>TEA </a:t>
            </a:r>
            <a:r>
              <a:rPr lang="en-US" b="1" dirty="0" smtClean="0">
                <a:solidFill>
                  <a:schemeClr val="accent1"/>
                </a:solidFill>
                <a:effectLst/>
                <a:latin typeface="Cambria" panose="02040503050406030204" pitchFamily="18" charset="0"/>
              </a:rPr>
              <a:t>C</a:t>
            </a:r>
            <a:r>
              <a:rPr b="1" dirty="0" smtClean="0">
                <a:solidFill>
                  <a:schemeClr val="accent1"/>
                </a:solidFill>
                <a:effectLst/>
                <a:latin typeface="Cambria" panose="02040503050406030204" pitchFamily="18" charset="0"/>
              </a:rPr>
              <a:t>lusters</a:t>
            </a:r>
            <a:endParaRPr b="1" dirty="0">
              <a:solidFill>
                <a:schemeClr val="accent1"/>
              </a:solidFill>
              <a:effectLst/>
              <a:latin typeface="Cambria" panose="02040503050406030204" pitchFamily="18"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1129</TotalTime>
  <Words>1633</Words>
  <Application>Microsoft Macintosh PowerPoint</Application>
  <PresentationFormat>Custom</PresentationFormat>
  <Paragraphs>269</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Roman</vt:lpstr>
      <vt:lpstr>Calibri</vt:lpstr>
      <vt:lpstr>Cambria</vt:lpstr>
      <vt:lpstr>Century Gothic</vt:lpstr>
      <vt:lpstr>Helvetica</vt:lpstr>
      <vt:lpstr>Helvetica Light</vt:lpstr>
      <vt:lpstr>Helvetica Neue</vt:lpstr>
      <vt:lpstr>White</vt:lpstr>
      <vt:lpstr>Co-Expression Network Analysis of Asthma Samples</vt:lpstr>
      <vt:lpstr>What is Network Analysis?</vt:lpstr>
      <vt:lpstr>The Data Set</vt:lpstr>
      <vt:lpstr>Identify Modules</vt:lpstr>
      <vt:lpstr>Module Eigengenes and Representative Genes</vt:lpstr>
      <vt:lpstr>Module Constituents</vt:lpstr>
      <vt:lpstr>Module Eigengenes Separate Patients and Controls</vt:lpstr>
      <vt:lpstr>Module Eigengenes Separate Patients and Controls</vt:lpstr>
      <vt:lpstr>Module Eigengenes Can  Predict / Refine TEA Clusters</vt:lpstr>
      <vt:lpstr>Module Eigengenes Can  Predict / Redefine TEA clusters</vt:lpstr>
      <vt:lpstr>Eigengenes vs Clinical Features</vt:lpstr>
      <vt:lpstr>Modules are Better Biomarkers than Individual Genes</vt:lpstr>
      <vt:lpstr>Eigengenes vs Clinical Features</vt:lpstr>
      <vt:lpstr>Points Worth Highlighting</vt:lpstr>
      <vt:lpstr>The End!  Thank You</vt:lpstr>
      <vt:lpstr>Module Clinical Correlations, Pt. 1</vt:lpstr>
      <vt:lpstr>Module Clinical Correlations, Pt. 2</vt:lpstr>
      <vt:lpstr>Module Clinical Correlations, Pt. 3</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Co-Expression Network Analysis of Asthma Samples</dc:title>
  <dc:creator>Brian Barron</dc:creator>
  <cp:lastModifiedBy>Yan, Koon-Kiu</cp:lastModifiedBy>
  <cp:revision>109</cp:revision>
  <dcterms:created xsi:type="dcterms:W3CDTF">2017-04-12T19:11:56Z</dcterms:created>
  <dcterms:modified xsi:type="dcterms:W3CDTF">2017-04-12T21:09:19Z</dcterms:modified>
</cp:coreProperties>
</file>