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9" r:id="rId2"/>
    <p:sldId id="260" r:id="rId3"/>
    <p:sldId id="262" r:id="rId4"/>
    <p:sldId id="257" r:id="rId5"/>
    <p:sldId id="261" r:id="rId6"/>
    <p:sldId id="265" r:id="rId7"/>
    <p:sldId id="263" r:id="rId8"/>
    <p:sldId id="267" r:id="rId9"/>
    <p:sldId id="268" r:id="rId10"/>
    <p:sldId id="271" r:id="rId11"/>
    <p:sldId id="264" r:id="rId12"/>
    <p:sldId id="269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141"/>
    <p:restoredTop sz="94655"/>
  </p:normalViewPr>
  <p:slideViewPr>
    <p:cSldViewPr snapToGrid="0" snapToObjects="1">
      <p:cViewPr>
        <p:scale>
          <a:sx n="165" d="100"/>
          <a:sy n="165" d="100"/>
        </p:scale>
        <p:origin x="16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E29043-F913-CE4F-AA95-A8AAD1CB6E81}" type="datetimeFigureOut">
              <a:rPr lang="en-US" smtClean="0"/>
              <a:t>4/6/17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B0C430-312D-034F-A789-0A760E10C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7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Capstone will</a:t>
            </a:r>
            <a:r>
              <a:rPr lang="en-US" baseline="0" dirty="0" smtClean="0"/>
              <a:t> extend these results by adding: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err="1" smtClean="0"/>
              <a:t>RNAseq</a:t>
            </a:r>
            <a:r>
              <a:rPr lang="en-US" baseline="0" dirty="0" smtClean="0"/>
              <a:t> </a:t>
            </a:r>
            <a:r>
              <a:rPr lang="en-US" baseline="0" dirty="0" smtClean="0">
                <a:sym typeface="Wingdings"/>
              </a:rPr>
              <a:t> higher dynamic range, especially for low expressed genes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>
                <a:sym typeface="Wingdings"/>
              </a:rPr>
              <a:t>Isoform level / splicing analyses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>
                <a:sym typeface="Wingdings"/>
              </a:rPr>
              <a:t>Integration with </a:t>
            </a:r>
            <a:r>
              <a:rPr lang="en-US" baseline="0" dirty="0" err="1" smtClean="0">
                <a:sym typeface="Wingdings"/>
              </a:rPr>
              <a:t>eQTL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A65C7-245A-964F-BB34-76877C8E3D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000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15FDB-5B92-E640-964A-F849F57952D9}" type="datetimeFigureOut">
              <a:rPr lang="en-US" smtClean="0"/>
              <a:t>4/6/17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6859-81F5-6E4B-A06E-9DEB75AC96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857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15FDB-5B92-E640-964A-F849F57952D9}" type="datetimeFigureOut">
              <a:rPr lang="en-US" smtClean="0"/>
              <a:t>4/6/17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6859-81F5-6E4B-A06E-9DEB75AC96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72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15FDB-5B92-E640-964A-F849F57952D9}" type="datetimeFigureOut">
              <a:rPr lang="en-US" smtClean="0"/>
              <a:t>4/6/17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6859-81F5-6E4B-A06E-9DEB75AC96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377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15FDB-5B92-E640-964A-F849F57952D9}" type="datetimeFigureOut">
              <a:rPr lang="en-US" smtClean="0"/>
              <a:t>4/6/17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6859-81F5-6E4B-A06E-9DEB75AC96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051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15FDB-5B92-E640-964A-F849F57952D9}" type="datetimeFigureOut">
              <a:rPr lang="en-US" smtClean="0"/>
              <a:t>4/6/17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6859-81F5-6E4B-A06E-9DEB75AC96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06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15FDB-5B92-E640-964A-F849F57952D9}" type="datetimeFigureOut">
              <a:rPr lang="en-US" smtClean="0"/>
              <a:t>4/6/17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6859-81F5-6E4B-A06E-9DEB75AC96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11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15FDB-5B92-E640-964A-F849F57952D9}" type="datetimeFigureOut">
              <a:rPr lang="en-US" smtClean="0"/>
              <a:t>4/6/17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6859-81F5-6E4B-A06E-9DEB75AC96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622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15FDB-5B92-E640-964A-F849F57952D9}" type="datetimeFigureOut">
              <a:rPr lang="en-US" smtClean="0"/>
              <a:t>4/6/17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6859-81F5-6E4B-A06E-9DEB75AC96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745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15FDB-5B92-E640-964A-F849F57952D9}" type="datetimeFigureOut">
              <a:rPr lang="en-US" smtClean="0"/>
              <a:t>4/6/17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6859-81F5-6E4B-A06E-9DEB75AC96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988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15FDB-5B92-E640-964A-F849F57952D9}" type="datetimeFigureOut">
              <a:rPr lang="en-US" smtClean="0"/>
              <a:t>4/6/17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6859-81F5-6E4B-A06E-9DEB75AC96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084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15FDB-5B92-E640-964A-F849F57952D9}" type="datetimeFigureOut">
              <a:rPr lang="en-US" smtClean="0"/>
              <a:t>4/6/17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6859-81F5-6E4B-A06E-9DEB75AC96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615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15FDB-5B92-E640-964A-F849F57952D9}" type="datetimeFigureOut">
              <a:rPr lang="en-US" smtClean="0"/>
              <a:t>4/6/17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66859-81F5-6E4B-A06E-9DEB75AC96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103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Relationship Id="rId3" Type="http://schemas.openxmlformats.org/officeDocument/2006/relationships/image" Target="../media/image9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Relationship Id="rId3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PsychENCODE</a:t>
            </a:r>
            <a:r>
              <a:rPr lang="en-US" dirty="0"/>
              <a:t> </a:t>
            </a:r>
            <a:r>
              <a:rPr lang="en-US" dirty="0" smtClean="0"/>
              <a:t>Cross-Disorder CAPSTONE </a:t>
            </a:r>
            <a:r>
              <a:rPr lang="en-US" dirty="0"/>
              <a:t>project </a:t>
            </a:r>
            <a:r>
              <a:rPr lang="en-US" dirty="0" smtClean="0"/>
              <a:t>#1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i="1" dirty="0"/>
              <a:t>Cross-Disorder Gene Expression Analyses in Autism, Schizophrenia, and Bipolar Disorder</a:t>
            </a:r>
            <a:endParaRPr lang="en-US" dirty="0"/>
          </a:p>
          <a:p>
            <a:endParaRPr lang="en-US" i="1" dirty="0"/>
          </a:p>
          <a:p>
            <a:r>
              <a:rPr lang="en-US" dirty="0" smtClean="0"/>
              <a:t>4/6/2017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53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</a:t>
            </a:r>
            <a:r>
              <a:rPr lang="en-US" dirty="0" err="1"/>
              <a:t>RNAseq</a:t>
            </a:r>
            <a:r>
              <a:rPr lang="en-US" dirty="0"/>
              <a:t> gene-level differential </a:t>
            </a:r>
            <a:r>
              <a:rPr lang="en-US" dirty="0" smtClean="0"/>
              <a:t>expression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82600" y="1459855"/>
            <a:ext cx="2041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Mega-Analysis</a:t>
            </a:r>
            <a:endParaRPr lang="en-US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34" y="3016250"/>
            <a:ext cx="5960533" cy="380557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4438" y="2416085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Major Covariates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Study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err="1" smtClean="0"/>
              <a:t>StudySequencingBatch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Age: log10(days post inception)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Sex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PMI, pH, RIN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Diagnosis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Tissue </a:t>
            </a:r>
            <a:r>
              <a:rPr lang="mr-IN" dirty="0" smtClean="0"/>
              <a:t>–</a:t>
            </a:r>
            <a:r>
              <a:rPr lang="en-US" dirty="0" smtClean="0"/>
              <a:t> Cortex vs Subcortical vs CBL?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err="1" smtClean="0"/>
              <a:t>BrainBank</a:t>
            </a:r>
            <a:endParaRPr lang="en-US" dirty="0" smtClean="0"/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seqPC1, seqPC2</a:t>
            </a:r>
          </a:p>
          <a:p>
            <a:pPr marL="342900" indent="-342900">
              <a:buFont typeface="Arial" charset="0"/>
              <a:buChar char="•"/>
            </a:pPr>
            <a:endParaRPr lang="en-US" dirty="0" smtClean="0"/>
          </a:p>
          <a:p>
            <a:r>
              <a:rPr lang="en-US" dirty="0" smtClean="0"/>
              <a:t>Study-Specific Covariates </a:t>
            </a:r>
            <a:r>
              <a:rPr lang="mr-IN" dirty="0" smtClean="0"/>
              <a:t>–</a:t>
            </a:r>
            <a:r>
              <a:rPr lang="en-US" dirty="0" smtClean="0"/>
              <a:t> in the </a:t>
            </a:r>
            <a:r>
              <a:rPr lang="en-US" dirty="0" err="1" smtClean="0"/>
              <a:t>summarizedExperiment</a:t>
            </a:r>
            <a:r>
              <a:rPr lang="en-US" dirty="0" smtClean="0"/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Specific brain region?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Height, weight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9877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</a:t>
            </a:r>
            <a:r>
              <a:rPr lang="en-US" dirty="0" err="1"/>
              <a:t>RNAseq</a:t>
            </a:r>
            <a:r>
              <a:rPr lang="en-US" dirty="0"/>
              <a:t> gene-level differential </a:t>
            </a:r>
            <a:r>
              <a:rPr lang="en-US" dirty="0" smtClean="0"/>
              <a:t>expression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6333" y="1523279"/>
            <a:ext cx="2004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Meta-Analysis</a:t>
            </a:r>
            <a:endParaRPr lang="en-US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2048930" y="2455332"/>
            <a:ext cx="1371601" cy="4609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BrainGVEX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SCZ vs CTL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2048930" y="3704091"/>
            <a:ext cx="1371601" cy="4778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BrainGVEX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BD vs CTL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2048930" y="4313134"/>
            <a:ext cx="1371601" cy="529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CommonMind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BD vs CTL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2048931" y="3047444"/>
            <a:ext cx="1371601" cy="525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CommonMind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SCZ vs CTL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2048930" y="4969780"/>
            <a:ext cx="1371601" cy="4778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UCLA-ASD</a:t>
            </a:r>
            <a:br>
              <a:rPr lang="en-US" sz="1600" dirty="0" smtClean="0"/>
            </a:br>
            <a:r>
              <a:rPr lang="en-US" sz="1600" dirty="0" smtClean="0"/>
              <a:t>ASD vs CTL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2048930" y="5578823"/>
            <a:ext cx="1371601" cy="529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Yale-ASD</a:t>
            </a:r>
            <a:br>
              <a:rPr lang="en-US" sz="1600" dirty="0" smtClean="0"/>
            </a:br>
            <a:r>
              <a:rPr lang="en-US" sz="1600" dirty="0" smtClean="0"/>
              <a:t>ASD vs CTL</a:t>
            </a:r>
            <a:endParaRPr lang="en-US" sz="1600" dirty="0"/>
          </a:p>
        </p:txBody>
      </p:sp>
      <p:sp>
        <p:nvSpPr>
          <p:cNvPr id="12" name="Rectangle 11"/>
          <p:cNvSpPr/>
          <p:nvPr/>
        </p:nvSpPr>
        <p:spPr>
          <a:xfrm>
            <a:off x="3911597" y="2685809"/>
            <a:ext cx="1371601" cy="4609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SCZ vs CTL</a:t>
            </a:r>
            <a:br>
              <a:rPr lang="en-US" sz="1600" dirty="0" smtClean="0"/>
            </a:br>
            <a:r>
              <a:rPr lang="en-US" sz="1600" dirty="0" smtClean="0"/>
              <a:t>log2FC / FDR</a:t>
            </a:r>
            <a:endParaRPr lang="en-US" sz="1600" dirty="0"/>
          </a:p>
        </p:txBody>
      </p:sp>
      <p:sp>
        <p:nvSpPr>
          <p:cNvPr id="15" name="Rectangle 14"/>
          <p:cNvSpPr/>
          <p:nvPr/>
        </p:nvSpPr>
        <p:spPr>
          <a:xfrm>
            <a:off x="3911597" y="3945274"/>
            <a:ext cx="1371601" cy="4609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/>
              <a:t>BD vs </a:t>
            </a:r>
            <a:r>
              <a:rPr lang="en-US" sz="1600" dirty="0" smtClean="0"/>
              <a:t>CTL</a:t>
            </a:r>
            <a:br>
              <a:rPr lang="en-US" sz="1600" dirty="0" smtClean="0"/>
            </a:br>
            <a:r>
              <a:rPr lang="en-US" sz="1600" dirty="0" smtClean="0"/>
              <a:t>log2FC / FDR</a:t>
            </a:r>
            <a:endParaRPr 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3911597" y="5204739"/>
            <a:ext cx="1371601" cy="4609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ASD vs CTL</a:t>
            </a:r>
            <a:br>
              <a:rPr lang="en-US" sz="1600" dirty="0" smtClean="0"/>
            </a:br>
            <a:r>
              <a:rPr lang="en-US" sz="1600" dirty="0" smtClean="0"/>
              <a:t>log2FC / FDR</a:t>
            </a:r>
            <a:endParaRPr lang="en-US" sz="1600" dirty="0"/>
          </a:p>
        </p:txBody>
      </p:sp>
      <p:cxnSp>
        <p:nvCxnSpPr>
          <p:cNvPr id="17" name="Straight Arrow Connector 16"/>
          <p:cNvCxnSpPr>
            <a:stCxn id="6" idx="3"/>
            <a:endCxn id="12" idx="1"/>
          </p:cNvCxnSpPr>
          <p:nvPr/>
        </p:nvCxnSpPr>
        <p:spPr>
          <a:xfrm>
            <a:off x="3420531" y="2685810"/>
            <a:ext cx="491066" cy="230477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9" idx="3"/>
          </p:cNvCxnSpPr>
          <p:nvPr/>
        </p:nvCxnSpPr>
        <p:spPr>
          <a:xfrm flipV="1">
            <a:off x="3420532" y="3026014"/>
            <a:ext cx="491065" cy="284175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3437466" y="4293859"/>
            <a:ext cx="491065" cy="284175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445931" y="3932336"/>
            <a:ext cx="491066" cy="230477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3445932" y="5561704"/>
            <a:ext cx="491065" cy="284175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454397" y="5200181"/>
            <a:ext cx="491066" cy="230477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" t="7653" r="49978" b="49052"/>
          <a:stretch/>
        </p:blipFill>
        <p:spPr>
          <a:xfrm>
            <a:off x="6096000" y="2776157"/>
            <a:ext cx="3352804" cy="307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240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</a:t>
            </a:r>
            <a:r>
              <a:rPr lang="en-US" dirty="0" err="1"/>
              <a:t>RNAseq</a:t>
            </a:r>
            <a:r>
              <a:rPr lang="en-US" dirty="0"/>
              <a:t> gene-level differential </a:t>
            </a:r>
            <a:r>
              <a:rPr lang="en-US" dirty="0" smtClean="0"/>
              <a:t>expression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6333" y="1523279"/>
            <a:ext cx="5330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Major Covariates </a:t>
            </a:r>
            <a:r>
              <a:rPr lang="mr-IN" sz="2400" b="1" dirty="0" smtClean="0"/>
              <a:t>–</a:t>
            </a:r>
            <a:r>
              <a:rPr lang="en-US" sz="2400" b="1" dirty="0" smtClean="0"/>
              <a:t> Sequencing Statistics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7831" y="1349583"/>
            <a:ext cx="4257836" cy="53347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9431" r="5202" b="9035"/>
          <a:stretch/>
        </p:blipFill>
        <p:spPr>
          <a:xfrm>
            <a:off x="128642" y="1984944"/>
            <a:ext cx="7509189" cy="4064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37288" y="6048944"/>
            <a:ext cx="64154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Meta-Data: </a:t>
            </a:r>
            <a:r>
              <a:rPr lang="en-US" b="1" dirty="0" smtClean="0">
                <a:solidFill>
                  <a:srgbClr val="FF0000"/>
                </a:solidFill>
              </a:rPr>
              <a:t>seqPC1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and </a:t>
            </a:r>
            <a:r>
              <a:rPr lang="en-US" b="1" dirty="0" smtClean="0">
                <a:solidFill>
                  <a:srgbClr val="FF0000"/>
                </a:solidFill>
              </a:rPr>
              <a:t>seqPC2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are first two principle components</a:t>
            </a:r>
            <a:br>
              <a:rPr lang="en-US" dirty="0" smtClean="0"/>
            </a:br>
            <a:r>
              <a:rPr lang="en-US" dirty="0" smtClean="0"/>
              <a:t>of scaled sequencing statistic matrix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502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</a:t>
            </a:r>
            <a:r>
              <a:rPr lang="en-US" dirty="0" err="1"/>
              <a:t>RNAseq</a:t>
            </a:r>
            <a:r>
              <a:rPr lang="en-US" dirty="0"/>
              <a:t> network </a:t>
            </a:r>
            <a:r>
              <a:rPr lang="en-US" dirty="0" smtClean="0"/>
              <a:t>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063" y="1559395"/>
            <a:ext cx="10515600" cy="5908208"/>
          </a:xfrm>
        </p:spPr>
        <p:txBody>
          <a:bodyPr>
            <a:normAutofit/>
          </a:bodyPr>
          <a:lstStyle/>
          <a:p>
            <a:r>
              <a:rPr lang="en-US" dirty="0" smtClean="0"/>
              <a:t>consensus Network Analysis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0" indent="0">
              <a:buNone/>
            </a:pP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100" dirty="0" smtClean="0"/>
              <a:t>Advantage: does not require batch</a:t>
            </a:r>
            <a:br>
              <a:rPr lang="en-US" sz="2100" dirty="0" smtClean="0"/>
            </a:br>
            <a:r>
              <a:rPr lang="en-US" sz="2100" dirty="0" smtClean="0"/>
              <a:t>correction, more robust to batch effects</a:t>
            </a:r>
          </a:p>
        </p:txBody>
      </p:sp>
      <p:sp>
        <p:nvSpPr>
          <p:cNvPr id="4" name="Rectangle 3"/>
          <p:cNvSpPr/>
          <p:nvPr/>
        </p:nvSpPr>
        <p:spPr>
          <a:xfrm>
            <a:off x="321741" y="2266474"/>
            <a:ext cx="1371601" cy="3451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BrainGVEX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321741" y="3374913"/>
            <a:ext cx="1371601" cy="375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BrainSpan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304808" y="3893195"/>
            <a:ext cx="1371601" cy="409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UCLA-ASD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321742" y="2824720"/>
            <a:ext cx="1371601" cy="3738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CommonMind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321741" y="4494934"/>
            <a:ext cx="1371601" cy="3620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Yale-ASD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321741" y="5034205"/>
            <a:ext cx="1371601" cy="365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iPSC</a:t>
            </a:r>
            <a:endParaRPr lang="en-US" sz="1600" dirty="0"/>
          </a:p>
        </p:txBody>
      </p:sp>
      <p:cxnSp>
        <p:nvCxnSpPr>
          <p:cNvPr id="16" name="Straight Arrow Connector 15"/>
          <p:cNvCxnSpPr>
            <a:stCxn id="4" idx="3"/>
          </p:cNvCxnSpPr>
          <p:nvPr/>
        </p:nvCxnSpPr>
        <p:spPr>
          <a:xfrm flipV="1">
            <a:off x="1693342" y="2430817"/>
            <a:ext cx="982136" cy="8239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1693342" y="3046143"/>
            <a:ext cx="982136" cy="1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1676409" y="3598289"/>
            <a:ext cx="982136" cy="1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1676409" y="4104098"/>
            <a:ext cx="982136" cy="1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1693342" y="4696260"/>
            <a:ext cx="982136" cy="1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1693342" y="5217142"/>
            <a:ext cx="982136" cy="1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2794012" y="2266474"/>
            <a:ext cx="431792" cy="31336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600" smtClean="0"/>
              <a:t>WGCNA</a:t>
            </a:r>
            <a:endParaRPr lang="en-US" sz="1600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3242738" y="2501313"/>
            <a:ext cx="982136" cy="1213616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3242738" y="3961486"/>
            <a:ext cx="982136" cy="1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3268146" y="4302893"/>
            <a:ext cx="952497" cy="883535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ontent Placeholder 2"/>
          <p:cNvSpPr txBox="1">
            <a:spLocks/>
          </p:cNvSpPr>
          <p:nvPr/>
        </p:nvSpPr>
        <p:spPr>
          <a:xfrm>
            <a:off x="6790274" y="1625042"/>
            <a:ext cx="10515600" cy="5908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(regular) Network </a:t>
            </a:r>
            <a:r>
              <a:rPr lang="en-US" dirty="0" smtClean="0"/>
              <a:t>Analysis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Font typeface="Arial"/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0" indent="0">
              <a:buFont typeface="Arial"/>
              <a:buNone/>
            </a:pP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100" dirty="0" smtClean="0"/>
              <a:t>Advantage: more interpretable </a:t>
            </a:r>
          </a:p>
        </p:txBody>
      </p:sp>
      <p:sp>
        <p:nvSpPr>
          <p:cNvPr id="53" name="Rectangle 52"/>
          <p:cNvSpPr/>
          <p:nvPr/>
        </p:nvSpPr>
        <p:spPr>
          <a:xfrm>
            <a:off x="6223004" y="2286609"/>
            <a:ext cx="1371601" cy="3451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BrainGVEX</a:t>
            </a:r>
            <a:endParaRPr lang="en-US" sz="1600" dirty="0"/>
          </a:p>
        </p:txBody>
      </p:sp>
      <p:sp>
        <p:nvSpPr>
          <p:cNvPr id="54" name="Rectangle 53"/>
          <p:cNvSpPr/>
          <p:nvPr/>
        </p:nvSpPr>
        <p:spPr>
          <a:xfrm>
            <a:off x="6223004" y="3395048"/>
            <a:ext cx="1371601" cy="375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BrainSpan</a:t>
            </a:r>
            <a:endParaRPr lang="en-US" sz="1600" dirty="0"/>
          </a:p>
        </p:txBody>
      </p:sp>
      <p:sp>
        <p:nvSpPr>
          <p:cNvPr id="55" name="Rectangle 54"/>
          <p:cNvSpPr/>
          <p:nvPr/>
        </p:nvSpPr>
        <p:spPr>
          <a:xfrm>
            <a:off x="6206071" y="3913330"/>
            <a:ext cx="1371601" cy="409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UCLA-ASD</a:t>
            </a:r>
            <a:endParaRPr lang="en-US" sz="1600" dirty="0"/>
          </a:p>
        </p:txBody>
      </p:sp>
      <p:sp>
        <p:nvSpPr>
          <p:cNvPr id="56" name="Rectangle 55"/>
          <p:cNvSpPr/>
          <p:nvPr/>
        </p:nvSpPr>
        <p:spPr>
          <a:xfrm>
            <a:off x="6223005" y="2844855"/>
            <a:ext cx="1371601" cy="3738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CommonMind</a:t>
            </a:r>
            <a:endParaRPr lang="en-US" sz="1600" dirty="0"/>
          </a:p>
        </p:txBody>
      </p:sp>
      <p:sp>
        <p:nvSpPr>
          <p:cNvPr id="57" name="Rectangle 56"/>
          <p:cNvSpPr/>
          <p:nvPr/>
        </p:nvSpPr>
        <p:spPr>
          <a:xfrm>
            <a:off x="6223004" y="4515069"/>
            <a:ext cx="1371601" cy="3620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Yale-ASD</a:t>
            </a:r>
            <a:endParaRPr lang="en-US" sz="1600" dirty="0"/>
          </a:p>
        </p:txBody>
      </p:sp>
      <p:sp>
        <p:nvSpPr>
          <p:cNvPr id="58" name="Rectangle 57"/>
          <p:cNvSpPr/>
          <p:nvPr/>
        </p:nvSpPr>
        <p:spPr>
          <a:xfrm>
            <a:off x="6223004" y="5054340"/>
            <a:ext cx="1371601" cy="365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iPSC</a:t>
            </a:r>
            <a:endParaRPr lang="en-US" sz="1600" dirty="0"/>
          </a:p>
        </p:txBody>
      </p:sp>
      <p:cxnSp>
        <p:nvCxnSpPr>
          <p:cNvPr id="59" name="Straight Arrow Connector 58"/>
          <p:cNvCxnSpPr/>
          <p:nvPr/>
        </p:nvCxnSpPr>
        <p:spPr>
          <a:xfrm>
            <a:off x="7626355" y="2501313"/>
            <a:ext cx="804917" cy="956346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7594605" y="3066280"/>
            <a:ext cx="836667" cy="575145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endCxn id="65" idx="0"/>
          </p:cNvCxnSpPr>
          <p:nvPr/>
        </p:nvCxnSpPr>
        <p:spPr>
          <a:xfrm>
            <a:off x="7577672" y="3618426"/>
            <a:ext cx="870426" cy="142916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7577672" y="3880347"/>
            <a:ext cx="870426" cy="243888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7594605" y="3961486"/>
            <a:ext cx="853493" cy="754911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V="1">
            <a:off x="7594605" y="4098044"/>
            <a:ext cx="853493" cy="1139235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/>
          <p:cNvSpPr/>
          <p:nvPr/>
        </p:nvSpPr>
        <p:spPr>
          <a:xfrm rot="16200000">
            <a:off x="8590293" y="3276391"/>
            <a:ext cx="685512" cy="9699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600" dirty="0" smtClean="0"/>
              <a:t>Batch Correction</a:t>
            </a:r>
            <a:endParaRPr lang="en-US" sz="1600" dirty="0"/>
          </a:p>
        </p:txBody>
      </p:sp>
      <p:cxnSp>
        <p:nvCxnSpPr>
          <p:cNvPr id="67" name="Straight Arrow Connector 66"/>
          <p:cNvCxnSpPr/>
          <p:nvPr/>
        </p:nvCxnSpPr>
        <p:spPr>
          <a:xfrm flipV="1">
            <a:off x="9434826" y="3776908"/>
            <a:ext cx="318774" cy="1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5257812" y="218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4" name="Rectangle 83"/>
          <p:cNvSpPr/>
          <p:nvPr/>
        </p:nvSpPr>
        <p:spPr>
          <a:xfrm rot="16200000">
            <a:off x="9895795" y="3290472"/>
            <a:ext cx="685512" cy="9699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600" dirty="0" smtClean="0"/>
              <a:t>WGCNA</a:t>
            </a:r>
            <a:endParaRPr lang="en-US" sz="1600" dirty="0"/>
          </a:p>
        </p:txBody>
      </p:sp>
      <p:sp>
        <p:nvSpPr>
          <p:cNvPr id="85" name="Rectangle 84"/>
          <p:cNvSpPr/>
          <p:nvPr/>
        </p:nvSpPr>
        <p:spPr>
          <a:xfrm rot="16200000">
            <a:off x="4405245" y="3437104"/>
            <a:ext cx="833772" cy="9699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600" dirty="0" smtClean="0"/>
              <a:t>Consensus</a:t>
            </a:r>
            <a:br>
              <a:rPr lang="en-US" sz="1600" dirty="0" smtClean="0"/>
            </a:br>
            <a:r>
              <a:rPr lang="en-US" sz="1600" dirty="0" smtClean="0"/>
              <a:t>quantile</a:t>
            </a:r>
          </a:p>
          <a:p>
            <a:pPr algn="ctr"/>
            <a:r>
              <a:rPr lang="en-US" sz="1600" dirty="0" smtClean="0"/>
              <a:t>0.5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29505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4265"/>
          </a:xfrm>
        </p:spPr>
        <p:txBody>
          <a:bodyPr>
            <a:noAutofit/>
          </a:bodyPr>
          <a:lstStyle/>
          <a:p>
            <a:r>
              <a:rPr lang="en-US" b="1" dirty="0" smtClean="0"/>
              <a:t>Goals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1561"/>
            <a:ext cx="10515600" cy="4351338"/>
          </a:xfrm>
        </p:spPr>
        <p:txBody>
          <a:bodyPr/>
          <a:lstStyle/>
          <a:p>
            <a:pPr marL="514350" lvl="0" indent="-5143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AutoNum type="arabicParenBoth"/>
            </a:pPr>
            <a:r>
              <a:rPr lang="en-US" dirty="0"/>
              <a:t>Identify cross disorder patterns of differential gene expression (DE) and splicing</a:t>
            </a:r>
            <a:r>
              <a:rPr lang="en-US" dirty="0" smtClean="0">
                <a:effectLst/>
              </a:rPr>
              <a:t> using a standardized workflow.</a:t>
            </a:r>
          </a:p>
          <a:p>
            <a:pPr marL="514350" lvl="0" indent="-5143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AutoNum type="arabicParenBoth"/>
            </a:pPr>
            <a:r>
              <a:rPr lang="en-US" dirty="0" smtClean="0"/>
              <a:t>Create cross disorder gene co-expression networks using Weighted Gene Co-expression Network Analysis (WGCNA) </a:t>
            </a:r>
            <a:r>
              <a:rPr lang="en-US" dirty="0"/>
              <a:t>to identify distinct as well as overlapping </a:t>
            </a:r>
            <a:r>
              <a:rPr lang="en-US" dirty="0" smtClean="0"/>
              <a:t>biology.</a:t>
            </a:r>
            <a:r>
              <a:rPr lang="en-US" dirty="0" smtClean="0">
                <a:effectLst/>
              </a:rPr>
              <a:t> </a:t>
            </a:r>
            <a:endParaRPr lang="en-US" dirty="0" smtClean="0"/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AutoNum type="arabicParenBoth"/>
              <a:tabLst/>
              <a:defRPr/>
            </a:pPr>
            <a:r>
              <a:rPr lang="en-US" dirty="0" smtClean="0"/>
              <a:t>Investigate the relationship between transcriptomic changes and underlying polygenic risk for disease.</a:t>
            </a:r>
          </a:p>
          <a:p>
            <a:pPr marL="514350" lvl="0" indent="-5143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AutoNum type="arabicParenBoth"/>
            </a:pPr>
            <a:r>
              <a:rPr lang="en-US" dirty="0" smtClean="0"/>
              <a:t>Participate in </a:t>
            </a:r>
            <a:r>
              <a:rPr lang="en-US" dirty="0" err="1"/>
              <a:t>eQTL</a:t>
            </a:r>
            <a:r>
              <a:rPr lang="en-US" dirty="0"/>
              <a:t> and </a:t>
            </a:r>
            <a:r>
              <a:rPr lang="en-US" dirty="0" err="1"/>
              <a:t>sQTL</a:t>
            </a:r>
            <a:r>
              <a:rPr lang="en-US" dirty="0"/>
              <a:t> analyses with other Capstone </a:t>
            </a:r>
            <a:r>
              <a:rPr lang="en-US" dirty="0" smtClean="0"/>
              <a:t>Projects to </a:t>
            </a:r>
            <a:r>
              <a:rPr lang="en-US" dirty="0"/>
              <a:t>permit causal </a:t>
            </a:r>
            <a:r>
              <a:rPr lang="en-US" dirty="0" smtClean="0"/>
              <a:t>inference. </a:t>
            </a:r>
          </a:p>
        </p:txBody>
      </p:sp>
    </p:spTree>
    <p:extLst>
      <p:ext uri="{BB962C8B-B14F-4D97-AF65-F5344CB8AC3E}">
        <p14:creationId xmlns:p14="http://schemas.microsoft.com/office/powerpoint/2010/main" val="1880929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3412" y="1669774"/>
            <a:ext cx="6248672" cy="4095473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6674312"/>
              </p:ext>
            </p:extLst>
          </p:nvPr>
        </p:nvGraphicFramePr>
        <p:xfrm>
          <a:off x="421433" y="1272208"/>
          <a:ext cx="5025208" cy="4906091"/>
        </p:xfrm>
        <a:graphic>
          <a:graphicData uri="http://schemas.openxmlformats.org/drawingml/2006/table">
            <a:tbl>
              <a:tblPr/>
              <a:tblGrid>
                <a:gridCol w="694986"/>
                <a:gridCol w="561316"/>
                <a:gridCol w="363716"/>
                <a:gridCol w="892586"/>
                <a:gridCol w="489647"/>
                <a:gridCol w="627321"/>
                <a:gridCol w="767485"/>
                <a:gridCol w="628151"/>
              </a:tblGrid>
              <a:tr h="406619"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effectLst/>
                        </a:rPr>
                        <a:t>Dataset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effectLst/>
                        </a:rPr>
                        <a:t>Groups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>
                          <a:effectLst/>
                        </a:rPr>
                        <a:t># files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effectLst/>
                        </a:rPr>
                        <a:t>tissue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>
                          <a:effectLst/>
                        </a:rPr>
                        <a:t>Library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>
                          <a:effectLst/>
                        </a:rPr>
                        <a:t>Stranded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>
                          <a:effectLst/>
                        </a:rPr>
                        <a:t>Seq protocol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effectLst/>
                        </a:rPr>
                        <a:t>Sequencer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55923"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BrainGVEX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effectLst/>
                        </a:rPr>
                        <a:t>SCZ</a:t>
                      </a:r>
                      <a:r>
                        <a:rPr lang="en-US" sz="1050" dirty="0" smtClean="0">
                          <a:effectLst/>
                        </a:rPr>
                        <a:t>, BD,C TL</a:t>
                      </a:r>
                      <a:endParaRPr lang="en-US" sz="1050" dirty="0">
                        <a:effectLst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50">
                          <a:effectLst/>
                        </a:rPr>
                        <a:t>429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DLPFC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rRNA-dep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stranded (reverse)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100bp Paired End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1050" dirty="0" err="1" smtClean="0">
                          <a:effectLst/>
                        </a:rPr>
                        <a:t>HiSeq</a:t>
                      </a:r>
                      <a:endParaRPr lang="en-US" sz="1050" dirty="0" smtClean="0">
                        <a:effectLst/>
                      </a:endParaRPr>
                    </a:p>
                    <a:p>
                      <a:pPr algn="ctr"/>
                      <a:r>
                        <a:rPr lang="mr-IN" sz="1050" dirty="0" smtClean="0">
                          <a:effectLst/>
                        </a:rPr>
                        <a:t>2000/2500/4000</a:t>
                      </a:r>
                      <a:endParaRPr lang="mr-IN" sz="1050" dirty="0">
                        <a:effectLst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31271"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BrainSpan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effectLst/>
                        </a:rPr>
                        <a:t>CTL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50" dirty="0">
                          <a:effectLst/>
                        </a:rPr>
                        <a:t>606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many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polyA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effectLst/>
                        </a:rPr>
                        <a:t>Un-stranded</a:t>
                      </a:r>
                      <a:endParaRPr lang="en-US" sz="1050" dirty="0">
                        <a:effectLst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76bp Single end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GAIIx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</a:tr>
              <a:tr h="655923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effectLst/>
                        </a:rPr>
                        <a:t>Common</a:t>
                      </a:r>
                      <a:br>
                        <a:rPr lang="en-US" sz="1050" dirty="0" smtClean="0">
                          <a:effectLst/>
                        </a:rPr>
                      </a:br>
                      <a:r>
                        <a:rPr lang="en-US" sz="1050" dirty="0" smtClean="0">
                          <a:effectLst/>
                        </a:rPr>
                        <a:t>Mind</a:t>
                      </a:r>
                      <a:endParaRPr lang="en-US" sz="1050" dirty="0">
                        <a:effectLst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effectLst/>
                        </a:rPr>
                        <a:t>SCZ</a:t>
                      </a:r>
                      <a:r>
                        <a:rPr lang="en-US" sz="1050" dirty="0" smtClean="0">
                          <a:effectLst/>
                        </a:rPr>
                        <a:t>, BD, CTL</a:t>
                      </a:r>
                      <a:endParaRPr lang="en-US" sz="1050" dirty="0">
                        <a:effectLst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50">
                          <a:effectLst/>
                        </a:rPr>
                        <a:t>613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1050">
                          <a:effectLst/>
                        </a:rPr>
                        <a:t>BA9/46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rRNA-dep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effectLst/>
                        </a:rPr>
                        <a:t>Un-stranded</a:t>
                      </a:r>
                      <a:endParaRPr lang="en-US" sz="1050" dirty="0">
                        <a:effectLst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100bp Paired End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50" dirty="0" err="1" smtClean="0">
                          <a:effectLst/>
                        </a:rPr>
                        <a:t>HiSeq</a:t>
                      </a:r>
                      <a:r>
                        <a:rPr lang="it-IT" sz="1050" dirty="0" smtClean="0">
                          <a:effectLst/>
                        </a:rPr>
                        <a:t/>
                      </a:r>
                      <a:br>
                        <a:rPr lang="it-IT" sz="1050" dirty="0" smtClean="0">
                          <a:effectLst/>
                        </a:rPr>
                      </a:br>
                      <a:r>
                        <a:rPr lang="it-IT" sz="1050" dirty="0" smtClean="0">
                          <a:effectLst/>
                        </a:rPr>
                        <a:t>2000</a:t>
                      </a:r>
                      <a:endParaRPr lang="it-IT" sz="1050" dirty="0">
                        <a:effectLst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31271"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UCLA-ASD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effectLst/>
                        </a:rPr>
                        <a:t>ASD</a:t>
                      </a:r>
                      <a:r>
                        <a:rPr lang="en-US" sz="1050" dirty="0" smtClean="0">
                          <a:effectLst/>
                        </a:rPr>
                        <a:t>, CTL</a:t>
                      </a:r>
                      <a:endParaRPr lang="en-US" sz="1050" dirty="0">
                        <a:effectLst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50">
                          <a:effectLst/>
                        </a:rPr>
                        <a:t>253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BA9/46, BA41, CBL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rRNA-dep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effectLst/>
                        </a:rPr>
                        <a:t>Un-stranded</a:t>
                      </a:r>
                      <a:endParaRPr lang="en-US" sz="1050" dirty="0">
                        <a:effectLst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50bp Paired End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50" dirty="0" err="1" smtClean="0">
                          <a:effectLst/>
                        </a:rPr>
                        <a:t>HiSeq</a:t>
                      </a:r>
                      <a:r>
                        <a:rPr lang="it-IT" sz="1050" dirty="0" smtClean="0">
                          <a:effectLst/>
                        </a:rPr>
                        <a:t/>
                      </a:r>
                      <a:br>
                        <a:rPr lang="it-IT" sz="1050" dirty="0" smtClean="0">
                          <a:effectLst/>
                        </a:rPr>
                      </a:br>
                      <a:r>
                        <a:rPr lang="it-IT" sz="1050" dirty="0" smtClean="0">
                          <a:effectLst/>
                        </a:rPr>
                        <a:t>2000</a:t>
                      </a:r>
                      <a:endParaRPr lang="it-IT" sz="1050" dirty="0">
                        <a:effectLst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</a:tr>
              <a:tr h="655923"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Yale-ASD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effectLst/>
                        </a:rPr>
                        <a:t>ASD</a:t>
                      </a:r>
                      <a:r>
                        <a:rPr lang="en-US" sz="1050" dirty="0" smtClean="0">
                          <a:effectLst/>
                        </a:rPr>
                        <a:t>, CTL</a:t>
                      </a:r>
                      <a:endParaRPr lang="en-US" sz="1050" dirty="0">
                        <a:effectLst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45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DLPFC, TC, V1, CBL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err="1">
                          <a:effectLst/>
                        </a:rPr>
                        <a:t>rRNA</a:t>
                      </a:r>
                      <a:r>
                        <a:rPr lang="en-US" sz="1050" dirty="0">
                          <a:effectLst/>
                        </a:rPr>
                        <a:t>-dep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stranded (reverse)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100bp Paired Emd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50" dirty="0" err="1" smtClean="0">
                          <a:effectLst/>
                        </a:rPr>
                        <a:t>HiSeq</a:t>
                      </a:r>
                      <a:r>
                        <a:rPr lang="it-IT" sz="1050" dirty="0" smtClean="0">
                          <a:effectLst/>
                        </a:rPr>
                        <a:t/>
                      </a:r>
                      <a:br>
                        <a:rPr lang="it-IT" sz="1050" dirty="0" smtClean="0">
                          <a:effectLst/>
                        </a:rPr>
                      </a:br>
                      <a:r>
                        <a:rPr lang="it-IT" sz="1050" dirty="0" smtClean="0">
                          <a:effectLst/>
                        </a:rPr>
                        <a:t>2500</a:t>
                      </a:r>
                      <a:endParaRPr lang="it-IT" sz="1050" dirty="0">
                        <a:effectLst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55923"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EpiGABA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CTL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4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1050">
                          <a:effectLst/>
                        </a:rPr>
                        <a:t>OFC (BA11)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rRNA-dep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effectLst/>
                        </a:rPr>
                        <a:t>stranded (reverse)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1050" dirty="0">
                          <a:effectLst/>
                        </a:rPr>
                        <a:t>50-100bp SE/PE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50" dirty="0" err="1" smtClean="0">
                          <a:effectLst/>
                        </a:rPr>
                        <a:t>HiSeq</a:t>
                      </a:r>
                      <a:r>
                        <a:rPr lang="it-IT" sz="1050" dirty="0" smtClean="0">
                          <a:effectLst/>
                        </a:rPr>
                        <a:t/>
                      </a:r>
                      <a:br>
                        <a:rPr lang="it-IT" sz="1050" dirty="0" smtClean="0">
                          <a:effectLst/>
                        </a:rPr>
                      </a:br>
                      <a:r>
                        <a:rPr lang="it-IT" sz="1050" dirty="0" smtClean="0">
                          <a:effectLst/>
                        </a:rPr>
                        <a:t>2000</a:t>
                      </a:r>
                      <a:endParaRPr lang="it-IT" sz="1050" dirty="0">
                        <a:effectLst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</a:tr>
              <a:tr h="531271"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iPSC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CTL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050">
                          <a:effectLst/>
                        </a:rPr>
                        <a:t>51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iPSC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1050">
                          <a:effectLst/>
                        </a:rPr>
                        <a:t>??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stranded (reverse)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effectLst/>
                        </a:rPr>
                        <a:t>paired end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1050" dirty="0">
                          <a:effectLst/>
                        </a:rPr>
                        <a:t>??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1967"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TOTAL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>
                        <a:effectLst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50">
                          <a:effectLst/>
                        </a:rPr>
                        <a:t>2002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>
                        <a:effectLst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>
                        <a:effectLst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>
                        <a:effectLst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>
                        <a:effectLst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38338" marR="38338" marT="19169" marB="19169">
                    <a:lnL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4913313" y="15224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-none" altLang="x-non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/>
            </a:r>
            <a:br>
              <a:rPr kumimoji="0" lang="x-none" altLang="x-non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endParaRPr kumimoji="0" lang="x-none" altLang="x-non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4265"/>
          </a:xfrm>
        </p:spPr>
        <p:txBody>
          <a:bodyPr>
            <a:noAutofit/>
          </a:bodyPr>
          <a:lstStyle/>
          <a:p>
            <a:r>
              <a:rPr lang="en-US" b="1" dirty="0" smtClean="0"/>
              <a:t>Datasets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06353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16667" y="733551"/>
            <a:ext cx="2749828" cy="553998"/>
          </a:xfrm>
          <a:prstGeom prst="rect">
            <a:avLst/>
          </a:prstGeom>
          <a:noFill/>
          <a:ln w="508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Read Alignment </a:t>
            </a:r>
            <a:br>
              <a:rPr lang="en-US" dirty="0" smtClean="0"/>
            </a:br>
            <a:r>
              <a:rPr lang="en-US" sz="1200" i="1" dirty="0" smtClean="0"/>
              <a:t>(STAR; hg19 with ENSGv75 gene models)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16667" y="1596754"/>
            <a:ext cx="2749828" cy="553998"/>
          </a:xfrm>
          <a:prstGeom prst="rect">
            <a:avLst/>
          </a:prstGeom>
          <a:noFill/>
          <a:ln w="508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QC and </a:t>
            </a:r>
            <a:r>
              <a:rPr lang="en-US" dirty="0" smtClean="0"/>
              <a:t>Filtering</a:t>
            </a:r>
            <a:br>
              <a:rPr lang="en-US" dirty="0" smtClean="0"/>
            </a:br>
            <a:r>
              <a:rPr lang="en-US" sz="1200" i="1" dirty="0" smtClean="0"/>
              <a:t>(</a:t>
            </a:r>
            <a:r>
              <a:rPr lang="en-US" sz="1200" i="1" smtClean="0"/>
              <a:t>PicardTools)</a:t>
            </a:r>
            <a:endParaRPr lang="en-US" sz="12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3341871" y="2494942"/>
            <a:ext cx="2027742" cy="553998"/>
          </a:xfrm>
          <a:prstGeom prst="rect">
            <a:avLst/>
          </a:prstGeom>
          <a:noFill/>
          <a:ln w="508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Read Quantification</a:t>
            </a:r>
          </a:p>
          <a:p>
            <a:pPr algn="ctr"/>
            <a:r>
              <a:rPr lang="en-US" sz="1200" i="1" dirty="0" smtClean="0"/>
              <a:t>(RSEM)</a:t>
            </a:r>
            <a:endParaRPr lang="en-US" sz="12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3205330" y="3310964"/>
            <a:ext cx="2121911" cy="830997"/>
          </a:xfrm>
          <a:prstGeom prst="rect">
            <a:avLst/>
          </a:prstGeom>
          <a:noFill/>
          <a:ln w="508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Gene Normalization &amp; Filtering</a:t>
            </a:r>
            <a:br>
              <a:rPr lang="en-US" dirty="0" smtClean="0"/>
            </a:br>
            <a:r>
              <a:rPr lang="en-US" sz="1200" i="1" dirty="0" smtClean="0"/>
              <a:t>(&gt;0 TPM in all samples)</a:t>
            </a:r>
            <a:endParaRPr lang="en-US" sz="12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3178034" y="4335499"/>
            <a:ext cx="2181961" cy="646331"/>
          </a:xfrm>
          <a:prstGeom prst="rect">
            <a:avLst/>
          </a:prstGeom>
          <a:noFill/>
          <a:ln w="508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Outlier Removal &amp; Covariate Correction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66332" y="5335162"/>
            <a:ext cx="1885460" cy="1015663"/>
          </a:xfrm>
          <a:prstGeom prst="rect">
            <a:avLst/>
          </a:prstGeom>
          <a:noFill/>
          <a:ln w="508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Differential </a:t>
            </a:r>
            <a:r>
              <a:rPr lang="en-US" dirty="0" smtClean="0"/>
              <a:t>Expression</a:t>
            </a:r>
          </a:p>
          <a:p>
            <a:pPr algn="ctr"/>
            <a:r>
              <a:rPr lang="en-US" sz="1200" i="1" dirty="0" smtClean="0"/>
              <a:t>(Linear mixed-effects model)</a:t>
            </a:r>
            <a:endParaRPr lang="en-US" sz="12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091581" y="1287549"/>
            <a:ext cx="0" cy="3092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489980" y="2185737"/>
            <a:ext cx="0" cy="3092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587467" y="5027558"/>
            <a:ext cx="0" cy="2615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417922" y="4141961"/>
            <a:ext cx="0" cy="1935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417922" y="3048940"/>
            <a:ext cx="0" cy="262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714296" y="2494942"/>
            <a:ext cx="1933800" cy="830997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Quantification </a:t>
            </a:r>
            <a:r>
              <a:rPr lang="en-US" dirty="0" smtClean="0"/>
              <a:t>of Splicing (PSI)</a:t>
            </a:r>
            <a:endParaRPr lang="en-US" dirty="0"/>
          </a:p>
          <a:p>
            <a:pPr algn="ctr"/>
            <a:r>
              <a:rPr lang="en-US" sz="1200" i="1" dirty="0" smtClean="0"/>
              <a:t>(MATS)</a:t>
            </a:r>
            <a:endParaRPr lang="en-US" sz="1200" i="1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6351791" y="2150752"/>
            <a:ext cx="0" cy="3092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712024" y="3615874"/>
            <a:ext cx="1916297" cy="1015663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Differential </a:t>
            </a:r>
            <a:r>
              <a:rPr lang="en-US" dirty="0" smtClean="0"/>
              <a:t>Splicing</a:t>
            </a:r>
          </a:p>
          <a:p>
            <a:pPr algn="ctr"/>
            <a:r>
              <a:rPr lang="en-US" sz="1200" i="1" dirty="0" smtClean="0"/>
              <a:t>(Linear mixed-effects model)</a:t>
            </a:r>
            <a:endParaRPr lang="en-US" sz="1200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6559940" y="3310964"/>
            <a:ext cx="0" cy="2615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955755" y="5331546"/>
            <a:ext cx="1312863" cy="830997"/>
          </a:xfrm>
          <a:prstGeom prst="rect">
            <a:avLst/>
          </a:prstGeom>
          <a:noFill/>
          <a:ln w="508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Network Analysis</a:t>
            </a:r>
          </a:p>
          <a:p>
            <a:pPr algn="ctr"/>
            <a:r>
              <a:rPr lang="en-US" sz="1200" i="1" dirty="0" smtClean="0"/>
              <a:t>(WGCNA)</a:t>
            </a:r>
            <a:endParaRPr lang="en-US" sz="1200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5112712" y="5027557"/>
            <a:ext cx="0" cy="2615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4443506" y="144198"/>
            <a:ext cx="13073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RNA-</a:t>
            </a:r>
            <a:r>
              <a:rPr lang="en-US" sz="2400" b="1" dirty="0" err="1" smtClean="0"/>
              <a:t>Seq</a:t>
            </a:r>
            <a:endParaRPr lang="en-US" sz="2400" b="1" dirty="0"/>
          </a:p>
        </p:txBody>
      </p:sp>
      <p:sp>
        <p:nvSpPr>
          <p:cNvPr id="36" name="Rectangle 35"/>
          <p:cNvSpPr/>
          <p:nvPr/>
        </p:nvSpPr>
        <p:spPr>
          <a:xfrm>
            <a:off x="9050615" y="164938"/>
            <a:ext cx="16992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Genotype</a:t>
            </a:r>
            <a:endParaRPr lang="en-US" sz="24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9050615" y="681856"/>
            <a:ext cx="1690927" cy="553998"/>
          </a:xfrm>
          <a:prstGeom prst="rect">
            <a:avLst/>
          </a:prstGeom>
          <a:noFill/>
          <a:ln w="508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QC and </a:t>
            </a:r>
            <a:r>
              <a:rPr lang="en-US" dirty="0" smtClean="0"/>
              <a:t>Filtering</a:t>
            </a:r>
            <a:br>
              <a:rPr lang="en-US" dirty="0" smtClean="0"/>
            </a:br>
            <a:r>
              <a:rPr lang="en-US" sz="1200" i="1" dirty="0" smtClean="0"/>
              <a:t>(PLINK)</a:t>
            </a:r>
            <a:endParaRPr lang="en-US" sz="1200" i="1" dirty="0"/>
          </a:p>
        </p:txBody>
      </p:sp>
      <p:sp>
        <p:nvSpPr>
          <p:cNvPr id="38" name="TextBox 37"/>
          <p:cNvSpPr txBox="1"/>
          <p:nvPr/>
        </p:nvSpPr>
        <p:spPr>
          <a:xfrm>
            <a:off x="8802806" y="1632612"/>
            <a:ext cx="2169994" cy="553998"/>
          </a:xfrm>
          <a:prstGeom prst="rect">
            <a:avLst/>
          </a:prstGeom>
          <a:noFill/>
          <a:ln w="508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1kG Imputation </a:t>
            </a:r>
            <a:br>
              <a:rPr lang="en-US" dirty="0" smtClean="0"/>
            </a:br>
            <a:r>
              <a:rPr lang="en-US" sz="1200" i="1" dirty="0" smtClean="0"/>
              <a:t>(Beagle)</a:t>
            </a:r>
            <a:endParaRPr lang="en-US" sz="1200" i="1" dirty="0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9900250" y="1287549"/>
            <a:ext cx="0" cy="309205"/>
          </a:xfrm>
          <a:prstGeom prst="straightConnector1">
            <a:avLst/>
          </a:prstGeom>
          <a:ln w="508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0041949" y="3318981"/>
            <a:ext cx="1728177" cy="1015663"/>
          </a:xfrm>
          <a:prstGeom prst="rect">
            <a:avLst/>
          </a:prstGeom>
          <a:noFill/>
          <a:ln w="508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Polygenic Risk Score</a:t>
            </a:r>
          </a:p>
          <a:p>
            <a:pPr algn="ctr"/>
            <a:r>
              <a:rPr lang="en-US" sz="1200" i="1" dirty="0" smtClean="0"/>
              <a:t>(</a:t>
            </a:r>
            <a:r>
              <a:rPr lang="en-US" sz="1200" i="1" dirty="0" err="1" smtClean="0"/>
              <a:t>PRSice</a:t>
            </a:r>
            <a:r>
              <a:rPr lang="en-US" sz="1200" i="1" dirty="0" smtClean="0"/>
              <a:t>, PGC Summary Statistics)</a:t>
            </a:r>
            <a:endParaRPr lang="en-US" sz="1200" i="1" dirty="0"/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9134771" y="2910440"/>
            <a:ext cx="0" cy="309205"/>
          </a:xfrm>
          <a:prstGeom prst="straightConnector1">
            <a:avLst/>
          </a:prstGeom>
          <a:ln w="508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8217569" y="3349893"/>
            <a:ext cx="1728177" cy="923330"/>
          </a:xfrm>
          <a:prstGeom prst="rect">
            <a:avLst/>
          </a:prstGeom>
          <a:noFill/>
          <a:ln w="508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QTL Analysis?</a:t>
            </a:r>
          </a:p>
          <a:p>
            <a:pPr algn="ctr"/>
            <a:r>
              <a:rPr lang="en-US" sz="1200" i="1" dirty="0" smtClean="0"/>
              <a:t>(</a:t>
            </a:r>
            <a:r>
              <a:rPr lang="en-US" sz="1200" i="1" dirty="0" err="1" smtClean="0"/>
              <a:t>FastQTL</a:t>
            </a:r>
            <a:r>
              <a:rPr lang="en-US" sz="1200" i="1" dirty="0" smtClean="0"/>
              <a:t>)</a:t>
            </a:r>
          </a:p>
          <a:p>
            <a:pPr algn="ctr"/>
            <a:r>
              <a:rPr lang="en-US" sz="1200" i="1" dirty="0" err="1" smtClean="0"/>
              <a:t>Intregrate</a:t>
            </a:r>
            <a:r>
              <a:rPr lang="en-US" sz="1200" i="1" dirty="0" smtClean="0"/>
              <a:t> with Other Capstones?</a:t>
            </a:r>
            <a:endParaRPr lang="en-US" sz="1200" i="1" dirty="0"/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9900250" y="2150752"/>
            <a:ext cx="0" cy="309205"/>
          </a:xfrm>
          <a:prstGeom prst="straightConnector1">
            <a:avLst/>
          </a:prstGeom>
          <a:ln w="508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6" idx="1"/>
          </p:cNvCxnSpPr>
          <p:nvPr/>
        </p:nvCxnSpPr>
        <p:spPr>
          <a:xfrm flipH="1">
            <a:off x="1849755" y="2771941"/>
            <a:ext cx="1492116" cy="470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859525" y="3332352"/>
            <a:ext cx="1588887" cy="646331"/>
          </a:xfrm>
          <a:prstGeom prst="rect">
            <a:avLst/>
          </a:prstGeom>
          <a:noFill/>
          <a:ln w="508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Isoform-Level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Analysis</a:t>
            </a:r>
            <a:endParaRPr lang="en-US" sz="1200" i="1" dirty="0"/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1653968" y="4003461"/>
            <a:ext cx="8265" cy="3320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858346" y="4381226"/>
            <a:ext cx="1588887" cy="923330"/>
          </a:xfrm>
          <a:prstGeom prst="rect">
            <a:avLst/>
          </a:prstGeom>
          <a:noFill/>
          <a:ln w="508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Differential Isoform Usage Analysis</a:t>
            </a:r>
            <a:endParaRPr lang="en-US" sz="1200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1626463" y="551478"/>
            <a:ext cx="16415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 smtClean="0">
                <a:solidFill>
                  <a:srgbClr val="FFC000"/>
                </a:solidFill>
              </a:rPr>
              <a:t>Chicago</a:t>
            </a:r>
            <a:br>
              <a:rPr lang="en-US" b="1" u="sng" dirty="0" smtClean="0">
                <a:solidFill>
                  <a:srgbClr val="FFC000"/>
                </a:solidFill>
              </a:rPr>
            </a:br>
            <a:r>
              <a:rPr lang="en-US" b="1" dirty="0" smtClean="0">
                <a:solidFill>
                  <a:srgbClr val="FFC000"/>
                </a:solidFill>
              </a:rPr>
              <a:t>Dominic, Tonya</a:t>
            </a:r>
          </a:p>
          <a:p>
            <a:pPr algn="ctr"/>
            <a:r>
              <a:rPr lang="en-US" b="1" dirty="0" smtClean="0">
                <a:solidFill>
                  <a:srgbClr val="FFC000"/>
                </a:solidFill>
              </a:rPr>
              <a:t>White, Liu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79301" y="5704494"/>
            <a:ext cx="1264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 smtClean="0">
                <a:solidFill>
                  <a:srgbClr val="7030A0"/>
                </a:solidFill>
              </a:rPr>
              <a:t>UCSD</a:t>
            </a:r>
            <a:br>
              <a:rPr lang="en-US" b="1" u="sng" dirty="0" smtClean="0">
                <a:solidFill>
                  <a:srgbClr val="7030A0"/>
                </a:solidFill>
              </a:rPr>
            </a:br>
            <a:r>
              <a:rPr lang="en-US" b="1" dirty="0" err="1" smtClean="0">
                <a:solidFill>
                  <a:srgbClr val="7030A0"/>
                </a:solidFill>
              </a:rPr>
              <a:t>Iakoucheva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549506" y="5704493"/>
            <a:ext cx="1231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 smtClean="0">
                <a:solidFill>
                  <a:schemeClr val="accent1"/>
                </a:solidFill>
              </a:rPr>
              <a:t>UCLA</a:t>
            </a:r>
            <a:br>
              <a:rPr lang="en-US" b="1" u="sng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Geschwind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315461" y="4674876"/>
            <a:ext cx="1533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 smtClean="0">
                <a:solidFill>
                  <a:srgbClr val="00B050"/>
                </a:solidFill>
              </a:rPr>
              <a:t>Mt Sinai </a:t>
            </a:r>
            <a:r>
              <a:rPr lang="en-US" b="1" dirty="0" smtClean="0">
                <a:solidFill>
                  <a:srgbClr val="00B050"/>
                </a:solidFill>
              </a:rPr>
              <a:t>Pinto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384063" y="4509697"/>
            <a:ext cx="2208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Mt Sinai 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Hoffman</a:t>
            </a:r>
            <a:b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b="1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Yale: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Liu, </a:t>
            </a:r>
            <a:r>
              <a:rPr lang="en-US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Pochareddy</a:t>
            </a:r>
            <a:endParaRPr lang="en-US" b="1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789157" y="2494942"/>
            <a:ext cx="2169994" cy="369332"/>
          </a:xfrm>
          <a:prstGeom prst="rect">
            <a:avLst/>
          </a:prstGeom>
          <a:noFill/>
          <a:ln w="508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Ancestry Calls</a:t>
            </a:r>
            <a:endParaRPr lang="en-US" sz="1200" i="1" dirty="0"/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10597384" y="2933273"/>
            <a:ext cx="0" cy="309205"/>
          </a:xfrm>
          <a:prstGeom prst="straightConnector1">
            <a:avLst/>
          </a:prstGeom>
          <a:ln w="508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2912619" y="6474952"/>
            <a:ext cx="68056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mgandal</a:t>
            </a:r>
            <a:r>
              <a:rPr lang="en-US" dirty="0"/>
              <a:t>/</a:t>
            </a:r>
            <a:r>
              <a:rPr lang="en-US" dirty="0" err="1"/>
              <a:t>PsychEncodeCrossDisorderCapstone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19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26" grpId="0" animBg="1"/>
      <p:bldP spid="29" grpId="0" animBg="1"/>
      <p:bldP spid="32" grpId="0" animBg="1"/>
      <p:bldP spid="37" grpId="0" animBg="1"/>
      <p:bldP spid="38" grpId="0" animBg="1"/>
      <p:bldP spid="40" grpId="0" animBg="1"/>
      <p:bldP spid="44" grpId="0" animBg="1"/>
      <p:bldP spid="43" grpId="0" animBg="1"/>
      <p:bldP spid="47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714387"/>
              </p:ext>
            </p:extLst>
          </p:nvPr>
        </p:nvGraphicFramePr>
        <p:xfrm>
          <a:off x="388470" y="1009124"/>
          <a:ext cx="11086354" cy="57155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430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119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313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41239">
                <a:tc>
                  <a:txBody>
                    <a:bodyPr/>
                    <a:lstStyle/>
                    <a:p>
                      <a:r>
                        <a:rPr lang="en-US" dirty="0" smtClean="0"/>
                        <a:t>Analysis</a:t>
                      </a:r>
                      <a:r>
                        <a:rPr lang="en-US" baseline="0" dirty="0" smtClean="0"/>
                        <a:t> Tasks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Responsible</a:t>
                      </a:r>
                      <a:r>
                        <a:rPr lang="en-US" baseline="0" dirty="0" smtClean="0"/>
                        <a:t> Lab/Person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Status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2291">
                <a:tc>
                  <a:txBody>
                    <a:bodyPr/>
                    <a:lstStyle/>
                    <a:p>
                      <a:r>
                        <a:rPr lang="en-US" dirty="0" smtClean="0"/>
                        <a:t>1. Compile</a:t>
                      </a:r>
                      <a:r>
                        <a:rPr lang="en-US" baseline="0" dirty="0" smtClean="0"/>
                        <a:t> all </a:t>
                      </a:r>
                      <a:r>
                        <a:rPr lang="en-US" baseline="0" dirty="0" err="1" smtClean="0"/>
                        <a:t>RNAseq</a:t>
                      </a:r>
                      <a:r>
                        <a:rPr lang="en-US" baseline="0" dirty="0" smtClean="0"/>
                        <a:t> datasets &amp; metadata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White/</a:t>
                      </a:r>
                      <a:r>
                        <a:rPr lang="en-US" dirty="0" err="1" smtClean="0"/>
                        <a:t>Lui</a:t>
                      </a:r>
                      <a:r>
                        <a:rPr lang="en-US" dirty="0" smtClean="0"/>
                        <a:t>/Dominic</a:t>
                      </a:r>
                      <a:r>
                        <a:rPr lang="en-US" baseline="0" dirty="0" smtClean="0"/>
                        <a:t> (DAC)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Complete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81209">
                <a:tc>
                  <a:txBody>
                    <a:bodyPr/>
                    <a:lstStyle/>
                    <a:p>
                      <a:r>
                        <a:rPr lang="en-US" dirty="0" smtClean="0"/>
                        <a:t>2. </a:t>
                      </a:r>
                      <a:r>
                        <a:rPr lang="en-US" dirty="0" err="1" smtClean="0"/>
                        <a:t>RNAseq</a:t>
                      </a:r>
                      <a:r>
                        <a:rPr lang="en-US" dirty="0" smtClean="0"/>
                        <a:t> alignment, quantification,</a:t>
                      </a:r>
                      <a:r>
                        <a:rPr lang="en-US" baseline="0" dirty="0" smtClean="0"/>
                        <a:t> QC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White/</a:t>
                      </a:r>
                      <a:r>
                        <a:rPr lang="en-US" dirty="0" err="1" smtClean="0"/>
                        <a:t>Lui</a:t>
                      </a:r>
                      <a:r>
                        <a:rPr lang="en-US" dirty="0" smtClean="0"/>
                        <a:t>/Dominic</a:t>
                      </a:r>
                      <a:r>
                        <a:rPr lang="en-US" baseline="0" dirty="0" smtClean="0"/>
                        <a:t> (DAC)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Complete</a:t>
                      </a:r>
                      <a:endParaRPr lang="en-US" dirty="0"/>
                    </a:p>
                  </a:txBody>
                  <a:tcPr/>
                </a:tc>
              </a:tr>
              <a:tr h="581209"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3. Normalization, filtering, outlier removal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Geschwind-MG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Complete</a:t>
                      </a:r>
                      <a:endParaRPr lang="en-US" dirty="0"/>
                    </a:p>
                  </a:txBody>
                  <a:tcPr/>
                </a:tc>
              </a:tr>
              <a:tr h="581209">
                <a:tc>
                  <a:txBody>
                    <a:bodyPr/>
                    <a:lstStyle/>
                    <a:p>
                      <a:r>
                        <a:rPr lang="en-US" dirty="0" smtClean="0"/>
                        <a:t>4.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RNAseq</a:t>
                      </a:r>
                      <a:r>
                        <a:rPr lang="en-US" baseline="0" dirty="0" smtClean="0"/>
                        <a:t> gene-level differential expression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Geschwind-MG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 process</a:t>
                      </a:r>
                      <a:endParaRPr lang="en-US" dirty="0"/>
                    </a:p>
                  </a:txBody>
                  <a:tcPr/>
                </a:tc>
              </a:tr>
              <a:tr h="581209">
                <a:tc>
                  <a:txBody>
                    <a:bodyPr/>
                    <a:lstStyle/>
                    <a:p>
                      <a:r>
                        <a:rPr lang="en-US" dirty="0" smtClean="0"/>
                        <a:t>5. </a:t>
                      </a:r>
                      <a:r>
                        <a:rPr lang="en-US" dirty="0" err="1" smtClean="0"/>
                        <a:t>RNAseq</a:t>
                      </a:r>
                      <a:r>
                        <a:rPr lang="en-US" dirty="0" smtClean="0"/>
                        <a:t> network analysis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Geschwind-MG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 process</a:t>
                      </a:r>
                      <a:endParaRPr lang="en-US" dirty="0"/>
                    </a:p>
                  </a:txBody>
                  <a:tcPr/>
                </a:tc>
              </a:tr>
              <a:tr h="581209">
                <a:tc>
                  <a:txBody>
                    <a:bodyPr/>
                    <a:lstStyle/>
                    <a:p>
                      <a:r>
                        <a:rPr lang="en-US" dirty="0" smtClean="0"/>
                        <a:t>6. Quantification</a:t>
                      </a:r>
                      <a:r>
                        <a:rPr lang="en-US" baseline="0" dirty="0" smtClean="0"/>
                        <a:t> of splicing </a:t>
                      </a:r>
                      <a:r>
                        <a:rPr lang="en-US" dirty="0" smtClean="0"/>
                        <a:t>MATS pipeline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Pinto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 process</a:t>
                      </a:r>
                      <a:endParaRPr lang="en-US" dirty="0"/>
                    </a:p>
                  </a:txBody>
                  <a:tcPr/>
                </a:tc>
              </a:tr>
              <a:tr h="581209">
                <a:tc>
                  <a:txBody>
                    <a:bodyPr/>
                    <a:lstStyle/>
                    <a:p>
                      <a:r>
                        <a:rPr lang="en-US" dirty="0" smtClean="0"/>
                        <a:t>7. Isoform</a:t>
                      </a:r>
                      <a:r>
                        <a:rPr lang="en-US" baseline="0" dirty="0" smtClean="0"/>
                        <a:t> level differential expression, network analysis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Iakoucheva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</a:t>
                      </a:r>
                      <a:r>
                        <a:rPr lang="en-US" baseline="0" dirty="0" smtClean="0"/>
                        <a:t> process</a:t>
                      </a:r>
                      <a:endParaRPr lang="en-US" dirty="0"/>
                    </a:p>
                  </a:txBody>
                  <a:tcPr/>
                </a:tc>
              </a:tr>
              <a:tr h="581209">
                <a:tc>
                  <a:txBody>
                    <a:bodyPr/>
                    <a:lstStyle/>
                    <a:p>
                      <a:r>
                        <a:rPr lang="en-US" dirty="0" smtClean="0"/>
                        <a:t>8. Genotype</a:t>
                      </a:r>
                      <a:r>
                        <a:rPr lang="en-US" baseline="0" dirty="0" smtClean="0"/>
                        <a:t> filtering, imputation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 process</a:t>
                      </a:r>
                      <a:endParaRPr lang="en-US" dirty="0"/>
                    </a:p>
                  </a:txBody>
                  <a:tcPr/>
                </a:tc>
              </a:tr>
              <a:tr h="581209">
                <a:tc>
                  <a:txBody>
                    <a:bodyPr/>
                    <a:lstStyle/>
                    <a:p>
                      <a:r>
                        <a:rPr lang="en-US" dirty="0" smtClean="0"/>
                        <a:t>9. Ancestry ID, Polygenic risk score profiling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Pending Step 8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412375" y="3128"/>
            <a:ext cx="10515600" cy="709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Analysis Plan &amp; Progress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30293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58333" y="229041"/>
            <a:ext cx="1051560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https://</a:t>
            </a:r>
            <a:r>
              <a:rPr lang="en-US" sz="2800" dirty="0" err="1"/>
              <a:t>github.com</a:t>
            </a:r>
            <a:r>
              <a:rPr lang="en-US" sz="2800" dirty="0"/>
              <a:t>/</a:t>
            </a:r>
            <a:r>
              <a:rPr lang="en-US" sz="2800" dirty="0" err="1"/>
              <a:t>mgandal</a:t>
            </a:r>
            <a:r>
              <a:rPr lang="en-US" sz="2800" dirty="0"/>
              <a:t>/</a:t>
            </a:r>
            <a:r>
              <a:rPr lang="en-US" sz="2800" dirty="0" err="1"/>
              <a:t>PsychEncodeCrossDisorderCapstone</a:t>
            </a:r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b="30110"/>
          <a:stretch/>
        </p:blipFill>
        <p:spPr>
          <a:xfrm>
            <a:off x="410633" y="1234537"/>
            <a:ext cx="5296549" cy="49461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68701" b="17327"/>
          <a:stretch/>
        </p:blipFill>
        <p:spPr>
          <a:xfrm>
            <a:off x="6316133" y="4605865"/>
            <a:ext cx="5623486" cy="1049868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2116667" y="5130799"/>
            <a:ext cx="4419600" cy="355601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8873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400" y="212195"/>
            <a:ext cx="10515600" cy="1325563"/>
          </a:xfrm>
        </p:spPr>
        <p:txBody>
          <a:bodyPr/>
          <a:lstStyle/>
          <a:p>
            <a:r>
              <a:rPr lang="en-US" dirty="0"/>
              <a:t>3. </a:t>
            </a:r>
            <a:r>
              <a:rPr lang="en-US" b="1" dirty="0"/>
              <a:t>Normalization, filtering</a:t>
            </a:r>
            <a:r>
              <a:rPr lang="en-US" dirty="0"/>
              <a:t>, outlier </a:t>
            </a:r>
            <a:r>
              <a:rPr lang="en-US" dirty="0" smtClean="0"/>
              <a:t>removal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82844" y="1974333"/>
            <a:ext cx="270062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log2(</a:t>
            </a:r>
            <a:r>
              <a:rPr lang="en-US" dirty="0" err="1" smtClean="0"/>
              <a:t>tpm</a:t>
            </a:r>
            <a:r>
              <a:rPr lang="en-US" dirty="0" smtClean="0"/>
              <a:t> </a:t>
            </a:r>
            <a:r>
              <a:rPr lang="en-US" dirty="0"/>
              <a:t>+ .001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/>
              <a:t>Removing genes</a:t>
            </a:r>
            <a:br>
              <a:rPr lang="en-US" dirty="0" smtClean="0"/>
            </a:br>
            <a:r>
              <a:rPr lang="en-US" dirty="0" smtClean="0"/>
              <a:t>where TPM confidence interval lower bound intersects 0 in any sample</a:t>
            </a:r>
          </a:p>
          <a:p>
            <a:endParaRPr lang="en-US" dirty="0"/>
          </a:p>
          <a:p>
            <a:r>
              <a:rPr lang="en-US" dirty="0" smtClean="0"/>
              <a:t>Retains ~47000 genes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5828" y="1825623"/>
            <a:ext cx="8102387" cy="476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70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400" y="212195"/>
            <a:ext cx="10515600" cy="1325563"/>
          </a:xfrm>
        </p:spPr>
        <p:txBody>
          <a:bodyPr/>
          <a:lstStyle/>
          <a:p>
            <a:r>
              <a:rPr lang="en-US" dirty="0"/>
              <a:t>3. Normalization, filtering, </a:t>
            </a:r>
            <a:r>
              <a:rPr lang="en-US" b="1" dirty="0"/>
              <a:t>outlier </a:t>
            </a:r>
            <a:r>
              <a:rPr lang="en-US" b="1" dirty="0" smtClean="0"/>
              <a:t>removal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482844" y="1974333"/>
            <a:ext cx="270062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Sample network connectivity Z score &lt; -2</a:t>
            </a:r>
          </a:p>
          <a:p>
            <a:endParaRPr lang="en-US" dirty="0"/>
          </a:p>
          <a:p>
            <a:r>
              <a:rPr lang="en-US" dirty="0" smtClean="0"/>
              <a:t>Plan to redo within</a:t>
            </a:r>
            <a:br>
              <a:rPr lang="en-US" dirty="0" smtClean="0"/>
            </a:br>
            <a:r>
              <a:rPr lang="en-US" dirty="0" smtClean="0"/>
              <a:t>each study individually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467" y="1299017"/>
            <a:ext cx="8500533" cy="512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299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</a:t>
            </a:r>
            <a:r>
              <a:rPr lang="en-US" dirty="0" err="1"/>
              <a:t>RNAseq</a:t>
            </a:r>
            <a:r>
              <a:rPr lang="en-US" dirty="0"/>
              <a:t> gene-level differential </a:t>
            </a:r>
            <a:r>
              <a:rPr lang="en-US" dirty="0" smtClean="0"/>
              <a:t>expression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82600" y="1459855"/>
            <a:ext cx="2041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Mega-Analysis</a:t>
            </a:r>
            <a:endParaRPr lang="en-US" sz="2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7" y="3016250"/>
            <a:ext cx="5960533" cy="38055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34" y="3016250"/>
            <a:ext cx="5960533" cy="380557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85733" y="163130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Major </a:t>
            </a:r>
            <a:r>
              <a:rPr lang="en-US" dirty="0" smtClean="0"/>
              <a:t>Study &amp; Batch </a:t>
            </a:r>
            <a:r>
              <a:rPr lang="en-US" dirty="0"/>
              <a:t>Effects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Single vs paired end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err="1"/>
              <a:t>polyA</a:t>
            </a:r>
            <a:r>
              <a:rPr lang="en-US" dirty="0"/>
              <a:t> vs </a:t>
            </a:r>
            <a:r>
              <a:rPr lang="en-US" dirty="0" err="1"/>
              <a:t>Ribozero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0079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615</Words>
  <Application>Microsoft Macintosh PowerPoint</Application>
  <PresentationFormat>Widescreen</PresentationFormat>
  <Paragraphs>227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Calibri</vt:lpstr>
      <vt:lpstr>Calibri Light</vt:lpstr>
      <vt:lpstr>Mangal</vt:lpstr>
      <vt:lpstr>Wingdings</vt:lpstr>
      <vt:lpstr>Arial</vt:lpstr>
      <vt:lpstr>Office Theme</vt:lpstr>
      <vt:lpstr>PsychENCODE Cross-Disorder CAPSTONE project #1</vt:lpstr>
      <vt:lpstr>Goals</vt:lpstr>
      <vt:lpstr>Datasets</vt:lpstr>
      <vt:lpstr>PowerPoint Presentation</vt:lpstr>
      <vt:lpstr>PowerPoint Presentation</vt:lpstr>
      <vt:lpstr>https://github.com/mgandal/PsychEncodeCrossDisorderCapstone</vt:lpstr>
      <vt:lpstr>3. Normalization, filtering, outlier removal</vt:lpstr>
      <vt:lpstr>3. Normalization, filtering, outlier removal</vt:lpstr>
      <vt:lpstr>4. RNAseq gene-level differential expression</vt:lpstr>
      <vt:lpstr>4. RNAseq gene-level differential expression</vt:lpstr>
      <vt:lpstr>4. RNAseq gene-level differential expression</vt:lpstr>
      <vt:lpstr>4. RNAseq gene-level differential expression</vt:lpstr>
      <vt:lpstr>5. RNAseq network analysis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Gandal</dc:creator>
  <cp:lastModifiedBy>Michael Gandal</cp:lastModifiedBy>
  <cp:revision>24</cp:revision>
  <dcterms:created xsi:type="dcterms:W3CDTF">2017-03-14T23:01:37Z</dcterms:created>
  <dcterms:modified xsi:type="dcterms:W3CDTF">2017-04-06T20:53:13Z</dcterms:modified>
</cp:coreProperties>
</file>