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5CA8-4D3F-B54E-B189-67E28623DB7A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104D-6646-4346-A996-F87C6261C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104D-6646-4346-A996-F87C6261C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93E0-EA04-4D42-BD65-FD7844C38DDA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F052-73A3-124A-BCEF-0198880B9C1A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B6B6-57C4-884B-8376-E8BC587C38A9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55CA-6AFA-A34C-9833-2D06E00CD826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284-CA9B-8E40-A8F3-A17E3F2DBD25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E2C2-5F9B-E349-8095-01708DDAB937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F08-3D38-F442-AA8D-6F7A22B3E217}" type="datetime1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3E90-A2F7-324F-B808-0E5EEE4BC1D1}" type="datetime1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9647-3CDD-5349-AB97-CBC2591C5B4F}" type="datetime1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192F-ACE8-0548-80A0-58336A012B8F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7D0B-7D60-7A43-B440-0B358632F6A1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7963-3237-4648-B275-645BFD066072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C5F2-D669-234F-8826-99C43F08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2138" y="3236119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Truer VAF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4550" y="571103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Will Meyerson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Paper E/F/G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Gaddy’s</a:t>
            </a:r>
            <a:r>
              <a:rPr lang="en-US" dirty="0" smtClean="0">
                <a:solidFill>
                  <a:schemeClr val="bg1"/>
                </a:solidFill>
              </a:rPr>
              <a:t> parting words: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90688"/>
            <a:ext cx="10515600" cy="15525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“Instead of VAF, why don’t you use - AAAAGH!”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0D19C5F2-D669-234F-8826-99C43F088DC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325" y="229159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MAYNARD: It reads, 'Here may be found the last words of Joseph of </a:t>
            </a:r>
            <a:r>
              <a:rPr lang="en-US" dirty="0" err="1" smtClean="0">
                <a:solidFill>
                  <a:schemeClr val="bg1"/>
                </a:solidFill>
              </a:rPr>
              <a:t>Aramathea</a:t>
            </a:r>
            <a:r>
              <a:rPr lang="en-US" dirty="0" smtClean="0">
                <a:solidFill>
                  <a:schemeClr val="bg1"/>
                </a:solidFill>
              </a:rPr>
              <a:t>. He who is valiant and pure of spirit may find the Holy Grail in the Castle of 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What?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'... the Castle of 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BEDEMIR: What is that?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He must have died while carving it.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LAUNCELOT: Oh, come on!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Well, that's what it says.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Look, if he was dying, he wouldn't bother to carve '</a:t>
            </a:r>
            <a:r>
              <a:rPr lang="en-US" dirty="0" err="1" smtClean="0">
                <a:solidFill>
                  <a:schemeClr val="bg1"/>
                </a:solidFill>
              </a:rPr>
              <a:t>aaggggh</a:t>
            </a:r>
            <a:r>
              <a:rPr lang="en-US" dirty="0" smtClean="0">
                <a:solidFill>
                  <a:schemeClr val="bg1"/>
                </a:solidFill>
              </a:rPr>
              <a:t>'. He'd just say it!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MAYNARD: Well, that's what's carved in the rock!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GALAHAD: Perhaps he was dictating.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ARTHUR: Oh, shut up. Well, does it say anything else? MAYNARD: No. Just, '</a:t>
            </a:r>
            <a:r>
              <a:rPr lang="en-US" dirty="0" err="1" smtClean="0">
                <a:solidFill>
                  <a:schemeClr val="bg1"/>
                </a:solidFill>
              </a:rPr>
              <a:t>uuggggggh</a:t>
            </a:r>
            <a:r>
              <a:rPr lang="en-US" dirty="0" smtClean="0">
                <a:solidFill>
                  <a:schemeClr val="bg1"/>
                </a:solidFill>
              </a:rPr>
              <a:t>'.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Find true cellular prevalence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60 reads cover chr1, </a:t>
            </a:r>
            <a:r>
              <a:rPr lang="en-US" dirty="0" err="1" smtClean="0"/>
              <a:t>pos</a:t>
            </a:r>
            <a:r>
              <a:rPr lang="en-US" dirty="0" smtClean="0"/>
              <a:t> 2123983 in cancer sample S.</a:t>
            </a:r>
          </a:p>
          <a:p>
            <a:r>
              <a:rPr lang="en-US" dirty="0" smtClean="0"/>
              <a:t>Suppose that of these, 12 indicate the same mutation G-&gt;A, “</a:t>
            </a:r>
            <a:r>
              <a:rPr lang="en-US" dirty="0" err="1" smtClean="0"/>
              <a:t>Mut</a:t>
            </a:r>
            <a:r>
              <a:rPr lang="en-US" dirty="0" smtClean="0"/>
              <a:t> X”</a:t>
            </a:r>
          </a:p>
          <a:p>
            <a:r>
              <a:rPr lang="en-US" dirty="0" smtClean="0"/>
              <a:t>While the remaining 48 carry the reference allele (G)</a:t>
            </a:r>
          </a:p>
          <a:p>
            <a:r>
              <a:rPr lang="en-US" dirty="0" smtClean="0"/>
              <a:t>Problem: what is the true fraction of tumor cells in S that carry </a:t>
            </a:r>
            <a:r>
              <a:rPr lang="en-US" dirty="0" err="1" smtClean="0"/>
              <a:t>Mut</a:t>
            </a:r>
            <a:r>
              <a:rPr lang="en-US" dirty="0" smtClean="0"/>
              <a:t> X?</a:t>
            </a:r>
          </a:p>
          <a:p>
            <a:r>
              <a:rPr lang="en-US" dirty="0" smtClean="0"/>
              <a:t>Broad rationale: offers some insight into the fitness impact of </a:t>
            </a:r>
            <a:r>
              <a:rPr lang="en-US" dirty="0" err="1" smtClean="0"/>
              <a:t>Mut</a:t>
            </a:r>
            <a:r>
              <a:rPr lang="en-US" dirty="0" smtClean="0"/>
              <a:t> X</a:t>
            </a:r>
          </a:p>
          <a:p>
            <a:r>
              <a:rPr lang="en-US" dirty="0" smtClean="0"/>
              <a:t>Specific rationale: would like to de-noise </a:t>
            </a:r>
            <a:r>
              <a:rPr lang="en-US" dirty="0" err="1" smtClean="0"/>
              <a:t>cor</a:t>
            </a:r>
            <a:r>
              <a:rPr lang="en-US" dirty="0" smtClean="0"/>
              <a:t>(VAF, </a:t>
            </a:r>
            <a:r>
              <a:rPr lang="en-US" dirty="0" err="1" smtClean="0"/>
              <a:t>gerp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AltReads</a:t>
            </a:r>
            <a:r>
              <a:rPr lang="en-US" dirty="0" smtClean="0"/>
              <a:t>/</a:t>
            </a:r>
            <a:r>
              <a:rPr lang="en-US" dirty="0" err="1" smtClean="0"/>
              <a:t>TotReads</a:t>
            </a:r>
            <a:r>
              <a:rPr lang="en-US" dirty="0" smtClean="0"/>
              <a:t> is a poor proxy for cellular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Purity</a:t>
            </a:r>
          </a:p>
          <a:p>
            <a:pPr lvl="1"/>
            <a:r>
              <a:rPr lang="en-US" dirty="0" smtClean="0"/>
              <a:t>Healthy cells contaminate tumor micro-environment, contributing additional reference reads</a:t>
            </a:r>
          </a:p>
          <a:p>
            <a:r>
              <a:rPr lang="en-US" dirty="0" smtClean="0"/>
              <a:t>Ploidy</a:t>
            </a:r>
          </a:p>
          <a:p>
            <a:pPr lvl="1"/>
            <a:r>
              <a:rPr lang="en-US" dirty="0" smtClean="0"/>
              <a:t>Copy number alterations can multiply either the reference allele copies, alternative allele copies, or both</a:t>
            </a:r>
          </a:p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DNA fragments are stochastically recovered in sequencing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Purity and ploidy are ”easy” confounders </a:t>
            </a:r>
            <a:r>
              <a:rPr lang="mr-IN" dirty="0" smtClean="0"/>
              <a:t>–</a:t>
            </a:r>
            <a:r>
              <a:rPr lang="en-US" dirty="0" smtClean="0"/>
              <a:t> just need to do a little multiplication and/or filtering</a:t>
            </a:r>
          </a:p>
          <a:p>
            <a:r>
              <a:rPr lang="en-US" dirty="0" smtClean="0"/>
              <a:t>As for noise: the most extreme calculated VAFs, particularly for mutations supported by fewer total read counts, may actually have typical VAFs but just got lucky or unlucky</a:t>
            </a:r>
          </a:p>
          <a:p>
            <a:r>
              <a:rPr lang="en-US" dirty="0" smtClean="0"/>
              <a:t>The right reference set to determine typical VAF is typical for the </a:t>
            </a:r>
            <a:r>
              <a:rPr lang="en-US" dirty="0" err="1" smtClean="0"/>
              <a:t>subclone</a:t>
            </a:r>
            <a:r>
              <a:rPr lang="en-US" dirty="0" smtClean="0"/>
              <a:t> of that variant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Hierarchical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variant in diploid regions of each </a:t>
            </a:r>
            <a:r>
              <a:rPr lang="en-US" dirty="0" err="1" smtClean="0"/>
              <a:t>subclone</a:t>
            </a:r>
            <a:endParaRPr lang="en-US" dirty="0" smtClean="0"/>
          </a:p>
          <a:p>
            <a:r>
              <a:rPr lang="en-US" dirty="0" err="1" smtClean="0"/>
              <a:t>alt_reads</a:t>
            </a:r>
            <a:r>
              <a:rPr lang="en-US" dirty="0" smtClean="0"/>
              <a:t> ~ </a:t>
            </a:r>
            <a:r>
              <a:rPr lang="en-US" dirty="0" err="1" smtClean="0"/>
              <a:t>Binom</a:t>
            </a:r>
            <a:r>
              <a:rPr lang="en-US" dirty="0" smtClean="0"/>
              <a:t>(</a:t>
            </a:r>
            <a:r>
              <a:rPr lang="en-US" dirty="0" err="1" smtClean="0"/>
              <a:t>tot_reads</a:t>
            </a:r>
            <a:r>
              <a:rPr lang="en-US" dirty="0" smtClean="0"/>
              <a:t>, </a:t>
            </a:r>
            <a:r>
              <a:rPr lang="en-US" dirty="0" err="1" smtClean="0"/>
              <a:t>true_prevalence</a:t>
            </a:r>
            <a:r>
              <a:rPr lang="en-US" dirty="0" smtClean="0"/>
              <a:t> * purity * ½)</a:t>
            </a:r>
          </a:p>
          <a:p>
            <a:r>
              <a:rPr lang="en-US" dirty="0" err="1" smtClean="0"/>
              <a:t>true_prevalence</a:t>
            </a:r>
            <a:r>
              <a:rPr lang="en-US" dirty="0" smtClean="0"/>
              <a:t> ~ Beta(</a:t>
            </a:r>
            <a:r>
              <a:rPr lang="en-US" dirty="0" err="1" smtClean="0"/>
              <a:t>a_thatSubclone</a:t>
            </a:r>
            <a:r>
              <a:rPr lang="en-US" dirty="0" smtClean="0"/>
              <a:t>, </a:t>
            </a:r>
            <a:r>
              <a:rPr lang="en-US" dirty="0" err="1" smtClean="0"/>
              <a:t>b_thatSubclone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a_thatSubclone</a:t>
            </a:r>
            <a:r>
              <a:rPr lang="en-US" dirty="0" smtClean="0"/>
              <a:t> ~ Gamma(</a:t>
            </a:r>
            <a:r>
              <a:rPr lang="en-US" dirty="0" err="1" smtClean="0"/>
              <a:t>aa_PCAWGwide</a:t>
            </a:r>
            <a:r>
              <a:rPr lang="en-US" dirty="0" smtClean="0"/>
              <a:t>, </a:t>
            </a:r>
            <a:r>
              <a:rPr lang="en-US" dirty="0" err="1" smtClean="0"/>
              <a:t>ba_PCAWGwide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b_thatSubclone</a:t>
            </a:r>
            <a:r>
              <a:rPr lang="en-US" dirty="0" smtClean="0"/>
              <a:t> ~ Gamma(</a:t>
            </a:r>
            <a:r>
              <a:rPr lang="en-US" dirty="0" err="1" smtClean="0"/>
              <a:t>ab_PCAWGwide</a:t>
            </a:r>
            <a:r>
              <a:rPr lang="en-US" dirty="0" smtClean="0"/>
              <a:t>, </a:t>
            </a:r>
            <a:r>
              <a:rPr lang="en-US" dirty="0" err="1" smtClean="0"/>
              <a:t>bb_PCAWGwide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analysis: 1 </a:t>
            </a:r>
            <a:r>
              <a:rPr lang="en-US" dirty="0" err="1" smtClean="0"/>
              <a:t>Subclone</a:t>
            </a:r>
            <a:r>
              <a:rPr lang="en-US" dirty="0"/>
              <a:t> </a:t>
            </a:r>
            <a:r>
              <a:rPr lang="en-US" dirty="0" smtClean="0"/>
              <a:t>(of 2800 planned), 2 Bayesian Levels (of 3 planned)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8" y="1847850"/>
            <a:ext cx="7915312" cy="4351338"/>
          </a:xfrm>
        </p:spPr>
      </p:pic>
      <p:sp>
        <p:nvSpPr>
          <p:cNvPr id="10" name="TextBox 9"/>
          <p:cNvSpPr txBox="1"/>
          <p:nvPr/>
        </p:nvSpPr>
        <p:spPr>
          <a:xfrm>
            <a:off x="8343900" y="2428876"/>
            <a:ext cx="315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</a:t>
            </a:r>
            <a:r>
              <a:rPr lang="en-US" dirty="0" err="1" smtClean="0">
                <a:solidFill>
                  <a:srgbClr val="FF0000"/>
                </a:solidFill>
              </a:rPr>
              <a:t>totCounts</a:t>
            </a:r>
            <a:r>
              <a:rPr lang="en-US" dirty="0" smtClean="0">
                <a:solidFill>
                  <a:srgbClr val="FF0000"/>
                </a:solidFill>
              </a:rPr>
              <a:t> &lt; 30</a:t>
            </a:r>
          </a:p>
          <a:p>
            <a:r>
              <a:rPr lang="en-US" dirty="0" smtClean="0"/>
              <a:t>Black: </a:t>
            </a:r>
            <a:r>
              <a:rPr lang="en-US" dirty="0" err="1" smtClean="0"/>
              <a:t>totCounts</a:t>
            </a:r>
            <a:r>
              <a:rPr lang="en-US" dirty="0" smtClean="0"/>
              <a:t> &gt;= 30 but &lt; 45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Green: </a:t>
            </a:r>
            <a:r>
              <a:rPr lang="en-US" dirty="0" err="1" smtClean="0">
                <a:solidFill>
                  <a:srgbClr val="00B050"/>
                </a:solidFill>
              </a:rPr>
              <a:t>totCounts</a:t>
            </a:r>
            <a:r>
              <a:rPr lang="en-US" dirty="0" smtClean="0">
                <a:solidFill>
                  <a:srgbClr val="00B050"/>
                </a:solidFill>
              </a:rPr>
              <a:t> &gt;= 45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900" y="4023519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read counts -&gt; my estimated prevalence is more sensitive to official VAF (steeper line) --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prevalence analysis shows that some tumors are too clonal for VAF-GERP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666561"/>
            <a:ext cx="9148763" cy="5191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1200" y="2345793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apparently highly clonal tumor, the only low VAF variants are those with poor coverage (red), which are more likely to be by chance.</a:t>
            </a:r>
          </a:p>
          <a:p>
            <a:endParaRPr lang="en-US" dirty="0"/>
          </a:p>
          <a:p>
            <a:r>
              <a:rPr lang="en-US" dirty="0" smtClean="0"/>
              <a:t>VAF-GERP messes up in clonal tumors, but </a:t>
            </a:r>
            <a:r>
              <a:rPr lang="en-US" dirty="0" err="1" smtClean="0"/>
              <a:t>prev</a:t>
            </a:r>
            <a:r>
              <a:rPr lang="en-US" dirty="0" smtClean="0"/>
              <a:t>-GERP is theoretically more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scale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RJAGS for MCMC</a:t>
            </a:r>
          </a:p>
          <a:p>
            <a:r>
              <a:rPr lang="en-US" dirty="0" smtClean="0"/>
              <a:t>Only use those 2.4M (of 30M) SNVs with </a:t>
            </a:r>
            <a:r>
              <a:rPr lang="en-US" dirty="0" err="1" smtClean="0"/>
              <a:t>subclonal</a:t>
            </a:r>
            <a:r>
              <a:rPr lang="en-US" dirty="0" smtClean="0"/>
              <a:t> assignments</a:t>
            </a:r>
          </a:p>
          <a:p>
            <a:r>
              <a:rPr lang="en-US" dirty="0" smtClean="0"/>
              <a:t>Finicky installation </a:t>
            </a:r>
            <a:r>
              <a:rPr lang="mr-IN" dirty="0" smtClean="0"/>
              <a:t>–</a:t>
            </a:r>
            <a:r>
              <a:rPr lang="en-US" dirty="0" smtClean="0"/>
              <a:t> getting HPC’s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5F2-D669-234F-8826-99C43F088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553</Words>
  <Application>Microsoft Macintosh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Truer VAF</vt:lpstr>
      <vt:lpstr>Gaddy’s parting words:</vt:lpstr>
      <vt:lpstr>Goal: Find true cellular prevalence of mutations</vt:lpstr>
      <vt:lpstr>AltReads/TotReads is a poor proxy for cellular prevalence</vt:lpstr>
      <vt:lpstr>Focus on Noise</vt:lpstr>
      <vt:lpstr>Bayesian Hierarchical Model</vt:lpstr>
      <vt:lpstr>Baby analysis: 1 Subclone (of 2800 planned), 2 Bayesian Levels (of 3 planned)</vt:lpstr>
      <vt:lpstr>My prevalence analysis shows that some tumors are too clonal for VAF-GERP analysis</vt:lpstr>
      <vt:lpstr>Need to scale up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Truer VAF</dc:title>
  <dc:creator>Will Meyerson</dc:creator>
  <cp:lastModifiedBy>Will Meyerson</cp:lastModifiedBy>
  <cp:revision>12</cp:revision>
  <dcterms:created xsi:type="dcterms:W3CDTF">2017-04-04T18:57:19Z</dcterms:created>
  <dcterms:modified xsi:type="dcterms:W3CDTF">2017-04-04T23:04:14Z</dcterms:modified>
</cp:coreProperties>
</file>